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Lst>
  <p:sldSz cx="9144000" cy="6858000" type="screen4x3"/>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148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C00B6-425F-4EA0-91A6-072586CC6A33}" type="doc">
      <dgm:prSet loTypeId="urn:microsoft.com/office/officeart/2009/3/layout/BlockDescendingList" loCatId="list" qsTypeId="urn:microsoft.com/office/officeart/2005/8/quickstyle/simple1" qsCatId="simple" csTypeId="urn:microsoft.com/office/officeart/2005/8/colors/colorful1#1" csCatId="colorful" phldr="1"/>
      <dgm:spPr/>
      <dgm:t>
        <a:bodyPr/>
        <a:lstStyle/>
        <a:p>
          <a:endParaRPr lang="zh-CN" altLang="en-US"/>
        </a:p>
      </dgm:t>
    </dgm:pt>
    <dgm:pt modelId="{0A7FCCBF-918D-4DF0-BF98-5D8B33B075B4}">
      <dgm:prSet custT="1"/>
      <dgm:spPr>
        <a:xfrm>
          <a:off x="236560" y="572269"/>
          <a:ext cx="1480816" cy="4163032"/>
        </a:xfrm>
        <a:solidFill>
          <a:srgbClr val="DA1F28">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dirty="0" smtClean="0">
              <a:solidFill>
                <a:sysClr val="window" lastClr="FFFFFF"/>
              </a:solidFill>
              <a:latin typeface="微软雅黑"/>
              <a:ea typeface="微软雅黑"/>
              <a:cs typeface="+mn-cs"/>
            </a:rPr>
            <a:t>国家标准（</a:t>
          </a:r>
          <a:r>
            <a:rPr lang="en-US" sz="1800" dirty="0" smtClean="0">
              <a:solidFill>
                <a:sysClr val="window" lastClr="FFFFFF"/>
              </a:solidFill>
              <a:latin typeface="微软雅黑"/>
              <a:ea typeface="微软雅黑"/>
              <a:cs typeface="+mn-cs"/>
            </a:rPr>
            <a:t>GB[/T]</a:t>
          </a:r>
          <a:r>
            <a:rPr lang="zh-CN" altLang="en-US" sz="1800" dirty="0" smtClean="0">
              <a:solidFill>
                <a:sysClr val="window" lastClr="FFFFFF"/>
              </a:solidFill>
              <a:latin typeface="微软雅黑"/>
              <a:ea typeface="微软雅黑"/>
              <a:cs typeface="+mn-cs"/>
            </a:rPr>
            <a:t>）</a:t>
          </a:r>
          <a:endParaRPr lang="zh-CN" altLang="en-US" sz="1800" dirty="0">
            <a:solidFill>
              <a:sysClr val="window" lastClr="FFFFFF"/>
            </a:solidFill>
            <a:latin typeface="微软雅黑"/>
            <a:ea typeface="微软雅黑"/>
            <a:cs typeface="+mn-cs"/>
          </a:endParaRPr>
        </a:p>
      </dgm:t>
    </dgm:pt>
    <dgm:pt modelId="{C0E33219-5DE2-4EB7-8C0F-7DB9F9FAC923}" type="parTrans" cxnId="{C7616B2C-63E9-43C8-A4F4-DCB5A25D320C}">
      <dgm:prSet/>
      <dgm:spPr/>
      <dgm:t>
        <a:bodyPr/>
        <a:lstStyle/>
        <a:p>
          <a:endParaRPr lang="zh-CN" altLang="en-US" sz="2000"/>
        </a:p>
      </dgm:t>
    </dgm:pt>
    <dgm:pt modelId="{16F60EE0-6C48-4411-A95E-D2BA7F89BAD8}" type="sibTrans" cxnId="{C7616B2C-63E9-43C8-A4F4-DCB5A25D320C}">
      <dgm:prSet custT="1"/>
      <dgm:spPr/>
      <dgm:t>
        <a:bodyPr/>
        <a:lstStyle/>
        <a:p>
          <a:endParaRPr lang="zh-CN" altLang="en-US" sz="2400"/>
        </a:p>
      </dgm:t>
    </dgm:pt>
    <dgm:pt modelId="{D1D0F748-BC7A-44A4-9264-331B2DB029E8}">
      <dgm:prSet custT="1"/>
      <dgm:spPr>
        <a:xfrm>
          <a:off x="236560" y="572269"/>
          <a:ext cx="1051379" cy="4183111"/>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GB50348-2004《</a:t>
          </a:r>
          <a:r>
            <a:rPr lang="zh-CN" altLang="en-US" sz="1100" dirty="0" smtClean="0">
              <a:solidFill>
                <a:sysClr val="window" lastClr="FFFFFF"/>
              </a:solidFill>
              <a:latin typeface="微软雅黑"/>
              <a:ea typeface="微软雅黑"/>
              <a:cs typeface="+mn-cs"/>
            </a:rPr>
            <a:t>安全防范工程技术规范</a:t>
          </a:r>
          <a:r>
            <a:rPr lang="en-US" sz="1100" dirty="0" smtClean="0">
              <a:solidFill>
                <a:sysClr val="window" lastClr="FFFFFF"/>
              </a:solidFill>
              <a:latin typeface="微软雅黑"/>
              <a:ea typeface="微软雅黑"/>
              <a:cs typeface="+mn-cs"/>
            </a:rPr>
            <a:t>》</a:t>
          </a:r>
          <a:endParaRPr lang="zh-CN" altLang="en-US" sz="1100" dirty="0">
            <a:solidFill>
              <a:sysClr val="window" lastClr="FFFFFF"/>
            </a:solidFill>
            <a:latin typeface="微软雅黑"/>
            <a:ea typeface="微软雅黑"/>
            <a:cs typeface="+mn-cs"/>
          </a:endParaRPr>
        </a:p>
      </dgm:t>
    </dgm:pt>
    <dgm:pt modelId="{DCC8FAC7-8781-4C14-B76A-5DF4434B28B8}" type="parTrans" cxnId="{5A308F11-C195-4B93-A285-AA0052046DB4}">
      <dgm:prSet/>
      <dgm:spPr/>
      <dgm:t>
        <a:bodyPr/>
        <a:lstStyle/>
        <a:p>
          <a:endParaRPr lang="zh-CN" altLang="en-US" sz="2000"/>
        </a:p>
      </dgm:t>
    </dgm:pt>
    <dgm:pt modelId="{10046B2A-D0F2-4113-9B8D-CDBD9A3B15B3}" type="sibTrans" cxnId="{5A308F11-C195-4B93-A285-AA0052046DB4}">
      <dgm:prSet/>
      <dgm:spPr/>
      <dgm:t>
        <a:bodyPr/>
        <a:lstStyle/>
        <a:p>
          <a:endParaRPr lang="zh-CN" altLang="en-US" sz="2000"/>
        </a:p>
      </dgm:t>
    </dgm:pt>
    <dgm:pt modelId="{DCC80933-433A-43B3-96AA-90837E601E9E}">
      <dgm:prSet custT="1"/>
      <dgm:spPr>
        <a:xfrm>
          <a:off x="236560" y="572269"/>
          <a:ext cx="1051379" cy="4183111"/>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GB20815-2006《</a:t>
          </a:r>
          <a:r>
            <a:rPr lang="zh-CN" altLang="en-US" sz="1100" smtClean="0">
              <a:solidFill>
                <a:sysClr val="window" lastClr="FFFFFF"/>
              </a:solidFill>
              <a:latin typeface="微软雅黑"/>
              <a:ea typeface="微软雅黑"/>
              <a:cs typeface="+mn-cs"/>
            </a:rPr>
            <a:t>视频安防监控数字录像设备 </a:t>
          </a:r>
          <a:r>
            <a:rPr lang="en-US" sz="1100" dirty="0" smtClean="0">
              <a:solidFill>
                <a:sysClr val="window" lastClr="FFFFFF"/>
              </a:solidFill>
              <a:latin typeface="微软雅黑"/>
              <a:ea typeface="微软雅黑"/>
              <a:cs typeface="+mn-cs"/>
            </a:rPr>
            <a:t>》</a:t>
          </a:r>
          <a:endParaRPr lang="zh-CN" altLang="en-US" sz="1100">
            <a:solidFill>
              <a:sysClr val="window" lastClr="FFFFFF"/>
            </a:solidFill>
            <a:latin typeface="微软雅黑"/>
            <a:ea typeface="微软雅黑"/>
            <a:cs typeface="+mn-cs"/>
          </a:endParaRPr>
        </a:p>
      </dgm:t>
    </dgm:pt>
    <dgm:pt modelId="{2CC59F84-D2ED-4D46-A19F-C963A13B5345}" type="parTrans" cxnId="{D628CA68-FAC0-472C-89D8-FC56C3132F60}">
      <dgm:prSet/>
      <dgm:spPr/>
      <dgm:t>
        <a:bodyPr/>
        <a:lstStyle/>
        <a:p>
          <a:endParaRPr lang="zh-CN" altLang="en-US" sz="2000"/>
        </a:p>
      </dgm:t>
    </dgm:pt>
    <dgm:pt modelId="{15CD5584-61AA-42D9-B405-69F868992FB7}" type="sibTrans" cxnId="{D628CA68-FAC0-472C-89D8-FC56C3132F60}">
      <dgm:prSet/>
      <dgm:spPr/>
      <dgm:t>
        <a:bodyPr/>
        <a:lstStyle/>
        <a:p>
          <a:endParaRPr lang="zh-CN" altLang="en-US" sz="2000"/>
        </a:p>
      </dgm:t>
    </dgm:pt>
    <dgm:pt modelId="{0EE016C1-05BF-4D63-8FEA-BA36B502A819}">
      <dgm:prSet custT="1"/>
      <dgm:spPr>
        <a:xfrm>
          <a:off x="236560" y="572269"/>
          <a:ext cx="1051379" cy="4183111"/>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 …</a:t>
          </a:r>
          <a:endParaRPr lang="zh-CN" altLang="en-US" sz="1100">
            <a:solidFill>
              <a:sysClr val="window" lastClr="FFFFFF"/>
            </a:solidFill>
            <a:latin typeface="微软雅黑"/>
            <a:ea typeface="微软雅黑"/>
            <a:cs typeface="+mn-cs"/>
          </a:endParaRPr>
        </a:p>
      </dgm:t>
    </dgm:pt>
    <dgm:pt modelId="{89237CB5-AF9F-4B88-A9CF-4E2FF3267B86}" type="parTrans" cxnId="{4F92D616-79B6-4848-8751-9132C548B3F3}">
      <dgm:prSet/>
      <dgm:spPr/>
      <dgm:t>
        <a:bodyPr/>
        <a:lstStyle/>
        <a:p>
          <a:endParaRPr lang="zh-CN" altLang="en-US" sz="2000"/>
        </a:p>
      </dgm:t>
    </dgm:pt>
    <dgm:pt modelId="{E57D20F5-E351-48E5-847B-FC0C4CBC062D}" type="sibTrans" cxnId="{4F92D616-79B6-4848-8751-9132C548B3F3}">
      <dgm:prSet/>
      <dgm:spPr/>
      <dgm:t>
        <a:bodyPr/>
        <a:lstStyle/>
        <a:p>
          <a:endParaRPr lang="zh-CN" altLang="en-US" sz="2000"/>
        </a:p>
      </dgm:t>
    </dgm:pt>
    <dgm:pt modelId="{C4F004FE-C478-40AD-B02D-98A2305BC598}">
      <dgm:prSet custT="1"/>
      <dgm:spPr>
        <a:xfrm>
          <a:off x="1852914" y="1072569"/>
          <a:ext cx="1480816" cy="3664405"/>
        </a:xfrm>
        <a:solidFill>
          <a:srgbClr val="EB641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dirty="0" smtClean="0">
              <a:solidFill>
                <a:sysClr val="window" lastClr="FFFFFF"/>
              </a:solidFill>
              <a:latin typeface="微软雅黑"/>
              <a:ea typeface="微软雅黑"/>
              <a:cs typeface="+mn-cs"/>
            </a:rPr>
            <a:t>行业标准（</a:t>
          </a:r>
          <a:r>
            <a:rPr lang="en-US" sz="1800" dirty="0" smtClean="0">
              <a:solidFill>
                <a:sysClr val="window" lastClr="FFFFFF"/>
              </a:solidFill>
              <a:latin typeface="微软雅黑"/>
              <a:ea typeface="微软雅黑"/>
              <a:cs typeface="+mn-cs"/>
            </a:rPr>
            <a:t>GA[/T]</a:t>
          </a:r>
          <a:r>
            <a:rPr lang="zh-CN" altLang="en-US" sz="1800" dirty="0" smtClean="0">
              <a:solidFill>
                <a:sysClr val="window" lastClr="FFFFFF"/>
              </a:solidFill>
              <a:latin typeface="微软雅黑"/>
              <a:ea typeface="微软雅黑"/>
              <a:cs typeface="+mn-cs"/>
            </a:rPr>
            <a:t>）</a:t>
          </a:r>
          <a:endParaRPr lang="zh-CN" altLang="en-US" sz="1800" dirty="0">
            <a:solidFill>
              <a:sysClr val="window" lastClr="FFFFFF"/>
            </a:solidFill>
            <a:latin typeface="微软雅黑"/>
            <a:ea typeface="微软雅黑"/>
            <a:cs typeface="+mn-cs"/>
          </a:endParaRPr>
        </a:p>
      </dgm:t>
    </dgm:pt>
    <dgm:pt modelId="{4AE1A76C-EA5C-488C-9327-991A4637517C}" type="parTrans" cxnId="{508BB8CC-0B99-46E4-891E-BEB2E4E804E4}">
      <dgm:prSet/>
      <dgm:spPr/>
      <dgm:t>
        <a:bodyPr/>
        <a:lstStyle/>
        <a:p>
          <a:endParaRPr lang="zh-CN" altLang="en-US" sz="2000"/>
        </a:p>
      </dgm:t>
    </dgm:pt>
    <dgm:pt modelId="{4AD64A1A-2E8D-4AB8-A83A-7E1290090743}" type="sibTrans" cxnId="{508BB8CC-0B99-46E4-891E-BEB2E4E804E4}">
      <dgm:prSet custT="1"/>
      <dgm:spPr/>
      <dgm:t>
        <a:bodyPr/>
        <a:lstStyle/>
        <a:p>
          <a:endParaRPr lang="zh-CN" altLang="en-US" sz="2400"/>
        </a:p>
      </dgm:t>
    </dgm:pt>
    <dgm:pt modelId="{EE043DC6-4AF9-4048-944F-190BC96AC1AD}">
      <dgm:prSet custT="1"/>
      <dgm:spPr>
        <a:xfrm>
          <a:off x="1852914" y="1070896"/>
          <a:ext cx="1051379" cy="366440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GA38-2004《</a:t>
          </a:r>
          <a:r>
            <a:rPr lang="zh-CN" altLang="en-US" sz="1100" smtClean="0">
              <a:solidFill>
                <a:sysClr val="window" lastClr="FFFFFF"/>
              </a:solidFill>
              <a:latin typeface="微软雅黑"/>
              <a:ea typeface="微软雅黑"/>
              <a:cs typeface="+mn-cs"/>
            </a:rPr>
            <a:t>银行营业场所风险等级和防护级别的规定</a:t>
          </a:r>
          <a:r>
            <a:rPr lang="en-US" sz="1100" dirty="0" smtClean="0">
              <a:solidFill>
                <a:sysClr val="window" lastClr="FFFFFF"/>
              </a:solidFill>
              <a:latin typeface="微软雅黑"/>
              <a:ea typeface="微软雅黑"/>
              <a:cs typeface="+mn-cs"/>
            </a:rPr>
            <a:t>》</a:t>
          </a:r>
          <a:endParaRPr lang="zh-CN" altLang="en-US" sz="1100">
            <a:solidFill>
              <a:sysClr val="window" lastClr="FFFFFF"/>
            </a:solidFill>
            <a:latin typeface="微软雅黑"/>
            <a:ea typeface="微软雅黑"/>
            <a:cs typeface="+mn-cs"/>
          </a:endParaRPr>
        </a:p>
      </dgm:t>
    </dgm:pt>
    <dgm:pt modelId="{E2AC21DF-78AF-474B-A72D-DAEF2FEA1D1C}" type="parTrans" cxnId="{A4AC461F-CEF9-4894-A51A-E407B1371B30}">
      <dgm:prSet/>
      <dgm:spPr/>
      <dgm:t>
        <a:bodyPr/>
        <a:lstStyle/>
        <a:p>
          <a:endParaRPr lang="zh-CN" altLang="en-US" sz="2000"/>
        </a:p>
      </dgm:t>
    </dgm:pt>
    <dgm:pt modelId="{26EA7C34-C661-4A7E-9498-4423CBFD9988}" type="sibTrans" cxnId="{A4AC461F-CEF9-4894-A51A-E407B1371B30}">
      <dgm:prSet/>
      <dgm:spPr/>
      <dgm:t>
        <a:bodyPr/>
        <a:lstStyle/>
        <a:p>
          <a:endParaRPr lang="zh-CN" altLang="en-US" sz="2000"/>
        </a:p>
      </dgm:t>
    </dgm:pt>
    <dgm:pt modelId="{94A0B6AE-4692-473E-9625-EAF0A6819A45}">
      <dgm:prSet custT="1"/>
      <dgm:spPr>
        <a:xfrm>
          <a:off x="1852914" y="1070896"/>
          <a:ext cx="1051379" cy="366440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GA308-2004《</a:t>
          </a:r>
          <a:r>
            <a:rPr lang="zh-CN" altLang="en-US" sz="1100" dirty="0" smtClean="0">
              <a:solidFill>
                <a:sysClr val="window" lastClr="FFFFFF"/>
              </a:solidFill>
              <a:latin typeface="微软雅黑"/>
              <a:ea typeface="微软雅黑"/>
              <a:cs typeface="+mn-cs"/>
            </a:rPr>
            <a:t>安全防范系统验收规则</a:t>
          </a:r>
          <a:r>
            <a:rPr lang="en-US" sz="1100" dirty="0" smtClean="0">
              <a:solidFill>
                <a:sysClr val="window" lastClr="FFFFFF"/>
              </a:solidFill>
              <a:latin typeface="微软雅黑"/>
              <a:ea typeface="微软雅黑"/>
              <a:cs typeface="+mn-cs"/>
            </a:rPr>
            <a:t>》</a:t>
          </a:r>
          <a:endParaRPr lang="zh-CN" altLang="en-US" sz="1100" dirty="0">
            <a:solidFill>
              <a:sysClr val="window" lastClr="FFFFFF"/>
            </a:solidFill>
            <a:latin typeface="微软雅黑"/>
            <a:ea typeface="微软雅黑"/>
            <a:cs typeface="+mn-cs"/>
          </a:endParaRPr>
        </a:p>
      </dgm:t>
    </dgm:pt>
    <dgm:pt modelId="{BB0726CA-454A-4A9B-8AD6-6EEC35E81D7D}" type="parTrans" cxnId="{A802F334-BDCB-4E33-82BA-545DCE8FB78B}">
      <dgm:prSet/>
      <dgm:spPr/>
      <dgm:t>
        <a:bodyPr/>
        <a:lstStyle/>
        <a:p>
          <a:endParaRPr lang="zh-CN" altLang="en-US" sz="2000"/>
        </a:p>
      </dgm:t>
    </dgm:pt>
    <dgm:pt modelId="{0D5F49AB-C2B5-48BF-B426-1947F92BFE94}" type="sibTrans" cxnId="{A802F334-BDCB-4E33-82BA-545DCE8FB78B}">
      <dgm:prSet/>
      <dgm:spPr/>
      <dgm:t>
        <a:bodyPr/>
        <a:lstStyle/>
        <a:p>
          <a:endParaRPr lang="zh-CN" altLang="en-US" sz="2000"/>
        </a:p>
      </dgm:t>
    </dgm:pt>
    <dgm:pt modelId="{10B515CA-8261-48CE-9305-A758E828FBB1}">
      <dgm:prSet custT="1"/>
      <dgm:spPr>
        <a:xfrm>
          <a:off x="1852914" y="1070896"/>
          <a:ext cx="1051379" cy="366440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GA/T669-2006《</a:t>
          </a:r>
          <a:r>
            <a:rPr lang="zh-CN" altLang="en-US" sz="1100" dirty="0" smtClean="0">
              <a:solidFill>
                <a:sysClr val="window" lastClr="FFFFFF"/>
              </a:solidFill>
              <a:latin typeface="微软雅黑"/>
              <a:ea typeface="微软雅黑"/>
              <a:cs typeface="+mn-cs"/>
            </a:rPr>
            <a:t>城市监控报警联网系统通用技术要求</a:t>
          </a:r>
          <a:r>
            <a:rPr lang="en-US" sz="1100" dirty="0" smtClean="0">
              <a:solidFill>
                <a:sysClr val="window" lastClr="FFFFFF"/>
              </a:solidFill>
              <a:latin typeface="微软雅黑"/>
              <a:ea typeface="微软雅黑"/>
              <a:cs typeface="+mn-cs"/>
            </a:rPr>
            <a:t>》</a:t>
          </a:r>
          <a:endParaRPr lang="zh-CN" altLang="en-US" sz="1100" dirty="0">
            <a:solidFill>
              <a:sysClr val="window" lastClr="FFFFFF"/>
            </a:solidFill>
            <a:latin typeface="微软雅黑"/>
            <a:ea typeface="微软雅黑"/>
            <a:cs typeface="+mn-cs"/>
          </a:endParaRPr>
        </a:p>
      </dgm:t>
    </dgm:pt>
    <dgm:pt modelId="{E2E460A8-2D09-48C5-982C-5A1EAA201BCE}" type="parTrans" cxnId="{B9D0CB31-C966-4109-810B-D5B1B6235CFE}">
      <dgm:prSet/>
      <dgm:spPr/>
      <dgm:t>
        <a:bodyPr/>
        <a:lstStyle/>
        <a:p>
          <a:endParaRPr lang="zh-CN" altLang="en-US" sz="2000"/>
        </a:p>
      </dgm:t>
    </dgm:pt>
    <dgm:pt modelId="{0BD0D625-3619-44D1-B883-CB5FFD6B830C}" type="sibTrans" cxnId="{B9D0CB31-C966-4109-810B-D5B1B6235CFE}">
      <dgm:prSet/>
      <dgm:spPr/>
      <dgm:t>
        <a:bodyPr/>
        <a:lstStyle/>
        <a:p>
          <a:endParaRPr lang="zh-CN" altLang="en-US" sz="2000"/>
        </a:p>
      </dgm:t>
    </dgm:pt>
    <dgm:pt modelId="{D62E3578-41E1-4DED-8EDE-6E7981CE144D}">
      <dgm:prSet custT="1"/>
      <dgm:spPr>
        <a:xfrm>
          <a:off x="1852914" y="1070896"/>
          <a:ext cx="1051379" cy="366440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 …</a:t>
          </a:r>
          <a:endParaRPr lang="zh-CN" altLang="en-US" sz="1100">
            <a:solidFill>
              <a:sysClr val="window" lastClr="FFFFFF"/>
            </a:solidFill>
            <a:latin typeface="微软雅黑"/>
            <a:ea typeface="微软雅黑"/>
            <a:cs typeface="+mn-cs"/>
          </a:endParaRPr>
        </a:p>
      </dgm:t>
    </dgm:pt>
    <dgm:pt modelId="{0825B8C5-74F4-43FF-8DB0-4B4CBBEB52B1}" type="parTrans" cxnId="{69249BBD-A82C-4A70-9D99-6968F54816EF}">
      <dgm:prSet/>
      <dgm:spPr/>
      <dgm:t>
        <a:bodyPr/>
        <a:lstStyle/>
        <a:p>
          <a:endParaRPr lang="zh-CN" altLang="en-US" sz="2000"/>
        </a:p>
      </dgm:t>
    </dgm:pt>
    <dgm:pt modelId="{BE36CDFE-65A4-40E0-8E7C-CACD0AABCADE}" type="sibTrans" cxnId="{69249BBD-A82C-4A70-9D99-6968F54816EF}">
      <dgm:prSet/>
      <dgm:spPr/>
      <dgm:t>
        <a:bodyPr/>
        <a:lstStyle/>
        <a:p>
          <a:endParaRPr lang="zh-CN" altLang="en-US" sz="2000"/>
        </a:p>
      </dgm:t>
    </dgm:pt>
    <dgm:pt modelId="{8AADBEE4-B0C2-4753-B4E7-E936F0EFAE6D}">
      <dgm:prSet custT="1"/>
      <dgm:spPr>
        <a:xfrm>
          <a:off x="3469268" y="1600059"/>
          <a:ext cx="1480816" cy="3136915"/>
        </a:xfrm>
        <a:solidFill>
          <a:srgbClr val="39639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dirty="0" smtClean="0">
              <a:solidFill>
                <a:sysClr val="window" lastClr="FFFFFF"/>
              </a:solidFill>
              <a:latin typeface="微软雅黑"/>
              <a:ea typeface="微软雅黑"/>
              <a:cs typeface="+mn-cs"/>
            </a:rPr>
            <a:t>地方标准（</a:t>
          </a:r>
          <a:r>
            <a:rPr lang="en-US" sz="1800" dirty="0" smtClean="0">
              <a:solidFill>
                <a:sysClr val="window" lastClr="FFFFFF"/>
              </a:solidFill>
              <a:latin typeface="微软雅黑"/>
              <a:ea typeface="微软雅黑"/>
              <a:cs typeface="+mn-cs"/>
            </a:rPr>
            <a:t>DBXX[/T]</a:t>
          </a:r>
          <a:r>
            <a:rPr lang="zh-CN" altLang="en-US" sz="1800" dirty="0" smtClean="0">
              <a:solidFill>
                <a:sysClr val="window" lastClr="FFFFFF"/>
              </a:solidFill>
              <a:latin typeface="微软雅黑"/>
              <a:ea typeface="微软雅黑"/>
              <a:cs typeface="+mn-cs"/>
            </a:rPr>
            <a:t>）</a:t>
          </a:r>
          <a:endParaRPr lang="zh-CN" altLang="en-US" sz="1800" dirty="0">
            <a:solidFill>
              <a:sysClr val="window" lastClr="FFFFFF"/>
            </a:solidFill>
            <a:latin typeface="微软雅黑"/>
            <a:ea typeface="微软雅黑"/>
            <a:cs typeface="+mn-cs"/>
          </a:endParaRPr>
        </a:p>
      </dgm:t>
    </dgm:pt>
    <dgm:pt modelId="{E428DC19-0CCF-42C4-AEDC-C2D9C772FC99}" type="parTrans" cxnId="{302A7B53-031C-41F1-81E5-3C0269A8ADB5}">
      <dgm:prSet/>
      <dgm:spPr/>
      <dgm:t>
        <a:bodyPr/>
        <a:lstStyle/>
        <a:p>
          <a:endParaRPr lang="zh-CN" altLang="en-US" sz="2000"/>
        </a:p>
      </dgm:t>
    </dgm:pt>
    <dgm:pt modelId="{CFDC34F5-24F5-4765-88F7-EDE8AB6A8D01}" type="sibTrans" cxnId="{302A7B53-031C-41F1-81E5-3C0269A8ADB5}">
      <dgm:prSet custT="1"/>
      <dgm:spPr/>
      <dgm:t>
        <a:bodyPr/>
        <a:lstStyle/>
        <a:p>
          <a:endParaRPr lang="zh-CN" altLang="en-US" sz="2400"/>
        </a:p>
      </dgm:t>
    </dgm:pt>
    <dgm:pt modelId="{4ED12ED4-EA26-475A-A9BC-649A31380E7F}">
      <dgm:prSet custT="1"/>
      <dgm:spPr>
        <a:xfrm>
          <a:off x="3469268" y="1600059"/>
          <a:ext cx="1051379" cy="313691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DB33/T334-2001《</a:t>
          </a:r>
          <a:r>
            <a:rPr lang="zh-CN" altLang="en-US" sz="1100" dirty="0" smtClean="0">
              <a:solidFill>
                <a:sysClr val="window" lastClr="FFFFFF"/>
              </a:solidFill>
              <a:latin typeface="微软雅黑"/>
              <a:ea typeface="微软雅黑"/>
              <a:cs typeface="+mn-cs"/>
            </a:rPr>
            <a:t>安全防范系统</a:t>
          </a:r>
          <a:r>
            <a:rPr lang="en-US" sz="1100" dirty="0" smtClean="0">
              <a:solidFill>
                <a:sysClr val="window" lastClr="FFFFFF"/>
              </a:solidFill>
              <a:latin typeface="微软雅黑"/>
              <a:ea typeface="微软雅黑"/>
              <a:cs typeface="+mn-cs"/>
            </a:rPr>
            <a:t>》</a:t>
          </a:r>
          <a:endParaRPr lang="zh-CN" altLang="en-US" sz="1100" dirty="0">
            <a:solidFill>
              <a:sysClr val="window" lastClr="FFFFFF"/>
            </a:solidFill>
            <a:latin typeface="微软雅黑"/>
            <a:ea typeface="微软雅黑"/>
            <a:cs typeface="+mn-cs"/>
          </a:endParaRPr>
        </a:p>
      </dgm:t>
    </dgm:pt>
    <dgm:pt modelId="{8E22F1C3-11F7-4005-82F8-7EB95BBA7F98}" type="parTrans" cxnId="{9806A5B2-838C-4DAF-993E-6F70D68A3C53}">
      <dgm:prSet/>
      <dgm:spPr/>
      <dgm:t>
        <a:bodyPr/>
        <a:lstStyle/>
        <a:p>
          <a:endParaRPr lang="zh-CN" altLang="en-US" sz="2000"/>
        </a:p>
      </dgm:t>
    </dgm:pt>
    <dgm:pt modelId="{D5B384DB-7730-4158-A673-336E401ED6CF}" type="sibTrans" cxnId="{9806A5B2-838C-4DAF-993E-6F70D68A3C53}">
      <dgm:prSet/>
      <dgm:spPr/>
      <dgm:t>
        <a:bodyPr/>
        <a:lstStyle/>
        <a:p>
          <a:endParaRPr lang="zh-CN" altLang="en-US" sz="2000"/>
        </a:p>
      </dgm:t>
    </dgm:pt>
    <dgm:pt modelId="{BC347A3F-5D59-47B9-9F03-5F412DCEBF11}">
      <dgm:prSet custT="1"/>
      <dgm:spPr>
        <a:xfrm>
          <a:off x="3469268" y="1600059"/>
          <a:ext cx="1051379" cy="3136915"/>
        </a:xfrm>
        <a:noFill/>
        <a:ln w="25400" cap="flat" cmpd="sng" algn="ctr">
          <a:noFill/>
          <a:prstDash val="solid"/>
        </a:ln>
        <a:effectLst/>
        <a:sp3d/>
      </dgm:spPr>
      <dgm:t>
        <a:bodyPr/>
        <a:lstStyle/>
        <a:p>
          <a:pPr rtl="0"/>
          <a:r>
            <a:rPr lang="en-US" sz="1100" dirty="0" smtClean="0">
              <a:solidFill>
                <a:sysClr val="window" lastClr="FFFFFF"/>
              </a:solidFill>
              <a:latin typeface="微软雅黑"/>
              <a:ea typeface="微软雅黑"/>
              <a:cs typeface="+mn-cs"/>
            </a:rPr>
            <a:t>… … </a:t>
          </a:r>
          <a:endParaRPr lang="zh-CN" altLang="en-US" sz="1100">
            <a:solidFill>
              <a:sysClr val="window" lastClr="FFFFFF"/>
            </a:solidFill>
            <a:latin typeface="微软雅黑"/>
            <a:ea typeface="微软雅黑"/>
            <a:cs typeface="+mn-cs"/>
          </a:endParaRPr>
        </a:p>
      </dgm:t>
    </dgm:pt>
    <dgm:pt modelId="{94786E13-466A-4848-8FD6-F57417A6159F}" type="parTrans" cxnId="{1A94A15C-9F5C-4BD3-9F77-57B0D9DBCAC7}">
      <dgm:prSet/>
      <dgm:spPr/>
      <dgm:t>
        <a:bodyPr/>
        <a:lstStyle/>
        <a:p>
          <a:endParaRPr lang="zh-CN" altLang="en-US" sz="2000"/>
        </a:p>
      </dgm:t>
    </dgm:pt>
    <dgm:pt modelId="{D0259E48-B21B-4B78-A697-4A7E1C87F918}" type="sibTrans" cxnId="{1A94A15C-9F5C-4BD3-9F77-57B0D9DBCAC7}">
      <dgm:prSet/>
      <dgm:spPr/>
      <dgm:t>
        <a:bodyPr/>
        <a:lstStyle/>
        <a:p>
          <a:endParaRPr lang="zh-CN" altLang="en-US" sz="2000"/>
        </a:p>
      </dgm:t>
    </dgm:pt>
    <dgm:pt modelId="{CEFE47FB-433D-496A-8DB5-828D78247867}">
      <dgm:prSet custT="1"/>
      <dgm:spPr>
        <a:xfrm>
          <a:off x="5084781" y="2136334"/>
          <a:ext cx="1480816" cy="2600640"/>
        </a:xfrm>
        <a:solidFill>
          <a:srgbClr val="474B78">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smtClean="0">
              <a:solidFill>
                <a:sysClr val="window" lastClr="FFFFFF"/>
              </a:solidFill>
              <a:latin typeface="微软雅黑"/>
              <a:ea typeface="微软雅黑"/>
              <a:cs typeface="+mn-cs"/>
            </a:rPr>
            <a:t>行业管理规定</a:t>
          </a:r>
          <a:endParaRPr lang="zh-CN" altLang="en-US" sz="1800">
            <a:solidFill>
              <a:sysClr val="window" lastClr="FFFFFF"/>
            </a:solidFill>
            <a:latin typeface="微软雅黑"/>
            <a:ea typeface="微软雅黑"/>
            <a:cs typeface="+mn-cs"/>
          </a:endParaRPr>
        </a:p>
      </dgm:t>
    </dgm:pt>
    <dgm:pt modelId="{92C43F9B-BDC8-4F41-96A6-2E2C45371F33}" type="parTrans" cxnId="{B1E30BB9-5E27-4683-B1E5-A32A56BAB329}">
      <dgm:prSet/>
      <dgm:spPr/>
      <dgm:t>
        <a:bodyPr/>
        <a:lstStyle/>
        <a:p>
          <a:endParaRPr lang="zh-CN" altLang="en-US" sz="2000"/>
        </a:p>
      </dgm:t>
    </dgm:pt>
    <dgm:pt modelId="{F4B77047-AD3B-4C22-9F60-0A0448795B01}" type="sibTrans" cxnId="{B1E30BB9-5E27-4683-B1E5-A32A56BAB329}">
      <dgm:prSet custT="1"/>
      <dgm:spPr/>
      <dgm:t>
        <a:bodyPr/>
        <a:lstStyle/>
        <a:p>
          <a:endParaRPr lang="zh-CN" altLang="en-US" sz="2400"/>
        </a:p>
      </dgm:t>
    </dgm:pt>
    <dgm:pt modelId="{D49F67DF-0B4A-4F3E-91F9-F4663711640E}">
      <dgm:prSet custT="1"/>
      <dgm:spPr>
        <a:xfrm>
          <a:off x="5084781" y="2136334"/>
          <a:ext cx="1051379" cy="2600640"/>
        </a:xfrm>
        <a:noFill/>
        <a:ln w="25400" cap="flat" cmpd="sng" algn="ctr">
          <a:noFill/>
          <a:prstDash val="solid"/>
        </a:ln>
        <a:effectLst/>
        <a:sp3d/>
      </dgm:spPr>
      <dgm:t>
        <a:bodyPr/>
        <a:lstStyle/>
        <a:p>
          <a:pPr rtl="0"/>
          <a:r>
            <a:rPr lang="zh-CN" altLang="en-US" sz="1100" dirty="0" smtClean="0">
              <a:solidFill>
                <a:sysClr val="window" lastClr="FFFFFF"/>
              </a:solidFill>
              <a:latin typeface="微软雅黑"/>
              <a:ea typeface="微软雅黑"/>
              <a:cs typeface="+mn-cs"/>
            </a:rPr>
            <a:t>国家公安部、国家教育部、省公安厅等相应文件及规范</a:t>
          </a:r>
          <a:endParaRPr lang="zh-CN" altLang="en-US" sz="1100" dirty="0">
            <a:solidFill>
              <a:sysClr val="window" lastClr="FFFFFF"/>
            </a:solidFill>
            <a:latin typeface="微软雅黑"/>
            <a:ea typeface="微软雅黑"/>
            <a:cs typeface="+mn-cs"/>
          </a:endParaRPr>
        </a:p>
      </dgm:t>
    </dgm:pt>
    <dgm:pt modelId="{98489FCC-80A8-4143-AB0B-5C4754BBBE49}" type="parTrans" cxnId="{2DCF6124-923C-4B45-8CED-1FE9B4F908A8}">
      <dgm:prSet/>
      <dgm:spPr/>
      <dgm:t>
        <a:bodyPr/>
        <a:lstStyle/>
        <a:p>
          <a:endParaRPr lang="zh-CN" altLang="en-US" sz="2000"/>
        </a:p>
      </dgm:t>
    </dgm:pt>
    <dgm:pt modelId="{7D224BE3-B9BB-408C-859C-53116364850F}" type="sibTrans" cxnId="{2DCF6124-923C-4B45-8CED-1FE9B4F908A8}">
      <dgm:prSet/>
      <dgm:spPr/>
      <dgm:t>
        <a:bodyPr/>
        <a:lstStyle/>
        <a:p>
          <a:endParaRPr lang="zh-CN" altLang="en-US" sz="2000"/>
        </a:p>
      </dgm:t>
    </dgm:pt>
    <dgm:pt modelId="{BD3DA702-149B-4E0F-9B6E-AE1272797827}">
      <dgm:prSet custT="1"/>
      <dgm:spPr>
        <a:xfrm>
          <a:off x="6701135" y="2663825"/>
          <a:ext cx="1480816" cy="2073150"/>
        </a:xfrm>
        <a:solidFill>
          <a:srgbClr val="7D3C4A">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sz="1800" smtClean="0">
              <a:solidFill>
                <a:sysClr val="window" lastClr="FFFFFF"/>
              </a:solidFill>
              <a:latin typeface="微软雅黑"/>
              <a:ea typeface="微软雅黑"/>
              <a:cs typeface="+mn-cs"/>
            </a:rPr>
            <a:t>企业标准（</a:t>
          </a:r>
          <a:r>
            <a:rPr lang="en-US" sz="1800" dirty="0" smtClean="0">
              <a:solidFill>
                <a:sysClr val="window" lastClr="FFFFFF"/>
              </a:solidFill>
              <a:latin typeface="微软雅黑"/>
              <a:ea typeface="微软雅黑"/>
              <a:cs typeface="+mn-cs"/>
            </a:rPr>
            <a:t>QB</a:t>
          </a:r>
          <a:r>
            <a:rPr lang="zh-CN" altLang="en-US" sz="1800" smtClean="0">
              <a:solidFill>
                <a:sysClr val="window" lastClr="FFFFFF"/>
              </a:solidFill>
              <a:latin typeface="微软雅黑"/>
              <a:ea typeface="微软雅黑"/>
              <a:cs typeface="+mn-cs"/>
            </a:rPr>
            <a:t>）</a:t>
          </a:r>
          <a:endParaRPr lang="zh-CN" altLang="en-US" sz="1800">
            <a:solidFill>
              <a:sysClr val="window" lastClr="FFFFFF"/>
            </a:solidFill>
            <a:latin typeface="微软雅黑"/>
            <a:ea typeface="微软雅黑"/>
            <a:cs typeface="+mn-cs"/>
          </a:endParaRPr>
        </a:p>
      </dgm:t>
    </dgm:pt>
    <dgm:pt modelId="{6AE2AD23-A2D1-4166-976B-7254868C7C52}" type="parTrans" cxnId="{E81BD47F-2C03-4DE9-BCCB-58B10151726B}">
      <dgm:prSet/>
      <dgm:spPr/>
      <dgm:t>
        <a:bodyPr/>
        <a:lstStyle/>
        <a:p>
          <a:endParaRPr lang="zh-CN" altLang="en-US" sz="2000"/>
        </a:p>
      </dgm:t>
    </dgm:pt>
    <dgm:pt modelId="{39DBC653-B59E-4630-93ED-69C7537B22D4}" type="sibTrans" cxnId="{E81BD47F-2C03-4DE9-BCCB-58B10151726B}">
      <dgm:prSet/>
      <dgm:spPr/>
      <dgm:t>
        <a:bodyPr/>
        <a:lstStyle/>
        <a:p>
          <a:endParaRPr lang="zh-CN" altLang="en-US" sz="2000"/>
        </a:p>
      </dgm:t>
    </dgm:pt>
    <dgm:pt modelId="{6B11642A-19F7-4F93-AC25-005C4CF5CD97}" type="pres">
      <dgm:prSet presAssocID="{557C00B6-425F-4EA0-91A6-072586CC6A33}" presName="Name0" presStyleCnt="0">
        <dgm:presLayoutVars>
          <dgm:chMax val="7"/>
          <dgm:chPref val="7"/>
          <dgm:dir/>
          <dgm:animLvl val="lvl"/>
        </dgm:presLayoutVars>
      </dgm:prSet>
      <dgm:spPr/>
      <dgm:t>
        <a:bodyPr/>
        <a:lstStyle/>
        <a:p>
          <a:endParaRPr lang="zh-CN" altLang="en-US"/>
        </a:p>
      </dgm:t>
    </dgm:pt>
    <dgm:pt modelId="{8EA94434-4007-4822-B220-5161CAE09BAE}" type="pres">
      <dgm:prSet presAssocID="{0A7FCCBF-918D-4DF0-BF98-5D8B33B075B4}" presName="parentText_1" presStyleLbl="node1" presStyleIdx="0" presStyleCnt="5">
        <dgm:presLayoutVars>
          <dgm:chMax val="1"/>
          <dgm:chPref val="1"/>
          <dgm:bulletEnabled val="1"/>
        </dgm:presLayoutVars>
      </dgm:prSet>
      <dgm:spPr>
        <a:prstGeom prst="rect">
          <a:avLst/>
        </a:prstGeom>
      </dgm:spPr>
      <dgm:t>
        <a:bodyPr/>
        <a:lstStyle/>
        <a:p>
          <a:endParaRPr lang="zh-CN" altLang="en-US"/>
        </a:p>
      </dgm:t>
    </dgm:pt>
    <dgm:pt modelId="{B7EA68B1-B733-4F70-AFD7-8E28ADF27161}" type="pres">
      <dgm:prSet presAssocID="{0A7FCCBF-918D-4DF0-BF98-5D8B33B075B4}" presName="childText_1" presStyleLbl="node1" presStyleIdx="0" presStyleCnt="5">
        <dgm:presLayoutVars>
          <dgm:chMax val="0"/>
          <dgm:chPref val="0"/>
          <dgm:bulletEnabled val="1"/>
        </dgm:presLayoutVars>
      </dgm:prSet>
      <dgm:spPr>
        <a:prstGeom prst="rect">
          <a:avLst/>
        </a:prstGeom>
      </dgm:spPr>
      <dgm:t>
        <a:bodyPr/>
        <a:lstStyle/>
        <a:p>
          <a:endParaRPr lang="zh-CN" altLang="en-US"/>
        </a:p>
      </dgm:t>
    </dgm:pt>
    <dgm:pt modelId="{BFB062FB-4C53-4DE3-A9B3-0001101F535E}" type="pres">
      <dgm:prSet presAssocID="{0A7FCCBF-918D-4DF0-BF98-5D8B33B075B4}" presName="accentShape_1" presStyleCnt="0"/>
      <dgm:spPr/>
    </dgm:pt>
    <dgm:pt modelId="{78A673F0-C674-43E2-BAC2-554C148853F1}" type="pres">
      <dgm:prSet presAssocID="{0A7FCCBF-918D-4DF0-BF98-5D8B33B075B4}" presName="imageRepeatNode" presStyleLbl="node1" presStyleIdx="0" presStyleCnt="5"/>
      <dgm:spPr/>
      <dgm:t>
        <a:bodyPr/>
        <a:lstStyle/>
        <a:p>
          <a:endParaRPr lang="zh-CN" altLang="en-US"/>
        </a:p>
      </dgm:t>
    </dgm:pt>
    <dgm:pt modelId="{4DB0BF58-FC61-4EC1-9EE3-D0DC74F9F641}" type="pres">
      <dgm:prSet presAssocID="{C4F004FE-C478-40AD-B02D-98A2305BC598}" presName="parentText_2" presStyleLbl="node1" presStyleIdx="0" presStyleCnt="5">
        <dgm:presLayoutVars>
          <dgm:chMax val="1"/>
          <dgm:chPref val="1"/>
          <dgm:bulletEnabled val="1"/>
        </dgm:presLayoutVars>
      </dgm:prSet>
      <dgm:spPr>
        <a:prstGeom prst="rect">
          <a:avLst/>
        </a:prstGeom>
      </dgm:spPr>
      <dgm:t>
        <a:bodyPr/>
        <a:lstStyle/>
        <a:p>
          <a:endParaRPr lang="zh-CN" altLang="en-US"/>
        </a:p>
      </dgm:t>
    </dgm:pt>
    <dgm:pt modelId="{EF3DBA3B-07AA-4399-86F3-6236AB4289FB}" type="pres">
      <dgm:prSet presAssocID="{C4F004FE-C478-40AD-B02D-98A2305BC598}" presName="childText_2" presStyleLbl="node2" presStyleIdx="0" presStyleCnt="0">
        <dgm:presLayoutVars>
          <dgm:chMax val="0"/>
          <dgm:chPref val="0"/>
          <dgm:bulletEnabled val="1"/>
        </dgm:presLayoutVars>
      </dgm:prSet>
      <dgm:spPr>
        <a:prstGeom prst="rect">
          <a:avLst/>
        </a:prstGeom>
      </dgm:spPr>
      <dgm:t>
        <a:bodyPr/>
        <a:lstStyle/>
        <a:p>
          <a:endParaRPr lang="zh-CN" altLang="en-US"/>
        </a:p>
      </dgm:t>
    </dgm:pt>
    <dgm:pt modelId="{3AF4F579-2F18-4562-A34A-F117D50CC0CE}" type="pres">
      <dgm:prSet presAssocID="{C4F004FE-C478-40AD-B02D-98A2305BC598}" presName="accentShape_2" presStyleCnt="0"/>
      <dgm:spPr/>
    </dgm:pt>
    <dgm:pt modelId="{DAFADEAF-2391-4EE9-816B-D930D093FE0E}" type="pres">
      <dgm:prSet presAssocID="{C4F004FE-C478-40AD-B02D-98A2305BC598}" presName="imageRepeatNode" presStyleLbl="node1" presStyleIdx="1" presStyleCnt="5"/>
      <dgm:spPr/>
      <dgm:t>
        <a:bodyPr/>
        <a:lstStyle/>
        <a:p>
          <a:endParaRPr lang="zh-CN" altLang="en-US"/>
        </a:p>
      </dgm:t>
    </dgm:pt>
    <dgm:pt modelId="{89941CC6-3218-4AA0-95AD-C2A3C3FFA086}" type="pres">
      <dgm:prSet presAssocID="{8AADBEE4-B0C2-4753-B4E7-E936F0EFAE6D}" presName="parentText_3" presStyleLbl="node1" presStyleIdx="1" presStyleCnt="5">
        <dgm:presLayoutVars>
          <dgm:chMax val="1"/>
          <dgm:chPref val="1"/>
          <dgm:bulletEnabled val="1"/>
        </dgm:presLayoutVars>
      </dgm:prSet>
      <dgm:spPr>
        <a:prstGeom prst="rect">
          <a:avLst/>
        </a:prstGeom>
      </dgm:spPr>
      <dgm:t>
        <a:bodyPr/>
        <a:lstStyle/>
        <a:p>
          <a:endParaRPr lang="zh-CN" altLang="en-US"/>
        </a:p>
      </dgm:t>
    </dgm:pt>
    <dgm:pt modelId="{1586CDFE-1E77-424D-927A-CB319EAC5821}" type="pres">
      <dgm:prSet presAssocID="{8AADBEE4-B0C2-4753-B4E7-E936F0EFAE6D}" presName="childText_3" presStyleLbl="node2" presStyleIdx="0" presStyleCnt="0">
        <dgm:presLayoutVars>
          <dgm:chMax val="0"/>
          <dgm:chPref val="0"/>
          <dgm:bulletEnabled val="1"/>
        </dgm:presLayoutVars>
      </dgm:prSet>
      <dgm:spPr>
        <a:prstGeom prst="rect">
          <a:avLst/>
        </a:prstGeom>
      </dgm:spPr>
      <dgm:t>
        <a:bodyPr/>
        <a:lstStyle/>
        <a:p>
          <a:endParaRPr lang="zh-CN" altLang="en-US"/>
        </a:p>
      </dgm:t>
    </dgm:pt>
    <dgm:pt modelId="{EAF55A67-99E0-43CB-9F7C-AA20AC578AD3}" type="pres">
      <dgm:prSet presAssocID="{8AADBEE4-B0C2-4753-B4E7-E936F0EFAE6D}" presName="accentShape_3" presStyleCnt="0"/>
      <dgm:spPr/>
    </dgm:pt>
    <dgm:pt modelId="{DA54EAD6-51AA-4325-ADCE-D454D919901D}" type="pres">
      <dgm:prSet presAssocID="{8AADBEE4-B0C2-4753-B4E7-E936F0EFAE6D}" presName="imageRepeatNode" presStyleLbl="node1" presStyleIdx="2" presStyleCnt="5"/>
      <dgm:spPr/>
      <dgm:t>
        <a:bodyPr/>
        <a:lstStyle/>
        <a:p>
          <a:endParaRPr lang="zh-CN" altLang="en-US"/>
        </a:p>
      </dgm:t>
    </dgm:pt>
    <dgm:pt modelId="{E5AB24DD-5038-4193-955E-00290AA9F0D3}" type="pres">
      <dgm:prSet presAssocID="{CEFE47FB-433D-496A-8DB5-828D78247867}" presName="parentText_4" presStyleLbl="node1" presStyleIdx="2" presStyleCnt="5">
        <dgm:presLayoutVars>
          <dgm:chMax val="1"/>
          <dgm:chPref val="1"/>
          <dgm:bulletEnabled val="1"/>
        </dgm:presLayoutVars>
      </dgm:prSet>
      <dgm:spPr>
        <a:prstGeom prst="rect">
          <a:avLst/>
        </a:prstGeom>
      </dgm:spPr>
      <dgm:t>
        <a:bodyPr/>
        <a:lstStyle/>
        <a:p>
          <a:endParaRPr lang="zh-CN" altLang="en-US"/>
        </a:p>
      </dgm:t>
    </dgm:pt>
    <dgm:pt modelId="{5D613672-B1B1-4994-B988-0598ADEEFB9E}" type="pres">
      <dgm:prSet presAssocID="{CEFE47FB-433D-496A-8DB5-828D78247867}" presName="childText_4" presStyleLbl="node2" presStyleIdx="0" presStyleCnt="0">
        <dgm:presLayoutVars>
          <dgm:chMax val="0"/>
          <dgm:chPref val="0"/>
          <dgm:bulletEnabled val="1"/>
        </dgm:presLayoutVars>
      </dgm:prSet>
      <dgm:spPr>
        <a:prstGeom prst="rect">
          <a:avLst/>
        </a:prstGeom>
      </dgm:spPr>
      <dgm:t>
        <a:bodyPr/>
        <a:lstStyle/>
        <a:p>
          <a:endParaRPr lang="zh-CN" altLang="en-US"/>
        </a:p>
      </dgm:t>
    </dgm:pt>
    <dgm:pt modelId="{EEF436B3-C049-4F0C-A8D7-2F6165C1FA66}" type="pres">
      <dgm:prSet presAssocID="{CEFE47FB-433D-496A-8DB5-828D78247867}" presName="accentShape_4" presStyleCnt="0"/>
      <dgm:spPr/>
    </dgm:pt>
    <dgm:pt modelId="{B4D2BCE3-C693-42A2-B7DA-8EEFD8ADFFB1}" type="pres">
      <dgm:prSet presAssocID="{CEFE47FB-433D-496A-8DB5-828D78247867}" presName="imageRepeatNode" presStyleLbl="node1" presStyleIdx="3" presStyleCnt="5"/>
      <dgm:spPr/>
      <dgm:t>
        <a:bodyPr/>
        <a:lstStyle/>
        <a:p>
          <a:endParaRPr lang="zh-CN" altLang="en-US"/>
        </a:p>
      </dgm:t>
    </dgm:pt>
    <dgm:pt modelId="{C5EA653F-0CDC-48BA-8197-9659B338998D}" type="pres">
      <dgm:prSet presAssocID="{BD3DA702-149B-4E0F-9B6E-AE1272797827}" presName="parentText_5" presStyleLbl="node1" presStyleIdx="3" presStyleCnt="5">
        <dgm:presLayoutVars>
          <dgm:chMax val="1"/>
          <dgm:chPref val="1"/>
          <dgm:bulletEnabled val="1"/>
        </dgm:presLayoutVars>
      </dgm:prSet>
      <dgm:spPr>
        <a:prstGeom prst="rect">
          <a:avLst/>
        </a:prstGeom>
      </dgm:spPr>
      <dgm:t>
        <a:bodyPr/>
        <a:lstStyle/>
        <a:p>
          <a:endParaRPr lang="zh-CN" altLang="en-US"/>
        </a:p>
      </dgm:t>
    </dgm:pt>
    <dgm:pt modelId="{A7FBFC61-BF16-4D9D-BAB1-F3E9FB835211}" type="pres">
      <dgm:prSet presAssocID="{BD3DA702-149B-4E0F-9B6E-AE1272797827}" presName="childText_5" presStyleLbl="node1" presStyleIdx="3" presStyleCnt="5">
        <dgm:presLayoutVars>
          <dgm:chMax val="0"/>
          <dgm:chPref val="0"/>
          <dgm:bulletEnabled val="1"/>
        </dgm:presLayoutVars>
      </dgm:prSet>
      <dgm:spPr/>
    </dgm:pt>
    <dgm:pt modelId="{48036DF6-D120-4ADD-B6FE-6C34498599E6}" type="pres">
      <dgm:prSet presAssocID="{BD3DA702-149B-4E0F-9B6E-AE1272797827}" presName="accentShape_5" presStyleCnt="0"/>
      <dgm:spPr/>
    </dgm:pt>
    <dgm:pt modelId="{6A50656D-5786-4015-A66D-A4BFC21B2C27}" type="pres">
      <dgm:prSet presAssocID="{BD3DA702-149B-4E0F-9B6E-AE1272797827}" presName="imageRepeatNode" presStyleLbl="node1" presStyleIdx="4" presStyleCnt="5"/>
      <dgm:spPr/>
      <dgm:t>
        <a:bodyPr/>
        <a:lstStyle/>
        <a:p>
          <a:endParaRPr lang="zh-CN" altLang="en-US"/>
        </a:p>
      </dgm:t>
    </dgm:pt>
  </dgm:ptLst>
  <dgm:cxnLst>
    <dgm:cxn modelId="{A4AC461F-CEF9-4894-A51A-E407B1371B30}" srcId="{C4F004FE-C478-40AD-B02D-98A2305BC598}" destId="{EE043DC6-4AF9-4048-944F-190BC96AC1AD}" srcOrd="0" destOrd="0" parTransId="{E2AC21DF-78AF-474B-A72D-DAEF2FEA1D1C}" sibTransId="{26EA7C34-C661-4A7E-9498-4423CBFD9988}"/>
    <dgm:cxn modelId="{C75C7A7B-263F-42D2-AF51-7BAB7808DBBC}" type="presOf" srcId="{D49F67DF-0B4A-4F3E-91F9-F4663711640E}" destId="{5D613672-B1B1-4994-B988-0598ADEEFB9E}" srcOrd="0" destOrd="0" presId="urn:microsoft.com/office/officeart/2009/3/layout/BlockDescendingList"/>
    <dgm:cxn modelId="{C7616B2C-63E9-43C8-A4F4-DCB5A25D320C}" srcId="{557C00B6-425F-4EA0-91A6-072586CC6A33}" destId="{0A7FCCBF-918D-4DF0-BF98-5D8B33B075B4}" srcOrd="0" destOrd="0" parTransId="{C0E33219-5DE2-4EB7-8C0F-7DB9F9FAC923}" sibTransId="{16F60EE0-6C48-4411-A95E-D2BA7F89BAD8}"/>
    <dgm:cxn modelId="{2F1EBE61-9D08-4EC7-B2D5-A3D652F44760}" type="presOf" srcId="{D1D0F748-BC7A-44A4-9264-331B2DB029E8}" destId="{B7EA68B1-B733-4F70-AFD7-8E28ADF27161}" srcOrd="0" destOrd="0" presId="urn:microsoft.com/office/officeart/2009/3/layout/BlockDescendingList"/>
    <dgm:cxn modelId="{10FE50CB-29CE-4DB2-9759-85D868F8D21D}" type="presOf" srcId="{BD3DA702-149B-4E0F-9B6E-AE1272797827}" destId="{6A50656D-5786-4015-A66D-A4BFC21B2C27}" srcOrd="1" destOrd="0" presId="urn:microsoft.com/office/officeart/2009/3/layout/BlockDescendingList"/>
    <dgm:cxn modelId="{DA11973E-07F9-455F-913F-7491FC6C0AB6}" type="presOf" srcId="{4ED12ED4-EA26-475A-A9BC-649A31380E7F}" destId="{1586CDFE-1E77-424D-927A-CB319EAC5821}" srcOrd="0" destOrd="0" presId="urn:microsoft.com/office/officeart/2009/3/layout/BlockDescendingList"/>
    <dgm:cxn modelId="{7A7F9B12-26B2-4966-90D6-B5161E4CB82F}" type="presOf" srcId="{0EE016C1-05BF-4D63-8FEA-BA36B502A819}" destId="{B7EA68B1-B733-4F70-AFD7-8E28ADF27161}" srcOrd="0" destOrd="2" presId="urn:microsoft.com/office/officeart/2009/3/layout/BlockDescendingList"/>
    <dgm:cxn modelId="{21777C06-CC9F-4E12-8048-4182348976BD}" type="presOf" srcId="{D62E3578-41E1-4DED-8EDE-6E7981CE144D}" destId="{EF3DBA3B-07AA-4399-86F3-6236AB4289FB}" srcOrd="0" destOrd="3" presId="urn:microsoft.com/office/officeart/2009/3/layout/BlockDescendingList"/>
    <dgm:cxn modelId="{C530D672-FCD7-4F6B-B85D-5BE03E980CB4}" type="presOf" srcId="{BC347A3F-5D59-47B9-9F03-5F412DCEBF11}" destId="{1586CDFE-1E77-424D-927A-CB319EAC5821}" srcOrd="0" destOrd="1" presId="urn:microsoft.com/office/officeart/2009/3/layout/BlockDescendingList"/>
    <dgm:cxn modelId="{C2D040E1-21A0-4D2D-8F3F-814846D90007}" type="presOf" srcId="{CEFE47FB-433D-496A-8DB5-828D78247867}" destId="{B4D2BCE3-C693-42A2-B7DA-8EEFD8ADFFB1}" srcOrd="1" destOrd="0" presId="urn:microsoft.com/office/officeart/2009/3/layout/BlockDescendingList"/>
    <dgm:cxn modelId="{81A04C91-F243-4768-96FE-E1902CCA8528}" type="presOf" srcId="{C4F004FE-C478-40AD-B02D-98A2305BC598}" destId="{DAFADEAF-2391-4EE9-816B-D930D093FE0E}" srcOrd="1" destOrd="0" presId="urn:microsoft.com/office/officeart/2009/3/layout/BlockDescendingList"/>
    <dgm:cxn modelId="{A802F334-BDCB-4E33-82BA-545DCE8FB78B}" srcId="{C4F004FE-C478-40AD-B02D-98A2305BC598}" destId="{94A0B6AE-4692-473E-9625-EAF0A6819A45}" srcOrd="1" destOrd="0" parTransId="{BB0726CA-454A-4A9B-8AD6-6EEC35E81D7D}" sibTransId="{0D5F49AB-C2B5-48BF-B426-1947F92BFE94}"/>
    <dgm:cxn modelId="{1A94A15C-9F5C-4BD3-9F77-57B0D9DBCAC7}" srcId="{8AADBEE4-B0C2-4753-B4E7-E936F0EFAE6D}" destId="{BC347A3F-5D59-47B9-9F03-5F412DCEBF11}" srcOrd="1" destOrd="0" parTransId="{94786E13-466A-4848-8FD6-F57417A6159F}" sibTransId="{D0259E48-B21B-4B78-A697-4A7E1C87F918}"/>
    <dgm:cxn modelId="{D628CA68-FAC0-472C-89D8-FC56C3132F60}" srcId="{0A7FCCBF-918D-4DF0-BF98-5D8B33B075B4}" destId="{DCC80933-433A-43B3-96AA-90837E601E9E}" srcOrd="1" destOrd="0" parTransId="{2CC59F84-D2ED-4D46-A19F-C963A13B5345}" sibTransId="{15CD5584-61AA-42D9-B405-69F868992FB7}"/>
    <dgm:cxn modelId="{CBFDE5E0-18E5-4316-B5B8-8D0475506D34}" type="presOf" srcId="{10B515CA-8261-48CE-9305-A758E828FBB1}" destId="{EF3DBA3B-07AA-4399-86F3-6236AB4289FB}" srcOrd="0" destOrd="2" presId="urn:microsoft.com/office/officeart/2009/3/layout/BlockDescendingList"/>
    <dgm:cxn modelId="{5A308F11-C195-4B93-A285-AA0052046DB4}" srcId="{0A7FCCBF-918D-4DF0-BF98-5D8B33B075B4}" destId="{D1D0F748-BC7A-44A4-9264-331B2DB029E8}" srcOrd="0" destOrd="0" parTransId="{DCC8FAC7-8781-4C14-B76A-5DF4434B28B8}" sibTransId="{10046B2A-D0F2-4113-9B8D-CDBD9A3B15B3}"/>
    <dgm:cxn modelId="{685B0102-4F51-4B83-A091-685FF9A0D8E8}" type="presOf" srcId="{0A7FCCBF-918D-4DF0-BF98-5D8B33B075B4}" destId="{78A673F0-C674-43E2-BAC2-554C148853F1}" srcOrd="1" destOrd="0" presId="urn:microsoft.com/office/officeart/2009/3/layout/BlockDescendingList"/>
    <dgm:cxn modelId="{B1E30BB9-5E27-4683-B1E5-A32A56BAB329}" srcId="{557C00B6-425F-4EA0-91A6-072586CC6A33}" destId="{CEFE47FB-433D-496A-8DB5-828D78247867}" srcOrd="3" destOrd="0" parTransId="{92C43F9B-BDC8-4F41-96A6-2E2C45371F33}" sibTransId="{F4B77047-AD3B-4C22-9F60-0A0448795B01}"/>
    <dgm:cxn modelId="{508BB8CC-0B99-46E4-891E-BEB2E4E804E4}" srcId="{557C00B6-425F-4EA0-91A6-072586CC6A33}" destId="{C4F004FE-C478-40AD-B02D-98A2305BC598}" srcOrd="1" destOrd="0" parTransId="{4AE1A76C-EA5C-488C-9327-991A4637517C}" sibTransId="{4AD64A1A-2E8D-4AB8-A83A-7E1290090743}"/>
    <dgm:cxn modelId="{B9D0CB31-C966-4109-810B-D5B1B6235CFE}" srcId="{C4F004FE-C478-40AD-B02D-98A2305BC598}" destId="{10B515CA-8261-48CE-9305-A758E828FBB1}" srcOrd="2" destOrd="0" parTransId="{E2E460A8-2D09-48C5-982C-5A1EAA201BCE}" sibTransId="{0BD0D625-3619-44D1-B883-CB5FFD6B830C}"/>
    <dgm:cxn modelId="{4B828BBE-1E11-4BDD-8D51-C7C070B99A44}" type="presOf" srcId="{557C00B6-425F-4EA0-91A6-072586CC6A33}" destId="{6B11642A-19F7-4F93-AC25-005C4CF5CD97}" srcOrd="0" destOrd="0" presId="urn:microsoft.com/office/officeart/2009/3/layout/BlockDescendingList"/>
    <dgm:cxn modelId="{E5D3B003-D11A-4007-9460-8C0A891FB850}" type="presOf" srcId="{0A7FCCBF-918D-4DF0-BF98-5D8B33B075B4}" destId="{8EA94434-4007-4822-B220-5161CAE09BAE}" srcOrd="0" destOrd="0" presId="urn:microsoft.com/office/officeart/2009/3/layout/BlockDescendingList"/>
    <dgm:cxn modelId="{4F92D616-79B6-4848-8751-9132C548B3F3}" srcId="{0A7FCCBF-918D-4DF0-BF98-5D8B33B075B4}" destId="{0EE016C1-05BF-4D63-8FEA-BA36B502A819}" srcOrd="2" destOrd="0" parTransId="{89237CB5-AF9F-4B88-A9CF-4E2FF3267B86}" sibTransId="{E57D20F5-E351-48E5-847B-FC0C4CBC062D}"/>
    <dgm:cxn modelId="{6417B1C5-BE84-425A-8BEB-F0B99646CFCD}" type="presOf" srcId="{8AADBEE4-B0C2-4753-B4E7-E936F0EFAE6D}" destId="{DA54EAD6-51AA-4325-ADCE-D454D919901D}" srcOrd="1" destOrd="0" presId="urn:microsoft.com/office/officeart/2009/3/layout/BlockDescendingList"/>
    <dgm:cxn modelId="{302A7B53-031C-41F1-81E5-3C0269A8ADB5}" srcId="{557C00B6-425F-4EA0-91A6-072586CC6A33}" destId="{8AADBEE4-B0C2-4753-B4E7-E936F0EFAE6D}" srcOrd="2" destOrd="0" parTransId="{E428DC19-0CCF-42C4-AEDC-C2D9C772FC99}" sibTransId="{CFDC34F5-24F5-4765-88F7-EDE8AB6A8D01}"/>
    <dgm:cxn modelId="{8D07C6E7-E1A3-4A0C-9FF8-F66CE5C3BDC5}" type="presOf" srcId="{94A0B6AE-4692-473E-9625-EAF0A6819A45}" destId="{EF3DBA3B-07AA-4399-86F3-6236AB4289FB}" srcOrd="0" destOrd="1" presId="urn:microsoft.com/office/officeart/2009/3/layout/BlockDescendingList"/>
    <dgm:cxn modelId="{DEAFCF28-4B02-4094-BBA3-CA673E262622}" type="presOf" srcId="{C4F004FE-C478-40AD-B02D-98A2305BC598}" destId="{4DB0BF58-FC61-4EC1-9EE3-D0DC74F9F641}" srcOrd="0" destOrd="0" presId="urn:microsoft.com/office/officeart/2009/3/layout/BlockDescendingList"/>
    <dgm:cxn modelId="{2DCF6124-923C-4B45-8CED-1FE9B4F908A8}" srcId="{CEFE47FB-433D-496A-8DB5-828D78247867}" destId="{D49F67DF-0B4A-4F3E-91F9-F4663711640E}" srcOrd="0" destOrd="0" parTransId="{98489FCC-80A8-4143-AB0B-5C4754BBBE49}" sibTransId="{7D224BE3-B9BB-408C-859C-53116364850F}"/>
    <dgm:cxn modelId="{801E851E-9E34-4579-A2B6-047D6C1A3D91}" type="presOf" srcId="{8AADBEE4-B0C2-4753-B4E7-E936F0EFAE6D}" destId="{89941CC6-3218-4AA0-95AD-C2A3C3FFA086}" srcOrd="0" destOrd="0" presId="urn:microsoft.com/office/officeart/2009/3/layout/BlockDescendingList"/>
    <dgm:cxn modelId="{69249BBD-A82C-4A70-9D99-6968F54816EF}" srcId="{C4F004FE-C478-40AD-B02D-98A2305BC598}" destId="{D62E3578-41E1-4DED-8EDE-6E7981CE144D}" srcOrd="3" destOrd="0" parTransId="{0825B8C5-74F4-43FF-8DB0-4B4CBBEB52B1}" sibTransId="{BE36CDFE-65A4-40E0-8E7C-CACD0AABCADE}"/>
    <dgm:cxn modelId="{B5C56BCB-F566-4CA2-B348-0C7E722420B6}" type="presOf" srcId="{EE043DC6-4AF9-4048-944F-190BC96AC1AD}" destId="{EF3DBA3B-07AA-4399-86F3-6236AB4289FB}" srcOrd="0" destOrd="0" presId="urn:microsoft.com/office/officeart/2009/3/layout/BlockDescendingList"/>
    <dgm:cxn modelId="{6D1DE1A4-41A1-40E4-A335-965BD8050B2E}" type="presOf" srcId="{BD3DA702-149B-4E0F-9B6E-AE1272797827}" destId="{C5EA653F-0CDC-48BA-8197-9659B338998D}" srcOrd="0" destOrd="0" presId="urn:microsoft.com/office/officeart/2009/3/layout/BlockDescendingList"/>
    <dgm:cxn modelId="{E81BD47F-2C03-4DE9-BCCB-58B10151726B}" srcId="{557C00B6-425F-4EA0-91A6-072586CC6A33}" destId="{BD3DA702-149B-4E0F-9B6E-AE1272797827}" srcOrd="4" destOrd="0" parTransId="{6AE2AD23-A2D1-4166-976B-7254868C7C52}" sibTransId="{39DBC653-B59E-4630-93ED-69C7537B22D4}"/>
    <dgm:cxn modelId="{9806A5B2-838C-4DAF-993E-6F70D68A3C53}" srcId="{8AADBEE4-B0C2-4753-B4E7-E936F0EFAE6D}" destId="{4ED12ED4-EA26-475A-A9BC-649A31380E7F}" srcOrd="0" destOrd="0" parTransId="{8E22F1C3-11F7-4005-82F8-7EB95BBA7F98}" sibTransId="{D5B384DB-7730-4158-A673-336E401ED6CF}"/>
    <dgm:cxn modelId="{64FD367F-F441-4B4A-A58D-3FD387ED1F4F}" type="presOf" srcId="{DCC80933-433A-43B3-96AA-90837E601E9E}" destId="{B7EA68B1-B733-4F70-AFD7-8E28ADF27161}" srcOrd="0" destOrd="1" presId="urn:microsoft.com/office/officeart/2009/3/layout/BlockDescendingList"/>
    <dgm:cxn modelId="{2FFE0FC5-FAB0-422D-8657-C83DEA8AC1E1}" type="presOf" srcId="{CEFE47FB-433D-496A-8DB5-828D78247867}" destId="{E5AB24DD-5038-4193-955E-00290AA9F0D3}" srcOrd="0" destOrd="0" presId="urn:microsoft.com/office/officeart/2009/3/layout/BlockDescendingList"/>
    <dgm:cxn modelId="{61D5DC2A-A52B-4868-A421-974A66697181}" type="presParOf" srcId="{6B11642A-19F7-4F93-AC25-005C4CF5CD97}" destId="{8EA94434-4007-4822-B220-5161CAE09BAE}" srcOrd="0" destOrd="0" presId="urn:microsoft.com/office/officeart/2009/3/layout/BlockDescendingList"/>
    <dgm:cxn modelId="{DCA90B8A-FFEC-495E-A668-6AE4DAB5841D}" type="presParOf" srcId="{6B11642A-19F7-4F93-AC25-005C4CF5CD97}" destId="{B7EA68B1-B733-4F70-AFD7-8E28ADF27161}" srcOrd="1" destOrd="0" presId="urn:microsoft.com/office/officeart/2009/3/layout/BlockDescendingList"/>
    <dgm:cxn modelId="{3516E028-4E5A-4C5D-ABE9-CEE5C09BF778}" type="presParOf" srcId="{6B11642A-19F7-4F93-AC25-005C4CF5CD97}" destId="{BFB062FB-4C53-4DE3-A9B3-0001101F535E}" srcOrd="2" destOrd="0" presId="urn:microsoft.com/office/officeart/2009/3/layout/BlockDescendingList"/>
    <dgm:cxn modelId="{4A15239E-792E-448C-89C9-ECFD17A5F525}" type="presParOf" srcId="{BFB062FB-4C53-4DE3-A9B3-0001101F535E}" destId="{78A673F0-C674-43E2-BAC2-554C148853F1}" srcOrd="0" destOrd="0" presId="urn:microsoft.com/office/officeart/2009/3/layout/BlockDescendingList"/>
    <dgm:cxn modelId="{BC9C4148-A033-4A73-A1CA-3CA08AA79991}" type="presParOf" srcId="{6B11642A-19F7-4F93-AC25-005C4CF5CD97}" destId="{4DB0BF58-FC61-4EC1-9EE3-D0DC74F9F641}" srcOrd="3" destOrd="0" presId="urn:microsoft.com/office/officeart/2009/3/layout/BlockDescendingList"/>
    <dgm:cxn modelId="{8CD5C41E-DE50-4851-81A7-B07E7DDAEF07}" type="presParOf" srcId="{6B11642A-19F7-4F93-AC25-005C4CF5CD97}" destId="{EF3DBA3B-07AA-4399-86F3-6236AB4289FB}" srcOrd="4" destOrd="0" presId="urn:microsoft.com/office/officeart/2009/3/layout/BlockDescendingList"/>
    <dgm:cxn modelId="{8F061E06-A8E1-494D-8365-F25C2A0BCFCF}" type="presParOf" srcId="{6B11642A-19F7-4F93-AC25-005C4CF5CD97}" destId="{3AF4F579-2F18-4562-A34A-F117D50CC0CE}" srcOrd="5" destOrd="0" presId="urn:microsoft.com/office/officeart/2009/3/layout/BlockDescendingList"/>
    <dgm:cxn modelId="{753FA8EE-3D43-4A77-A269-82D118070513}" type="presParOf" srcId="{3AF4F579-2F18-4562-A34A-F117D50CC0CE}" destId="{DAFADEAF-2391-4EE9-816B-D930D093FE0E}" srcOrd="0" destOrd="0" presId="urn:microsoft.com/office/officeart/2009/3/layout/BlockDescendingList"/>
    <dgm:cxn modelId="{2B4ABD95-C5E6-4524-A21A-F90B351BA2A5}" type="presParOf" srcId="{6B11642A-19F7-4F93-AC25-005C4CF5CD97}" destId="{89941CC6-3218-4AA0-95AD-C2A3C3FFA086}" srcOrd="6" destOrd="0" presId="urn:microsoft.com/office/officeart/2009/3/layout/BlockDescendingList"/>
    <dgm:cxn modelId="{50FD23D6-19CC-4B37-8F78-85FA72B7E04F}" type="presParOf" srcId="{6B11642A-19F7-4F93-AC25-005C4CF5CD97}" destId="{1586CDFE-1E77-424D-927A-CB319EAC5821}" srcOrd="7" destOrd="0" presId="urn:microsoft.com/office/officeart/2009/3/layout/BlockDescendingList"/>
    <dgm:cxn modelId="{E05D8404-8590-486A-87EF-975288631111}" type="presParOf" srcId="{6B11642A-19F7-4F93-AC25-005C4CF5CD97}" destId="{EAF55A67-99E0-43CB-9F7C-AA20AC578AD3}" srcOrd="8" destOrd="0" presId="urn:microsoft.com/office/officeart/2009/3/layout/BlockDescendingList"/>
    <dgm:cxn modelId="{8FFF4B99-A199-4000-894E-5718E6514DDF}" type="presParOf" srcId="{EAF55A67-99E0-43CB-9F7C-AA20AC578AD3}" destId="{DA54EAD6-51AA-4325-ADCE-D454D919901D}" srcOrd="0" destOrd="0" presId="urn:microsoft.com/office/officeart/2009/3/layout/BlockDescendingList"/>
    <dgm:cxn modelId="{0878D721-B409-4DAC-AE54-0E790A508877}" type="presParOf" srcId="{6B11642A-19F7-4F93-AC25-005C4CF5CD97}" destId="{E5AB24DD-5038-4193-955E-00290AA9F0D3}" srcOrd="9" destOrd="0" presId="urn:microsoft.com/office/officeart/2009/3/layout/BlockDescendingList"/>
    <dgm:cxn modelId="{8F9DCBEF-CC79-45D9-90F2-B09B1A766064}" type="presParOf" srcId="{6B11642A-19F7-4F93-AC25-005C4CF5CD97}" destId="{5D613672-B1B1-4994-B988-0598ADEEFB9E}" srcOrd="10" destOrd="0" presId="urn:microsoft.com/office/officeart/2009/3/layout/BlockDescendingList"/>
    <dgm:cxn modelId="{3E669478-E844-44A0-B131-388C82672599}" type="presParOf" srcId="{6B11642A-19F7-4F93-AC25-005C4CF5CD97}" destId="{EEF436B3-C049-4F0C-A8D7-2F6165C1FA66}" srcOrd="11" destOrd="0" presId="urn:microsoft.com/office/officeart/2009/3/layout/BlockDescendingList"/>
    <dgm:cxn modelId="{FFCBD2D9-9841-43AD-86EE-0751911E9EC5}" type="presParOf" srcId="{EEF436B3-C049-4F0C-A8D7-2F6165C1FA66}" destId="{B4D2BCE3-C693-42A2-B7DA-8EEFD8ADFFB1}" srcOrd="0" destOrd="0" presId="urn:microsoft.com/office/officeart/2009/3/layout/BlockDescendingList"/>
    <dgm:cxn modelId="{F0A5D3A5-B398-4966-BD57-518FE2FA81F8}" type="presParOf" srcId="{6B11642A-19F7-4F93-AC25-005C4CF5CD97}" destId="{C5EA653F-0CDC-48BA-8197-9659B338998D}" srcOrd="12" destOrd="0" presId="urn:microsoft.com/office/officeart/2009/3/layout/BlockDescendingList"/>
    <dgm:cxn modelId="{CF14FCE1-7939-433C-8822-B726A0C23CDF}" type="presParOf" srcId="{6B11642A-19F7-4F93-AC25-005C4CF5CD97}" destId="{A7FBFC61-BF16-4D9D-BAB1-F3E9FB835211}" srcOrd="13" destOrd="0" presId="urn:microsoft.com/office/officeart/2009/3/layout/BlockDescendingList"/>
    <dgm:cxn modelId="{D20706BB-7204-4EB6-9527-F63F594C9A9B}" type="presParOf" srcId="{6B11642A-19F7-4F93-AC25-005C4CF5CD97}" destId="{48036DF6-D120-4ADD-B6FE-6C34498599E6}" srcOrd="14" destOrd="0" presId="urn:microsoft.com/office/officeart/2009/3/layout/BlockDescendingList"/>
    <dgm:cxn modelId="{DC779DDD-E203-49D0-B460-047AAF1DEBA8}" type="presParOf" srcId="{48036DF6-D120-4ADD-B6FE-6C34498599E6}" destId="{6A50656D-5786-4015-A66D-A4BFC21B2C27}" srcOrd="0" destOrd="0" presId="urn:microsoft.com/office/officeart/2009/3/layout/BlockDescending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8DEAFC-516A-42FB-B329-A3F7BC05FB71}"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zh-CN" altLang="en-US"/>
        </a:p>
      </dgm:t>
    </dgm:pt>
    <dgm:pt modelId="{4E673081-D05F-4FD4-98ED-CBA45AC01907}">
      <dgm:prSet/>
      <dgm:spPr>
        <a:solidFill>
          <a:srgbClr val="0070C0"/>
        </a:solidFill>
      </dgm:spPr>
      <dgm:t>
        <a:bodyPr/>
        <a:lstStyle/>
        <a:p>
          <a:pPr algn="ctr"/>
          <a:r>
            <a:rPr lang="zh-CN" altLang="en-US" dirty="0" smtClean="0"/>
            <a:t>盘组管理</a:t>
          </a:r>
          <a:endParaRPr lang="zh-CN" altLang="en-US" dirty="0"/>
        </a:p>
      </dgm:t>
    </dgm:pt>
    <dgm:pt modelId="{968AB137-C6C0-40D1-97A7-0D0D9B6FFA45}" type="parTrans" cxnId="{FA7BF71C-667B-4B7E-804C-66FE8068D1A7}">
      <dgm:prSet/>
      <dgm:spPr/>
      <dgm:t>
        <a:bodyPr/>
        <a:lstStyle/>
        <a:p>
          <a:endParaRPr lang="zh-CN" altLang="en-US"/>
        </a:p>
      </dgm:t>
    </dgm:pt>
    <dgm:pt modelId="{8F09285F-4D9D-4D0D-97B2-C0D6742882F5}" type="sibTrans" cxnId="{FA7BF71C-667B-4B7E-804C-66FE8068D1A7}">
      <dgm:prSet/>
      <dgm:spPr/>
      <dgm:t>
        <a:bodyPr/>
        <a:lstStyle/>
        <a:p>
          <a:endParaRPr lang="zh-CN" altLang="en-US"/>
        </a:p>
      </dgm:t>
    </dgm:pt>
    <dgm:pt modelId="{69D30241-605F-489D-AC83-F2CEE2A8C263}">
      <dgm:prSet/>
      <dgm:spPr>
        <a:solidFill>
          <a:srgbClr val="0070C0"/>
        </a:solidFill>
      </dgm:spPr>
      <dgm:t>
        <a:bodyPr/>
        <a:lstStyle/>
        <a:p>
          <a:pPr algn="ctr"/>
          <a:r>
            <a:rPr lang="zh-CN" altLang="en-US" dirty="0" smtClean="0"/>
            <a:t>磁盘预分配</a:t>
          </a:r>
          <a:endParaRPr lang="zh-CN" altLang="en-US" dirty="0"/>
        </a:p>
      </dgm:t>
    </dgm:pt>
    <dgm:pt modelId="{64E409E8-2E19-41EE-8499-13B8381FC7FC}" type="sibTrans" cxnId="{34512839-75F0-4591-8220-BEE789AEF543}">
      <dgm:prSet/>
      <dgm:spPr/>
      <dgm:t>
        <a:bodyPr/>
        <a:lstStyle/>
        <a:p>
          <a:endParaRPr lang="zh-CN" altLang="en-US"/>
        </a:p>
      </dgm:t>
    </dgm:pt>
    <dgm:pt modelId="{7C6B7C86-78FF-4C8B-8456-9E8FA12A5ABF}" type="parTrans" cxnId="{34512839-75F0-4591-8220-BEE789AEF543}">
      <dgm:prSet/>
      <dgm:spPr/>
      <dgm:t>
        <a:bodyPr/>
        <a:lstStyle/>
        <a:p>
          <a:endParaRPr lang="zh-CN" altLang="en-US"/>
        </a:p>
      </dgm:t>
    </dgm:pt>
    <dgm:pt modelId="{A2386E65-AA87-4813-B8DF-AB62FA169F11}">
      <dgm:prSet/>
      <dgm:spPr>
        <a:solidFill>
          <a:srgbClr val="0070C0"/>
        </a:solidFill>
      </dgm:spPr>
      <dgm:t>
        <a:bodyPr/>
        <a:lstStyle/>
        <a:p>
          <a:pPr algn="ctr"/>
          <a:r>
            <a:rPr lang="zh-CN" altLang="en-US" dirty="0" smtClean="0"/>
            <a:t>硬盘配额</a:t>
          </a:r>
          <a:endParaRPr lang="zh-CN" altLang="en-US" dirty="0"/>
        </a:p>
      </dgm:t>
    </dgm:pt>
    <dgm:pt modelId="{BFBCA7AD-9D56-4F50-89D0-FF21A2D938F7}" type="parTrans" cxnId="{B5050236-2EC7-4465-B0C2-3C9D885251DF}">
      <dgm:prSet/>
      <dgm:spPr/>
      <dgm:t>
        <a:bodyPr/>
        <a:lstStyle/>
        <a:p>
          <a:endParaRPr lang="zh-CN" altLang="en-US"/>
        </a:p>
      </dgm:t>
    </dgm:pt>
    <dgm:pt modelId="{80225D45-E312-4CF4-89DC-E009236C5F40}" type="sibTrans" cxnId="{B5050236-2EC7-4465-B0C2-3C9D885251DF}">
      <dgm:prSet/>
      <dgm:spPr/>
      <dgm:t>
        <a:bodyPr/>
        <a:lstStyle/>
        <a:p>
          <a:endParaRPr lang="zh-CN" altLang="en-US"/>
        </a:p>
      </dgm:t>
    </dgm:pt>
    <dgm:pt modelId="{1FCF75B8-D84F-42F5-85F3-B2AE9D27CCE2}">
      <dgm:prSet/>
      <dgm:spPr>
        <a:ln>
          <a:solidFill>
            <a:srgbClr val="0070C0"/>
          </a:solidFill>
        </a:ln>
      </dgm:spPr>
      <dgm:t>
        <a:bodyPr/>
        <a:lstStyle/>
        <a:p>
          <a:r>
            <a:rPr lang="zh-CN" altLang="en-US" dirty="0" smtClean="0"/>
            <a:t>硬盘初始化下预分配索引、录像文件等。</a:t>
          </a:r>
          <a:endParaRPr lang="zh-CN" altLang="en-US" dirty="0"/>
        </a:p>
      </dgm:t>
    </dgm:pt>
    <dgm:pt modelId="{1AC5C7B7-8506-4E5A-A867-79F9BA01777D}" type="parTrans" cxnId="{DFC5ED73-D65D-4E2C-A045-ADE65555D640}">
      <dgm:prSet/>
      <dgm:spPr/>
      <dgm:t>
        <a:bodyPr/>
        <a:lstStyle/>
        <a:p>
          <a:endParaRPr lang="zh-CN" altLang="en-US"/>
        </a:p>
      </dgm:t>
    </dgm:pt>
    <dgm:pt modelId="{4B6A3235-3643-41B5-9FAC-13606FE45FC8}" type="sibTrans" cxnId="{DFC5ED73-D65D-4E2C-A045-ADE65555D640}">
      <dgm:prSet/>
      <dgm:spPr/>
      <dgm:t>
        <a:bodyPr/>
        <a:lstStyle/>
        <a:p>
          <a:endParaRPr lang="zh-CN" altLang="en-US"/>
        </a:p>
      </dgm:t>
    </dgm:pt>
    <dgm:pt modelId="{BCEA61ED-7FF0-4640-AA3E-DB4A55F57C20}">
      <dgm:prSet/>
      <dgm:spPr>
        <a:ln>
          <a:solidFill>
            <a:srgbClr val="0070C0"/>
          </a:solidFill>
        </a:ln>
      </dgm:spPr>
      <dgm:t>
        <a:bodyPr/>
        <a:lstStyle/>
        <a:p>
          <a:r>
            <a:rPr lang="zh-CN" altLang="en-US" dirty="0" smtClean="0"/>
            <a:t>杜绝磁盘碎片的产生，延长硬盘寿命。</a:t>
          </a:r>
          <a:endParaRPr lang="zh-CN" altLang="en-US" dirty="0"/>
        </a:p>
      </dgm:t>
    </dgm:pt>
    <dgm:pt modelId="{A34677DB-A66E-4F02-BC4E-DB06E5B75FC5}" type="parTrans" cxnId="{F70CD594-952A-42BD-9361-B448E4042B3F}">
      <dgm:prSet/>
      <dgm:spPr/>
      <dgm:t>
        <a:bodyPr/>
        <a:lstStyle/>
        <a:p>
          <a:endParaRPr lang="zh-CN" altLang="en-US"/>
        </a:p>
      </dgm:t>
    </dgm:pt>
    <dgm:pt modelId="{EDB3ECFF-D5D0-4688-976C-AEFF8FDF7489}" type="sibTrans" cxnId="{F70CD594-952A-42BD-9361-B448E4042B3F}">
      <dgm:prSet/>
      <dgm:spPr/>
      <dgm:t>
        <a:bodyPr/>
        <a:lstStyle/>
        <a:p>
          <a:endParaRPr lang="zh-CN" altLang="en-US"/>
        </a:p>
      </dgm:t>
    </dgm:pt>
    <dgm:pt modelId="{78B6F89C-9493-42C3-BE81-7CB42A71A001}">
      <dgm:prSet/>
      <dgm:spPr>
        <a:ln>
          <a:solidFill>
            <a:srgbClr val="0070C0"/>
          </a:solidFill>
        </a:ln>
      </dgm:spPr>
      <dgm:t>
        <a:bodyPr/>
        <a:lstStyle/>
        <a:p>
          <a:r>
            <a:rPr lang="zh-CN" altLang="en-US" dirty="0" smtClean="0"/>
            <a:t>硬盘容量按需分配给录像通道。</a:t>
          </a:r>
          <a:endParaRPr lang="zh-CN" altLang="en-US" dirty="0"/>
        </a:p>
      </dgm:t>
    </dgm:pt>
    <dgm:pt modelId="{11E73E03-50A3-4EFA-8E09-B8A23E03F80A}" type="parTrans" cxnId="{423B6ACA-CE79-4CAB-99B8-52D8BEE109F7}">
      <dgm:prSet/>
      <dgm:spPr/>
      <dgm:t>
        <a:bodyPr/>
        <a:lstStyle/>
        <a:p>
          <a:endParaRPr lang="zh-CN" altLang="en-US"/>
        </a:p>
      </dgm:t>
    </dgm:pt>
    <dgm:pt modelId="{CAF84A27-D633-4B0D-A7D8-E3A9BCFE6CD4}" type="sibTrans" cxnId="{423B6ACA-CE79-4CAB-99B8-52D8BEE109F7}">
      <dgm:prSet/>
      <dgm:spPr/>
      <dgm:t>
        <a:bodyPr/>
        <a:lstStyle/>
        <a:p>
          <a:endParaRPr lang="zh-CN" altLang="en-US"/>
        </a:p>
      </dgm:t>
    </dgm:pt>
    <dgm:pt modelId="{7857394F-C9BA-402B-BF81-3D57BE38037E}">
      <dgm:prSet/>
      <dgm:spPr>
        <a:ln>
          <a:solidFill>
            <a:srgbClr val="0070C0"/>
          </a:solidFill>
        </a:ln>
      </dgm:spPr>
      <dgm:t>
        <a:bodyPr/>
        <a:lstStyle/>
        <a:p>
          <a:r>
            <a:rPr lang="zh-CN" altLang="en-US" dirty="0" smtClean="0"/>
            <a:t>各通道录像周期灵活规划。</a:t>
          </a:r>
          <a:endParaRPr lang="zh-CN" altLang="en-US" dirty="0"/>
        </a:p>
      </dgm:t>
    </dgm:pt>
    <dgm:pt modelId="{CAE5D252-1CEE-44C9-99EB-5DD3520F0A4E}" type="parTrans" cxnId="{5F913281-767B-4D2B-A4AC-305345C45684}">
      <dgm:prSet/>
      <dgm:spPr/>
      <dgm:t>
        <a:bodyPr/>
        <a:lstStyle/>
        <a:p>
          <a:endParaRPr lang="zh-CN" altLang="en-US"/>
        </a:p>
      </dgm:t>
    </dgm:pt>
    <dgm:pt modelId="{03710350-AA32-4761-9BAE-7C044F310C97}" type="sibTrans" cxnId="{5F913281-767B-4D2B-A4AC-305345C45684}">
      <dgm:prSet/>
      <dgm:spPr/>
      <dgm:t>
        <a:bodyPr/>
        <a:lstStyle/>
        <a:p>
          <a:endParaRPr lang="zh-CN" altLang="en-US"/>
        </a:p>
      </dgm:t>
    </dgm:pt>
    <dgm:pt modelId="{E31BEC10-EF1D-4165-A2ED-C3A0AEFA8072}">
      <dgm:prSet/>
      <dgm:spPr>
        <a:ln>
          <a:solidFill>
            <a:srgbClr val="0070C0"/>
          </a:solidFill>
        </a:ln>
      </dgm:spPr>
      <dgm:t>
        <a:bodyPr/>
        <a:lstStyle/>
        <a:p>
          <a:r>
            <a:rPr lang="zh-CN" altLang="en-US" dirty="0" smtClean="0"/>
            <a:t>将指定硬盘归属为某一盘组，并将录像通道与盘组关联。</a:t>
          </a:r>
          <a:endParaRPr lang="zh-CN" altLang="en-US" dirty="0"/>
        </a:p>
      </dgm:t>
    </dgm:pt>
    <dgm:pt modelId="{CEA94ADF-70D7-4D53-AA78-A2FB68942921}" type="parTrans" cxnId="{FF120F3F-C0BD-4BEA-9262-D850CB55A05C}">
      <dgm:prSet/>
      <dgm:spPr/>
      <dgm:t>
        <a:bodyPr/>
        <a:lstStyle/>
        <a:p>
          <a:endParaRPr lang="zh-CN" altLang="en-US"/>
        </a:p>
      </dgm:t>
    </dgm:pt>
    <dgm:pt modelId="{4A4026DC-D37A-4902-8F94-1AE6457F45BF}" type="sibTrans" cxnId="{FF120F3F-C0BD-4BEA-9262-D850CB55A05C}">
      <dgm:prSet/>
      <dgm:spPr/>
      <dgm:t>
        <a:bodyPr/>
        <a:lstStyle/>
        <a:p>
          <a:endParaRPr lang="zh-CN" altLang="en-US"/>
        </a:p>
      </dgm:t>
    </dgm:pt>
    <dgm:pt modelId="{349EE20C-4532-476E-A40B-0D4CAF0AD689}">
      <dgm:prSet/>
      <dgm:spPr>
        <a:ln>
          <a:solidFill>
            <a:srgbClr val="0070C0"/>
          </a:solidFill>
        </a:ln>
      </dgm:spPr>
      <dgm:t>
        <a:bodyPr/>
        <a:lstStyle/>
        <a:p>
          <a:r>
            <a:rPr lang="zh-CN" altLang="en-US" dirty="0" smtClean="0"/>
            <a:t>便于录像文件的管理与维护。</a:t>
          </a:r>
          <a:endParaRPr lang="zh-CN" altLang="en-US" dirty="0"/>
        </a:p>
      </dgm:t>
    </dgm:pt>
    <dgm:pt modelId="{3A9D8EEA-69F7-4C02-BD5D-0F91563CE544}" type="parTrans" cxnId="{475125AD-A31E-489C-94B6-573B293AB7EA}">
      <dgm:prSet/>
      <dgm:spPr/>
      <dgm:t>
        <a:bodyPr/>
        <a:lstStyle/>
        <a:p>
          <a:endParaRPr lang="zh-CN" altLang="en-US"/>
        </a:p>
      </dgm:t>
    </dgm:pt>
    <dgm:pt modelId="{FC21E788-9153-4B80-B2DB-7D56540B3696}" type="sibTrans" cxnId="{475125AD-A31E-489C-94B6-573B293AB7EA}">
      <dgm:prSet/>
      <dgm:spPr/>
      <dgm:t>
        <a:bodyPr/>
        <a:lstStyle/>
        <a:p>
          <a:endParaRPr lang="zh-CN" altLang="en-US"/>
        </a:p>
      </dgm:t>
    </dgm:pt>
    <dgm:pt modelId="{8306EE74-6DB8-488E-BDF7-8DFF3DB13B50}" type="pres">
      <dgm:prSet presAssocID="{218DEAFC-516A-42FB-B329-A3F7BC05FB71}" presName="linear" presStyleCnt="0">
        <dgm:presLayoutVars>
          <dgm:dir/>
          <dgm:animLvl val="lvl"/>
          <dgm:resizeHandles val="exact"/>
        </dgm:presLayoutVars>
      </dgm:prSet>
      <dgm:spPr/>
      <dgm:t>
        <a:bodyPr/>
        <a:lstStyle/>
        <a:p>
          <a:endParaRPr lang="zh-CN" altLang="en-US"/>
        </a:p>
      </dgm:t>
    </dgm:pt>
    <dgm:pt modelId="{8F93B70A-3418-47D8-AB01-60AC1445D22E}" type="pres">
      <dgm:prSet presAssocID="{69D30241-605F-489D-AC83-F2CEE2A8C263}" presName="parentLin" presStyleCnt="0"/>
      <dgm:spPr/>
      <dgm:t>
        <a:bodyPr/>
        <a:lstStyle/>
        <a:p>
          <a:endParaRPr lang="zh-CN" altLang="en-US"/>
        </a:p>
      </dgm:t>
    </dgm:pt>
    <dgm:pt modelId="{1BEE5203-A4FC-4863-A02E-11AAC31BB8FD}" type="pres">
      <dgm:prSet presAssocID="{69D30241-605F-489D-AC83-F2CEE2A8C263}" presName="parentLeftMargin" presStyleLbl="node1" presStyleIdx="0" presStyleCnt="3"/>
      <dgm:spPr/>
      <dgm:t>
        <a:bodyPr/>
        <a:lstStyle/>
        <a:p>
          <a:endParaRPr lang="zh-CN" altLang="en-US"/>
        </a:p>
      </dgm:t>
    </dgm:pt>
    <dgm:pt modelId="{532F9229-C4E7-48CA-8541-F98F02C7BBBB}" type="pres">
      <dgm:prSet presAssocID="{69D30241-605F-489D-AC83-F2CEE2A8C263}" presName="parentText" presStyleLbl="node1" presStyleIdx="0" presStyleCnt="3" custScaleX="36877">
        <dgm:presLayoutVars>
          <dgm:chMax val="0"/>
          <dgm:bulletEnabled val="1"/>
        </dgm:presLayoutVars>
      </dgm:prSet>
      <dgm:spPr/>
      <dgm:t>
        <a:bodyPr/>
        <a:lstStyle/>
        <a:p>
          <a:endParaRPr lang="zh-CN" altLang="en-US"/>
        </a:p>
      </dgm:t>
    </dgm:pt>
    <dgm:pt modelId="{D38AD2ED-9FBA-40AB-9E2D-DC0680D593DA}" type="pres">
      <dgm:prSet presAssocID="{69D30241-605F-489D-AC83-F2CEE2A8C263}" presName="negativeSpace" presStyleCnt="0"/>
      <dgm:spPr/>
      <dgm:t>
        <a:bodyPr/>
        <a:lstStyle/>
        <a:p>
          <a:endParaRPr lang="zh-CN" altLang="en-US"/>
        </a:p>
      </dgm:t>
    </dgm:pt>
    <dgm:pt modelId="{08BECF33-9E0F-454A-AC64-4C5D0A19111D}" type="pres">
      <dgm:prSet presAssocID="{69D30241-605F-489D-AC83-F2CEE2A8C263}" presName="childText" presStyleLbl="conFgAcc1" presStyleIdx="0" presStyleCnt="3">
        <dgm:presLayoutVars>
          <dgm:bulletEnabled val="1"/>
        </dgm:presLayoutVars>
      </dgm:prSet>
      <dgm:spPr/>
      <dgm:t>
        <a:bodyPr/>
        <a:lstStyle/>
        <a:p>
          <a:endParaRPr lang="zh-CN" altLang="en-US"/>
        </a:p>
      </dgm:t>
    </dgm:pt>
    <dgm:pt modelId="{9B2DD0C4-4F94-4C86-9C3B-93DA23D933C5}" type="pres">
      <dgm:prSet presAssocID="{64E409E8-2E19-41EE-8499-13B8381FC7FC}" presName="spaceBetweenRectangles" presStyleCnt="0"/>
      <dgm:spPr/>
      <dgm:t>
        <a:bodyPr/>
        <a:lstStyle/>
        <a:p>
          <a:endParaRPr lang="zh-CN" altLang="en-US"/>
        </a:p>
      </dgm:t>
    </dgm:pt>
    <dgm:pt modelId="{8841FC41-B37C-4297-8202-67098E96454B}" type="pres">
      <dgm:prSet presAssocID="{A2386E65-AA87-4813-B8DF-AB62FA169F11}" presName="parentLin" presStyleCnt="0"/>
      <dgm:spPr/>
      <dgm:t>
        <a:bodyPr/>
        <a:lstStyle/>
        <a:p>
          <a:endParaRPr lang="zh-CN" altLang="en-US"/>
        </a:p>
      </dgm:t>
    </dgm:pt>
    <dgm:pt modelId="{55A0B910-4E69-4CD5-A8F0-2276F0A0DD42}" type="pres">
      <dgm:prSet presAssocID="{A2386E65-AA87-4813-B8DF-AB62FA169F11}" presName="parentLeftMargin" presStyleLbl="node1" presStyleIdx="0" presStyleCnt="3"/>
      <dgm:spPr/>
      <dgm:t>
        <a:bodyPr/>
        <a:lstStyle/>
        <a:p>
          <a:endParaRPr lang="zh-CN" altLang="en-US"/>
        </a:p>
      </dgm:t>
    </dgm:pt>
    <dgm:pt modelId="{36F1DB5E-ACD2-46A7-B6A3-7BECF283A46C}" type="pres">
      <dgm:prSet presAssocID="{A2386E65-AA87-4813-B8DF-AB62FA169F11}" presName="parentText" presStyleLbl="node1" presStyleIdx="1" presStyleCnt="3" custScaleX="36877">
        <dgm:presLayoutVars>
          <dgm:chMax val="0"/>
          <dgm:bulletEnabled val="1"/>
        </dgm:presLayoutVars>
      </dgm:prSet>
      <dgm:spPr/>
      <dgm:t>
        <a:bodyPr/>
        <a:lstStyle/>
        <a:p>
          <a:endParaRPr lang="zh-CN" altLang="en-US"/>
        </a:p>
      </dgm:t>
    </dgm:pt>
    <dgm:pt modelId="{12CD24E6-15F9-4F92-B1BF-04C0C4817C33}" type="pres">
      <dgm:prSet presAssocID="{A2386E65-AA87-4813-B8DF-AB62FA169F11}" presName="negativeSpace" presStyleCnt="0"/>
      <dgm:spPr/>
      <dgm:t>
        <a:bodyPr/>
        <a:lstStyle/>
        <a:p>
          <a:endParaRPr lang="zh-CN" altLang="en-US"/>
        </a:p>
      </dgm:t>
    </dgm:pt>
    <dgm:pt modelId="{C77B96B9-9E50-49A9-A70F-805D1E882C0F}" type="pres">
      <dgm:prSet presAssocID="{A2386E65-AA87-4813-B8DF-AB62FA169F11}" presName="childText" presStyleLbl="conFgAcc1" presStyleIdx="1" presStyleCnt="3">
        <dgm:presLayoutVars>
          <dgm:bulletEnabled val="1"/>
        </dgm:presLayoutVars>
      </dgm:prSet>
      <dgm:spPr/>
      <dgm:t>
        <a:bodyPr/>
        <a:lstStyle/>
        <a:p>
          <a:endParaRPr lang="zh-CN" altLang="en-US"/>
        </a:p>
      </dgm:t>
    </dgm:pt>
    <dgm:pt modelId="{2EC844E1-657D-4486-968C-5BA833C80E00}" type="pres">
      <dgm:prSet presAssocID="{80225D45-E312-4CF4-89DC-E009236C5F40}" presName="spaceBetweenRectangles" presStyleCnt="0"/>
      <dgm:spPr/>
      <dgm:t>
        <a:bodyPr/>
        <a:lstStyle/>
        <a:p>
          <a:endParaRPr lang="zh-CN" altLang="en-US"/>
        </a:p>
      </dgm:t>
    </dgm:pt>
    <dgm:pt modelId="{AA9DB9A8-5CEF-4A7E-982F-2F2B65200279}" type="pres">
      <dgm:prSet presAssocID="{4E673081-D05F-4FD4-98ED-CBA45AC01907}" presName="parentLin" presStyleCnt="0"/>
      <dgm:spPr/>
      <dgm:t>
        <a:bodyPr/>
        <a:lstStyle/>
        <a:p>
          <a:endParaRPr lang="zh-CN" altLang="en-US"/>
        </a:p>
      </dgm:t>
    </dgm:pt>
    <dgm:pt modelId="{2E905D51-4D4C-4A60-A972-5099D2C8EE96}" type="pres">
      <dgm:prSet presAssocID="{4E673081-D05F-4FD4-98ED-CBA45AC01907}" presName="parentLeftMargin" presStyleLbl="node1" presStyleIdx="1" presStyleCnt="3"/>
      <dgm:spPr/>
      <dgm:t>
        <a:bodyPr/>
        <a:lstStyle/>
        <a:p>
          <a:endParaRPr lang="zh-CN" altLang="en-US"/>
        </a:p>
      </dgm:t>
    </dgm:pt>
    <dgm:pt modelId="{3D488FAB-99FE-4CA2-B68F-1456B3426BEB}" type="pres">
      <dgm:prSet presAssocID="{4E673081-D05F-4FD4-98ED-CBA45AC01907}" presName="parentText" presStyleLbl="node1" presStyleIdx="2" presStyleCnt="3" custScaleX="36877">
        <dgm:presLayoutVars>
          <dgm:chMax val="0"/>
          <dgm:bulletEnabled val="1"/>
        </dgm:presLayoutVars>
      </dgm:prSet>
      <dgm:spPr/>
      <dgm:t>
        <a:bodyPr/>
        <a:lstStyle/>
        <a:p>
          <a:endParaRPr lang="zh-CN" altLang="en-US"/>
        </a:p>
      </dgm:t>
    </dgm:pt>
    <dgm:pt modelId="{4899797B-3050-4DDD-A1D8-E9E1FFC3895A}" type="pres">
      <dgm:prSet presAssocID="{4E673081-D05F-4FD4-98ED-CBA45AC01907}" presName="negativeSpace" presStyleCnt="0"/>
      <dgm:spPr/>
      <dgm:t>
        <a:bodyPr/>
        <a:lstStyle/>
        <a:p>
          <a:endParaRPr lang="zh-CN" altLang="en-US"/>
        </a:p>
      </dgm:t>
    </dgm:pt>
    <dgm:pt modelId="{1AD60136-5CEC-41B8-AAD0-ED30245306D3}" type="pres">
      <dgm:prSet presAssocID="{4E673081-D05F-4FD4-98ED-CBA45AC01907}" presName="childText" presStyleLbl="conFgAcc1" presStyleIdx="2" presStyleCnt="3">
        <dgm:presLayoutVars>
          <dgm:bulletEnabled val="1"/>
        </dgm:presLayoutVars>
      </dgm:prSet>
      <dgm:spPr/>
      <dgm:t>
        <a:bodyPr/>
        <a:lstStyle/>
        <a:p>
          <a:endParaRPr lang="zh-CN" altLang="en-US"/>
        </a:p>
      </dgm:t>
    </dgm:pt>
  </dgm:ptLst>
  <dgm:cxnLst>
    <dgm:cxn modelId="{FF120F3F-C0BD-4BEA-9262-D850CB55A05C}" srcId="{4E673081-D05F-4FD4-98ED-CBA45AC01907}" destId="{E31BEC10-EF1D-4165-A2ED-C3A0AEFA8072}" srcOrd="0" destOrd="0" parTransId="{CEA94ADF-70D7-4D53-AA78-A2FB68942921}" sibTransId="{4A4026DC-D37A-4902-8F94-1AE6457F45BF}"/>
    <dgm:cxn modelId="{DB6E920D-222F-472C-B3A6-DF20ED1E6E3F}" type="presOf" srcId="{E31BEC10-EF1D-4165-A2ED-C3A0AEFA8072}" destId="{1AD60136-5CEC-41B8-AAD0-ED30245306D3}" srcOrd="0" destOrd="0" presId="urn:microsoft.com/office/officeart/2005/8/layout/list1"/>
    <dgm:cxn modelId="{C9D90FA9-AB03-4922-A0E9-3E9768948FB1}" type="presOf" srcId="{1FCF75B8-D84F-42F5-85F3-B2AE9D27CCE2}" destId="{08BECF33-9E0F-454A-AC64-4C5D0A19111D}" srcOrd="0" destOrd="0" presId="urn:microsoft.com/office/officeart/2005/8/layout/list1"/>
    <dgm:cxn modelId="{FA7BF71C-667B-4B7E-804C-66FE8068D1A7}" srcId="{218DEAFC-516A-42FB-B329-A3F7BC05FB71}" destId="{4E673081-D05F-4FD4-98ED-CBA45AC01907}" srcOrd="2" destOrd="0" parTransId="{968AB137-C6C0-40D1-97A7-0D0D9B6FFA45}" sibTransId="{8F09285F-4D9D-4D0D-97B2-C0D6742882F5}"/>
    <dgm:cxn modelId="{0FEE4DBA-5BBD-42EC-809E-70DCC746E1C9}" type="presOf" srcId="{A2386E65-AA87-4813-B8DF-AB62FA169F11}" destId="{55A0B910-4E69-4CD5-A8F0-2276F0A0DD42}" srcOrd="0" destOrd="0" presId="urn:microsoft.com/office/officeart/2005/8/layout/list1"/>
    <dgm:cxn modelId="{3A09A3F3-E7C0-4087-BEF9-D04CD6689BA3}" type="presOf" srcId="{A2386E65-AA87-4813-B8DF-AB62FA169F11}" destId="{36F1DB5E-ACD2-46A7-B6A3-7BECF283A46C}" srcOrd="1" destOrd="0" presId="urn:microsoft.com/office/officeart/2005/8/layout/list1"/>
    <dgm:cxn modelId="{A89A4463-DFD9-4F08-90BE-F00C7C0FD23C}" type="presOf" srcId="{69D30241-605F-489D-AC83-F2CEE2A8C263}" destId="{1BEE5203-A4FC-4863-A02E-11AAC31BB8FD}" srcOrd="0" destOrd="0" presId="urn:microsoft.com/office/officeart/2005/8/layout/list1"/>
    <dgm:cxn modelId="{3C08E83E-1636-4850-BB15-560F996BD914}" type="presOf" srcId="{69D30241-605F-489D-AC83-F2CEE2A8C263}" destId="{532F9229-C4E7-48CA-8541-F98F02C7BBBB}" srcOrd="1" destOrd="0" presId="urn:microsoft.com/office/officeart/2005/8/layout/list1"/>
    <dgm:cxn modelId="{A5308D59-587C-4CB9-A8AA-9420E8358D20}" type="presOf" srcId="{4E673081-D05F-4FD4-98ED-CBA45AC01907}" destId="{2E905D51-4D4C-4A60-A972-5099D2C8EE96}" srcOrd="0" destOrd="0" presId="urn:microsoft.com/office/officeart/2005/8/layout/list1"/>
    <dgm:cxn modelId="{05C89543-1B23-4CDE-8072-F6C4DE1DE432}" type="presOf" srcId="{218DEAFC-516A-42FB-B329-A3F7BC05FB71}" destId="{8306EE74-6DB8-488E-BDF7-8DFF3DB13B50}" srcOrd="0" destOrd="0" presId="urn:microsoft.com/office/officeart/2005/8/layout/list1"/>
    <dgm:cxn modelId="{34512839-75F0-4591-8220-BEE789AEF543}" srcId="{218DEAFC-516A-42FB-B329-A3F7BC05FB71}" destId="{69D30241-605F-489D-AC83-F2CEE2A8C263}" srcOrd="0" destOrd="0" parTransId="{7C6B7C86-78FF-4C8B-8456-9E8FA12A5ABF}" sibTransId="{64E409E8-2E19-41EE-8499-13B8381FC7FC}"/>
    <dgm:cxn modelId="{010DA0A3-69DF-47F2-98D3-6790958A3ECF}" type="presOf" srcId="{4E673081-D05F-4FD4-98ED-CBA45AC01907}" destId="{3D488FAB-99FE-4CA2-B68F-1456B3426BEB}" srcOrd="1" destOrd="0" presId="urn:microsoft.com/office/officeart/2005/8/layout/list1"/>
    <dgm:cxn modelId="{FABC846D-3459-4F49-82EF-E67412BD26E8}" type="presOf" srcId="{7857394F-C9BA-402B-BF81-3D57BE38037E}" destId="{C77B96B9-9E50-49A9-A70F-805D1E882C0F}" srcOrd="0" destOrd="1" presId="urn:microsoft.com/office/officeart/2005/8/layout/list1"/>
    <dgm:cxn modelId="{5F913281-767B-4D2B-A4AC-305345C45684}" srcId="{A2386E65-AA87-4813-B8DF-AB62FA169F11}" destId="{7857394F-C9BA-402B-BF81-3D57BE38037E}" srcOrd="1" destOrd="0" parTransId="{CAE5D252-1CEE-44C9-99EB-5DD3520F0A4E}" sibTransId="{03710350-AA32-4761-9BAE-7C044F310C97}"/>
    <dgm:cxn modelId="{DFC5ED73-D65D-4E2C-A045-ADE65555D640}" srcId="{69D30241-605F-489D-AC83-F2CEE2A8C263}" destId="{1FCF75B8-D84F-42F5-85F3-B2AE9D27CCE2}" srcOrd="0" destOrd="0" parTransId="{1AC5C7B7-8506-4E5A-A867-79F9BA01777D}" sibTransId="{4B6A3235-3643-41B5-9FAC-13606FE45FC8}"/>
    <dgm:cxn modelId="{B2C68B74-9594-4A71-AE07-53FABA760EFD}" type="presOf" srcId="{349EE20C-4532-476E-A40B-0D4CAF0AD689}" destId="{1AD60136-5CEC-41B8-AAD0-ED30245306D3}" srcOrd="0" destOrd="1" presId="urn:microsoft.com/office/officeart/2005/8/layout/list1"/>
    <dgm:cxn modelId="{475125AD-A31E-489C-94B6-573B293AB7EA}" srcId="{4E673081-D05F-4FD4-98ED-CBA45AC01907}" destId="{349EE20C-4532-476E-A40B-0D4CAF0AD689}" srcOrd="1" destOrd="0" parTransId="{3A9D8EEA-69F7-4C02-BD5D-0F91563CE544}" sibTransId="{FC21E788-9153-4B80-B2DB-7D56540B3696}"/>
    <dgm:cxn modelId="{89DA4937-580A-4034-9500-3C24C840BB53}" type="presOf" srcId="{78B6F89C-9493-42C3-BE81-7CB42A71A001}" destId="{C77B96B9-9E50-49A9-A70F-805D1E882C0F}" srcOrd="0" destOrd="0" presId="urn:microsoft.com/office/officeart/2005/8/layout/list1"/>
    <dgm:cxn modelId="{F70CD594-952A-42BD-9361-B448E4042B3F}" srcId="{69D30241-605F-489D-AC83-F2CEE2A8C263}" destId="{BCEA61ED-7FF0-4640-AA3E-DB4A55F57C20}" srcOrd="1" destOrd="0" parTransId="{A34677DB-A66E-4F02-BC4E-DB06E5B75FC5}" sibTransId="{EDB3ECFF-D5D0-4688-976C-AEFF8FDF7489}"/>
    <dgm:cxn modelId="{369D9058-DE4D-42C2-B827-243AE5465793}" type="presOf" srcId="{BCEA61ED-7FF0-4640-AA3E-DB4A55F57C20}" destId="{08BECF33-9E0F-454A-AC64-4C5D0A19111D}" srcOrd="0" destOrd="1" presId="urn:microsoft.com/office/officeart/2005/8/layout/list1"/>
    <dgm:cxn modelId="{B5050236-2EC7-4465-B0C2-3C9D885251DF}" srcId="{218DEAFC-516A-42FB-B329-A3F7BC05FB71}" destId="{A2386E65-AA87-4813-B8DF-AB62FA169F11}" srcOrd="1" destOrd="0" parTransId="{BFBCA7AD-9D56-4F50-89D0-FF21A2D938F7}" sibTransId="{80225D45-E312-4CF4-89DC-E009236C5F40}"/>
    <dgm:cxn modelId="{423B6ACA-CE79-4CAB-99B8-52D8BEE109F7}" srcId="{A2386E65-AA87-4813-B8DF-AB62FA169F11}" destId="{78B6F89C-9493-42C3-BE81-7CB42A71A001}" srcOrd="0" destOrd="0" parTransId="{11E73E03-50A3-4EFA-8E09-B8A23E03F80A}" sibTransId="{CAF84A27-D633-4B0D-A7D8-E3A9BCFE6CD4}"/>
    <dgm:cxn modelId="{6C0D8D5B-6943-4111-82CA-6246D76291DC}" type="presParOf" srcId="{8306EE74-6DB8-488E-BDF7-8DFF3DB13B50}" destId="{8F93B70A-3418-47D8-AB01-60AC1445D22E}" srcOrd="0" destOrd="0" presId="urn:microsoft.com/office/officeart/2005/8/layout/list1"/>
    <dgm:cxn modelId="{F90AAFDC-AA1C-4C0A-92C6-3E2E3F3A975D}" type="presParOf" srcId="{8F93B70A-3418-47D8-AB01-60AC1445D22E}" destId="{1BEE5203-A4FC-4863-A02E-11AAC31BB8FD}" srcOrd="0" destOrd="0" presId="urn:microsoft.com/office/officeart/2005/8/layout/list1"/>
    <dgm:cxn modelId="{293EC36B-205D-49C4-96CC-C46F2F027DAF}" type="presParOf" srcId="{8F93B70A-3418-47D8-AB01-60AC1445D22E}" destId="{532F9229-C4E7-48CA-8541-F98F02C7BBBB}" srcOrd="1" destOrd="0" presId="urn:microsoft.com/office/officeart/2005/8/layout/list1"/>
    <dgm:cxn modelId="{DFC75041-1192-44E0-912A-C81BE2F83DBD}" type="presParOf" srcId="{8306EE74-6DB8-488E-BDF7-8DFF3DB13B50}" destId="{D38AD2ED-9FBA-40AB-9E2D-DC0680D593DA}" srcOrd="1" destOrd="0" presId="urn:microsoft.com/office/officeart/2005/8/layout/list1"/>
    <dgm:cxn modelId="{8D972BBB-2426-4201-A399-2EE13F2C00E9}" type="presParOf" srcId="{8306EE74-6DB8-488E-BDF7-8DFF3DB13B50}" destId="{08BECF33-9E0F-454A-AC64-4C5D0A19111D}" srcOrd="2" destOrd="0" presId="urn:microsoft.com/office/officeart/2005/8/layout/list1"/>
    <dgm:cxn modelId="{CF59ABA8-A496-4DF4-A892-E60AA6B654E1}" type="presParOf" srcId="{8306EE74-6DB8-488E-BDF7-8DFF3DB13B50}" destId="{9B2DD0C4-4F94-4C86-9C3B-93DA23D933C5}" srcOrd="3" destOrd="0" presId="urn:microsoft.com/office/officeart/2005/8/layout/list1"/>
    <dgm:cxn modelId="{18868D49-7585-463B-808C-238C051B5B7F}" type="presParOf" srcId="{8306EE74-6DB8-488E-BDF7-8DFF3DB13B50}" destId="{8841FC41-B37C-4297-8202-67098E96454B}" srcOrd="4" destOrd="0" presId="urn:microsoft.com/office/officeart/2005/8/layout/list1"/>
    <dgm:cxn modelId="{1B1F0CC8-EAA3-4E29-A16D-9885F20A6C29}" type="presParOf" srcId="{8841FC41-B37C-4297-8202-67098E96454B}" destId="{55A0B910-4E69-4CD5-A8F0-2276F0A0DD42}" srcOrd="0" destOrd="0" presId="urn:microsoft.com/office/officeart/2005/8/layout/list1"/>
    <dgm:cxn modelId="{2C206B28-1D65-42C1-BD27-044F7EA1AE5F}" type="presParOf" srcId="{8841FC41-B37C-4297-8202-67098E96454B}" destId="{36F1DB5E-ACD2-46A7-B6A3-7BECF283A46C}" srcOrd="1" destOrd="0" presId="urn:microsoft.com/office/officeart/2005/8/layout/list1"/>
    <dgm:cxn modelId="{E66227DE-1091-4D35-AA6E-E601472CA1B8}" type="presParOf" srcId="{8306EE74-6DB8-488E-BDF7-8DFF3DB13B50}" destId="{12CD24E6-15F9-4F92-B1BF-04C0C4817C33}" srcOrd="5" destOrd="0" presId="urn:microsoft.com/office/officeart/2005/8/layout/list1"/>
    <dgm:cxn modelId="{A61F606D-FF85-4784-B781-F7D992A17094}" type="presParOf" srcId="{8306EE74-6DB8-488E-BDF7-8DFF3DB13B50}" destId="{C77B96B9-9E50-49A9-A70F-805D1E882C0F}" srcOrd="6" destOrd="0" presId="urn:microsoft.com/office/officeart/2005/8/layout/list1"/>
    <dgm:cxn modelId="{9F817009-2DE9-4513-9B4D-D6B4D15428E7}" type="presParOf" srcId="{8306EE74-6DB8-488E-BDF7-8DFF3DB13B50}" destId="{2EC844E1-657D-4486-968C-5BA833C80E00}" srcOrd="7" destOrd="0" presId="urn:microsoft.com/office/officeart/2005/8/layout/list1"/>
    <dgm:cxn modelId="{CBE10F15-59A6-4382-A90A-D44AA338266B}" type="presParOf" srcId="{8306EE74-6DB8-488E-BDF7-8DFF3DB13B50}" destId="{AA9DB9A8-5CEF-4A7E-982F-2F2B65200279}" srcOrd="8" destOrd="0" presId="urn:microsoft.com/office/officeart/2005/8/layout/list1"/>
    <dgm:cxn modelId="{15A33623-C925-48F7-8723-A387B8DF6AA7}" type="presParOf" srcId="{AA9DB9A8-5CEF-4A7E-982F-2F2B65200279}" destId="{2E905D51-4D4C-4A60-A972-5099D2C8EE96}" srcOrd="0" destOrd="0" presId="urn:microsoft.com/office/officeart/2005/8/layout/list1"/>
    <dgm:cxn modelId="{3527830B-4120-4CA1-A654-B4A2AB2D4DC8}" type="presParOf" srcId="{AA9DB9A8-5CEF-4A7E-982F-2F2B65200279}" destId="{3D488FAB-99FE-4CA2-B68F-1456B3426BEB}" srcOrd="1" destOrd="0" presId="urn:microsoft.com/office/officeart/2005/8/layout/list1"/>
    <dgm:cxn modelId="{AA10C0B7-6E98-4A3D-8EC9-B2B4D75207E5}" type="presParOf" srcId="{8306EE74-6DB8-488E-BDF7-8DFF3DB13B50}" destId="{4899797B-3050-4DDD-A1D8-E9E1FFC3895A}" srcOrd="9" destOrd="0" presId="urn:microsoft.com/office/officeart/2005/8/layout/list1"/>
    <dgm:cxn modelId="{1EDC06B7-DA21-4AB4-A3FF-5E5BA3C8B989}" type="presParOf" srcId="{8306EE74-6DB8-488E-BDF7-8DFF3DB13B50}" destId="{1AD60136-5CEC-41B8-AAD0-ED30245306D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8DEAFC-516A-42FB-B329-A3F7BC05FB71}"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zh-CN" altLang="en-US"/>
        </a:p>
      </dgm:t>
    </dgm:pt>
    <dgm:pt modelId="{69D30241-605F-489D-AC83-F2CEE2A8C263}">
      <dgm:prSet/>
      <dgm:spPr>
        <a:solidFill>
          <a:srgbClr val="0070C0"/>
        </a:solidFill>
      </dgm:spPr>
      <dgm:t>
        <a:bodyPr/>
        <a:lstStyle/>
        <a:p>
          <a:pPr algn="ctr"/>
          <a:r>
            <a:rPr lang="zh-CN" altLang="en-US" dirty="0" smtClean="0"/>
            <a:t>硬盘休眠</a:t>
          </a:r>
          <a:endParaRPr lang="zh-CN" altLang="en-US" dirty="0"/>
        </a:p>
      </dgm:t>
    </dgm:pt>
    <dgm:pt modelId="{64E409E8-2E19-41EE-8499-13B8381FC7FC}" type="sibTrans" cxnId="{34512839-75F0-4591-8220-BEE789AEF543}">
      <dgm:prSet/>
      <dgm:spPr/>
      <dgm:t>
        <a:bodyPr/>
        <a:lstStyle/>
        <a:p>
          <a:endParaRPr lang="zh-CN" altLang="en-US"/>
        </a:p>
      </dgm:t>
    </dgm:pt>
    <dgm:pt modelId="{7C6B7C86-78FF-4C8B-8456-9E8FA12A5ABF}" type="parTrans" cxnId="{34512839-75F0-4591-8220-BEE789AEF543}">
      <dgm:prSet/>
      <dgm:spPr/>
      <dgm:t>
        <a:bodyPr/>
        <a:lstStyle/>
        <a:p>
          <a:endParaRPr lang="zh-CN" altLang="en-US"/>
        </a:p>
      </dgm:t>
    </dgm:pt>
    <dgm:pt modelId="{A2386E65-AA87-4813-B8DF-AB62FA169F11}">
      <dgm:prSet/>
      <dgm:spPr>
        <a:solidFill>
          <a:srgbClr val="0070C0"/>
        </a:solidFill>
      </dgm:spPr>
      <dgm:t>
        <a:bodyPr/>
        <a:lstStyle/>
        <a:p>
          <a:pPr algn="ctr"/>
          <a:r>
            <a:rPr lang="en-US" altLang="zh-CN" dirty="0" smtClean="0"/>
            <a:t>S.M.A.R.T</a:t>
          </a:r>
          <a:r>
            <a:rPr lang="zh-CN" altLang="en-US" dirty="0" smtClean="0"/>
            <a:t>检测</a:t>
          </a:r>
          <a:endParaRPr lang="zh-CN" altLang="en-US" dirty="0"/>
        </a:p>
      </dgm:t>
    </dgm:pt>
    <dgm:pt modelId="{BFBCA7AD-9D56-4F50-89D0-FF21A2D938F7}" type="parTrans" cxnId="{B5050236-2EC7-4465-B0C2-3C9D885251DF}">
      <dgm:prSet/>
      <dgm:spPr/>
      <dgm:t>
        <a:bodyPr/>
        <a:lstStyle/>
        <a:p>
          <a:endParaRPr lang="zh-CN" altLang="en-US"/>
        </a:p>
      </dgm:t>
    </dgm:pt>
    <dgm:pt modelId="{80225D45-E312-4CF4-89DC-E009236C5F40}" type="sibTrans" cxnId="{B5050236-2EC7-4465-B0C2-3C9D885251DF}">
      <dgm:prSet/>
      <dgm:spPr/>
      <dgm:t>
        <a:bodyPr/>
        <a:lstStyle/>
        <a:p>
          <a:endParaRPr lang="zh-CN" altLang="en-US"/>
        </a:p>
      </dgm:t>
    </dgm:pt>
    <dgm:pt modelId="{1FCF75B8-D84F-42F5-85F3-B2AE9D27CCE2}">
      <dgm:prSet/>
      <dgm:spPr>
        <a:ln>
          <a:solidFill>
            <a:srgbClr val="0070C0"/>
          </a:solidFill>
        </a:ln>
      </dgm:spPr>
      <dgm:t>
        <a:bodyPr/>
        <a:lstStyle/>
        <a:p>
          <a:r>
            <a:rPr lang="zh-CN" altLang="en-US" dirty="0" smtClean="0"/>
            <a:t>非工作硬盘可适时进入休眠状态。</a:t>
          </a:r>
          <a:endParaRPr lang="zh-CN" altLang="en-US" dirty="0"/>
        </a:p>
      </dgm:t>
    </dgm:pt>
    <dgm:pt modelId="{1AC5C7B7-8506-4E5A-A867-79F9BA01777D}" type="parTrans" cxnId="{DFC5ED73-D65D-4E2C-A045-ADE65555D640}">
      <dgm:prSet/>
      <dgm:spPr/>
      <dgm:t>
        <a:bodyPr/>
        <a:lstStyle/>
        <a:p>
          <a:endParaRPr lang="zh-CN" altLang="en-US"/>
        </a:p>
      </dgm:t>
    </dgm:pt>
    <dgm:pt modelId="{4B6A3235-3643-41B5-9FAC-13606FE45FC8}" type="sibTrans" cxnId="{DFC5ED73-D65D-4E2C-A045-ADE65555D640}">
      <dgm:prSet/>
      <dgm:spPr/>
      <dgm:t>
        <a:bodyPr/>
        <a:lstStyle/>
        <a:p>
          <a:endParaRPr lang="zh-CN" altLang="en-US"/>
        </a:p>
      </dgm:t>
    </dgm:pt>
    <dgm:pt modelId="{BCEA61ED-7FF0-4640-AA3E-DB4A55F57C20}">
      <dgm:prSet/>
      <dgm:spPr>
        <a:ln>
          <a:solidFill>
            <a:srgbClr val="0070C0"/>
          </a:solidFill>
        </a:ln>
      </dgm:spPr>
      <dgm:t>
        <a:bodyPr/>
        <a:lstStyle/>
        <a:p>
          <a:r>
            <a:rPr lang="zh-CN" altLang="en-US" dirty="0" smtClean="0"/>
            <a:t>降低功耗、延长硬盘使用寿命。</a:t>
          </a:r>
          <a:endParaRPr lang="zh-CN" altLang="en-US" dirty="0"/>
        </a:p>
      </dgm:t>
    </dgm:pt>
    <dgm:pt modelId="{A34677DB-A66E-4F02-BC4E-DB06E5B75FC5}" type="parTrans" cxnId="{F70CD594-952A-42BD-9361-B448E4042B3F}">
      <dgm:prSet/>
      <dgm:spPr/>
      <dgm:t>
        <a:bodyPr/>
        <a:lstStyle/>
        <a:p>
          <a:endParaRPr lang="zh-CN" altLang="en-US"/>
        </a:p>
      </dgm:t>
    </dgm:pt>
    <dgm:pt modelId="{EDB3ECFF-D5D0-4688-976C-AEFF8FDF7489}" type="sibTrans" cxnId="{F70CD594-952A-42BD-9361-B448E4042B3F}">
      <dgm:prSet/>
      <dgm:spPr/>
      <dgm:t>
        <a:bodyPr/>
        <a:lstStyle/>
        <a:p>
          <a:endParaRPr lang="zh-CN" altLang="en-US"/>
        </a:p>
      </dgm:t>
    </dgm:pt>
    <dgm:pt modelId="{78B6F89C-9493-42C3-BE81-7CB42A71A001}">
      <dgm:prSet/>
      <dgm:spPr>
        <a:ln>
          <a:solidFill>
            <a:srgbClr val="0070C0"/>
          </a:solidFill>
        </a:ln>
      </dgm:spPr>
      <dgm:t>
        <a:bodyPr/>
        <a:lstStyle/>
        <a:p>
          <a:r>
            <a:rPr lang="zh-CN" altLang="en-US" dirty="0" smtClean="0"/>
            <a:t>及时获取硬盘</a:t>
          </a:r>
          <a:r>
            <a:rPr lang="en-US" altLang="zh-CN" dirty="0" smtClean="0"/>
            <a:t>S.M.A.R.T</a:t>
          </a:r>
          <a:r>
            <a:rPr lang="zh-CN" altLang="en-US" dirty="0" smtClean="0"/>
            <a:t>检测信息。</a:t>
          </a:r>
          <a:endParaRPr lang="zh-CN" altLang="en-US" dirty="0"/>
        </a:p>
      </dgm:t>
    </dgm:pt>
    <dgm:pt modelId="{11E73E03-50A3-4EFA-8E09-B8A23E03F80A}" type="parTrans" cxnId="{423B6ACA-CE79-4CAB-99B8-52D8BEE109F7}">
      <dgm:prSet/>
      <dgm:spPr/>
      <dgm:t>
        <a:bodyPr/>
        <a:lstStyle/>
        <a:p>
          <a:endParaRPr lang="zh-CN" altLang="en-US"/>
        </a:p>
      </dgm:t>
    </dgm:pt>
    <dgm:pt modelId="{CAF84A27-D633-4B0D-A7D8-E3A9BCFE6CD4}" type="sibTrans" cxnId="{423B6ACA-CE79-4CAB-99B8-52D8BEE109F7}">
      <dgm:prSet/>
      <dgm:spPr/>
      <dgm:t>
        <a:bodyPr/>
        <a:lstStyle/>
        <a:p>
          <a:endParaRPr lang="zh-CN" altLang="en-US"/>
        </a:p>
      </dgm:t>
    </dgm:pt>
    <dgm:pt modelId="{7857394F-C9BA-402B-BF81-3D57BE38037E}">
      <dgm:prSet/>
      <dgm:spPr>
        <a:ln>
          <a:solidFill>
            <a:srgbClr val="0070C0"/>
          </a:solidFill>
        </a:ln>
      </dgm:spPr>
      <dgm:t>
        <a:bodyPr/>
        <a:lstStyle/>
        <a:p>
          <a:r>
            <a:rPr lang="zh-CN" altLang="en-US" dirty="0" smtClean="0"/>
            <a:t>准确反馈硬盘工作状态，提前预警，确保数据存储安全、可靠。</a:t>
          </a:r>
          <a:endParaRPr lang="zh-CN" altLang="en-US" dirty="0"/>
        </a:p>
      </dgm:t>
    </dgm:pt>
    <dgm:pt modelId="{CAE5D252-1CEE-44C9-99EB-5DD3520F0A4E}" type="parTrans" cxnId="{5F913281-767B-4D2B-A4AC-305345C45684}">
      <dgm:prSet/>
      <dgm:spPr/>
      <dgm:t>
        <a:bodyPr/>
        <a:lstStyle/>
        <a:p>
          <a:endParaRPr lang="zh-CN" altLang="en-US"/>
        </a:p>
      </dgm:t>
    </dgm:pt>
    <dgm:pt modelId="{03710350-AA32-4761-9BAE-7C044F310C97}" type="sibTrans" cxnId="{5F913281-767B-4D2B-A4AC-305345C45684}">
      <dgm:prSet/>
      <dgm:spPr/>
      <dgm:t>
        <a:bodyPr/>
        <a:lstStyle/>
        <a:p>
          <a:endParaRPr lang="zh-CN" altLang="en-US"/>
        </a:p>
      </dgm:t>
    </dgm:pt>
    <dgm:pt modelId="{E31BEC10-EF1D-4165-A2ED-C3A0AEFA8072}">
      <dgm:prSet/>
      <dgm:spPr>
        <a:ln>
          <a:solidFill>
            <a:srgbClr val="0070C0"/>
          </a:solidFill>
        </a:ln>
      </dgm:spPr>
      <dgm:t>
        <a:bodyPr/>
        <a:lstStyle/>
        <a:p>
          <a:r>
            <a:rPr lang="zh-CN" altLang="en-US" dirty="0" smtClean="0"/>
            <a:t>可读写、只读、冗余。</a:t>
          </a:r>
          <a:endParaRPr lang="zh-CN" altLang="en-US" dirty="0"/>
        </a:p>
      </dgm:t>
    </dgm:pt>
    <dgm:pt modelId="{CEA94ADF-70D7-4D53-AA78-A2FB68942921}" type="parTrans" cxnId="{FF120F3F-C0BD-4BEA-9262-D850CB55A05C}">
      <dgm:prSet/>
      <dgm:spPr/>
      <dgm:t>
        <a:bodyPr/>
        <a:lstStyle/>
        <a:p>
          <a:endParaRPr lang="zh-CN" altLang="en-US"/>
        </a:p>
      </dgm:t>
    </dgm:pt>
    <dgm:pt modelId="{4A4026DC-D37A-4902-8F94-1AE6457F45BF}" type="sibTrans" cxnId="{FF120F3F-C0BD-4BEA-9262-D850CB55A05C}">
      <dgm:prSet/>
      <dgm:spPr/>
      <dgm:t>
        <a:bodyPr/>
        <a:lstStyle/>
        <a:p>
          <a:endParaRPr lang="zh-CN" altLang="en-US"/>
        </a:p>
      </dgm:t>
    </dgm:pt>
    <dgm:pt modelId="{4E673081-D05F-4FD4-98ED-CBA45AC01907}">
      <dgm:prSet/>
      <dgm:spPr>
        <a:solidFill>
          <a:srgbClr val="0070C0"/>
        </a:solidFill>
      </dgm:spPr>
      <dgm:t>
        <a:bodyPr/>
        <a:lstStyle/>
        <a:p>
          <a:pPr algn="ctr"/>
          <a:r>
            <a:rPr lang="zh-CN" altLang="en-US" dirty="0" smtClean="0"/>
            <a:t>硬盘属性</a:t>
          </a:r>
          <a:endParaRPr lang="zh-CN" altLang="en-US" dirty="0"/>
        </a:p>
      </dgm:t>
    </dgm:pt>
    <dgm:pt modelId="{8F09285F-4D9D-4D0D-97B2-C0D6742882F5}" type="sibTrans" cxnId="{FA7BF71C-667B-4B7E-804C-66FE8068D1A7}">
      <dgm:prSet/>
      <dgm:spPr/>
      <dgm:t>
        <a:bodyPr/>
        <a:lstStyle/>
        <a:p>
          <a:endParaRPr lang="zh-CN" altLang="en-US"/>
        </a:p>
      </dgm:t>
    </dgm:pt>
    <dgm:pt modelId="{968AB137-C6C0-40D1-97A7-0D0D9B6FFA45}" type="parTrans" cxnId="{FA7BF71C-667B-4B7E-804C-66FE8068D1A7}">
      <dgm:prSet/>
      <dgm:spPr/>
      <dgm:t>
        <a:bodyPr/>
        <a:lstStyle/>
        <a:p>
          <a:endParaRPr lang="zh-CN" altLang="en-US"/>
        </a:p>
      </dgm:t>
    </dgm:pt>
    <dgm:pt modelId="{349EE20C-4532-476E-A40B-0D4CAF0AD689}">
      <dgm:prSet/>
      <dgm:spPr>
        <a:ln>
          <a:solidFill>
            <a:srgbClr val="0070C0"/>
          </a:solidFill>
        </a:ln>
      </dgm:spPr>
      <dgm:t>
        <a:bodyPr/>
        <a:lstStyle/>
        <a:p>
          <a:r>
            <a:rPr lang="zh-CN" altLang="en-US" dirty="0" smtClean="0"/>
            <a:t>只读：避免录像文件被覆盖、保证数据安全。</a:t>
          </a:r>
          <a:endParaRPr lang="zh-CN" altLang="en-US" dirty="0"/>
        </a:p>
      </dgm:t>
    </dgm:pt>
    <dgm:pt modelId="{FC21E788-9153-4B80-B2DB-7D56540B3696}" type="sibTrans" cxnId="{475125AD-A31E-489C-94B6-573B293AB7EA}">
      <dgm:prSet/>
      <dgm:spPr/>
      <dgm:t>
        <a:bodyPr/>
        <a:lstStyle/>
        <a:p>
          <a:endParaRPr lang="zh-CN" altLang="en-US"/>
        </a:p>
      </dgm:t>
    </dgm:pt>
    <dgm:pt modelId="{3A9D8EEA-69F7-4C02-BD5D-0F91563CE544}" type="parTrans" cxnId="{475125AD-A31E-489C-94B6-573B293AB7EA}">
      <dgm:prSet/>
      <dgm:spPr/>
      <dgm:t>
        <a:bodyPr/>
        <a:lstStyle/>
        <a:p>
          <a:endParaRPr lang="zh-CN" altLang="en-US"/>
        </a:p>
      </dgm:t>
    </dgm:pt>
    <dgm:pt modelId="{A3939010-2F78-4B58-BE67-020D5AC557D7}">
      <dgm:prSet/>
      <dgm:spPr>
        <a:ln>
          <a:solidFill>
            <a:srgbClr val="0070C0"/>
          </a:solidFill>
        </a:ln>
      </dgm:spPr>
      <dgm:t>
        <a:bodyPr/>
        <a:lstStyle/>
        <a:p>
          <a:r>
            <a:rPr lang="zh-CN" altLang="en-US" smtClean="0"/>
            <a:t>冗余：为数据存储提供可靠保障。</a:t>
          </a:r>
          <a:endParaRPr lang="zh-CN" altLang="en-US" dirty="0"/>
        </a:p>
      </dgm:t>
    </dgm:pt>
    <dgm:pt modelId="{906279BC-0852-4E81-BD5C-3AD9FB9E21F1}" type="parTrans" cxnId="{96023F72-B071-4565-B003-706AA8FC139E}">
      <dgm:prSet/>
      <dgm:spPr/>
      <dgm:t>
        <a:bodyPr/>
        <a:lstStyle/>
        <a:p>
          <a:endParaRPr lang="zh-CN" altLang="en-US"/>
        </a:p>
      </dgm:t>
    </dgm:pt>
    <dgm:pt modelId="{7DACBB09-3F6B-4373-BD40-A31885032528}" type="sibTrans" cxnId="{96023F72-B071-4565-B003-706AA8FC139E}">
      <dgm:prSet/>
      <dgm:spPr/>
      <dgm:t>
        <a:bodyPr/>
        <a:lstStyle/>
        <a:p>
          <a:endParaRPr lang="zh-CN" altLang="en-US"/>
        </a:p>
      </dgm:t>
    </dgm:pt>
    <dgm:pt modelId="{8306EE74-6DB8-488E-BDF7-8DFF3DB13B50}" type="pres">
      <dgm:prSet presAssocID="{218DEAFC-516A-42FB-B329-A3F7BC05FB71}" presName="linear" presStyleCnt="0">
        <dgm:presLayoutVars>
          <dgm:dir/>
          <dgm:animLvl val="lvl"/>
          <dgm:resizeHandles val="exact"/>
        </dgm:presLayoutVars>
      </dgm:prSet>
      <dgm:spPr/>
      <dgm:t>
        <a:bodyPr/>
        <a:lstStyle/>
        <a:p>
          <a:endParaRPr lang="zh-CN" altLang="en-US"/>
        </a:p>
      </dgm:t>
    </dgm:pt>
    <dgm:pt modelId="{8F93B70A-3418-47D8-AB01-60AC1445D22E}" type="pres">
      <dgm:prSet presAssocID="{69D30241-605F-489D-AC83-F2CEE2A8C263}" presName="parentLin" presStyleCnt="0"/>
      <dgm:spPr/>
      <dgm:t>
        <a:bodyPr/>
        <a:lstStyle/>
        <a:p>
          <a:endParaRPr lang="zh-CN" altLang="en-US"/>
        </a:p>
      </dgm:t>
    </dgm:pt>
    <dgm:pt modelId="{1BEE5203-A4FC-4863-A02E-11AAC31BB8FD}" type="pres">
      <dgm:prSet presAssocID="{69D30241-605F-489D-AC83-F2CEE2A8C263}" presName="parentLeftMargin" presStyleLbl="node1" presStyleIdx="0" presStyleCnt="3"/>
      <dgm:spPr/>
      <dgm:t>
        <a:bodyPr/>
        <a:lstStyle/>
        <a:p>
          <a:endParaRPr lang="zh-CN" altLang="en-US"/>
        </a:p>
      </dgm:t>
    </dgm:pt>
    <dgm:pt modelId="{532F9229-C4E7-48CA-8541-F98F02C7BBBB}" type="pres">
      <dgm:prSet presAssocID="{69D30241-605F-489D-AC83-F2CEE2A8C263}" presName="parentText" presStyleLbl="node1" presStyleIdx="0" presStyleCnt="3" custScaleX="41861">
        <dgm:presLayoutVars>
          <dgm:chMax val="0"/>
          <dgm:bulletEnabled val="1"/>
        </dgm:presLayoutVars>
      </dgm:prSet>
      <dgm:spPr/>
      <dgm:t>
        <a:bodyPr/>
        <a:lstStyle/>
        <a:p>
          <a:endParaRPr lang="zh-CN" altLang="en-US"/>
        </a:p>
      </dgm:t>
    </dgm:pt>
    <dgm:pt modelId="{D38AD2ED-9FBA-40AB-9E2D-DC0680D593DA}" type="pres">
      <dgm:prSet presAssocID="{69D30241-605F-489D-AC83-F2CEE2A8C263}" presName="negativeSpace" presStyleCnt="0"/>
      <dgm:spPr/>
      <dgm:t>
        <a:bodyPr/>
        <a:lstStyle/>
        <a:p>
          <a:endParaRPr lang="zh-CN" altLang="en-US"/>
        </a:p>
      </dgm:t>
    </dgm:pt>
    <dgm:pt modelId="{08BECF33-9E0F-454A-AC64-4C5D0A19111D}" type="pres">
      <dgm:prSet presAssocID="{69D30241-605F-489D-AC83-F2CEE2A8C263}" presName="childText" presStyleLbl="conFgAcc1" presStyleIdx="0" presStyleCnt="3">
        <dgm:presLayoutVars>
          <dgm:bulletEnabled val="1"/>
        </dgm:presLayoutVars>
      </dgm:prSet>
      <dgm:spPr/>
      <dgm:t>
        <a:bodyPr/>
        <a:lstStyle/>
        <a:p>
          <a:endParaRPr lang="zh-CN" altLang="en-US"/>
        </a:p>
      </dgm:t>
    </dgm:pt>
    <dgm:pt modelId="{9B2DD0C4-4F94-4C86-9C3B-93DA23D933C5}" type="pres">
      <dgm:prSet presAssocID="{64E409E8-2E19-41EE-8499-13B8381FC7FC}" presName="spaceBetweenRectangles" presStyleCnt="0"/>
      <dgm:spPr/>
      <dgm:t>
        <a:bodyPr/>
        <a:lstStyle/>
        <a:p>
          <a:endParaRPr lang="zh-CN" altLang="en-US"/>
        </a:p>
      </dgm:t>
    </dgm:pt>
    <dgm:pt modelId="{8841FC41-B37C-4297-8202-67098E96454B}" type="pres">
      <dgm:prSet presAssocID="{A2386E65-AA87-4813-B8DF-AB62FA169F11}" presName="parentLin" presStyleCnt="0"/>
      <dgm:spPr/>
      <dgm:t>
        <a:bodyPr/>
        <a:lstStyle/>
        <a:p>
          <a:endParaRPr lang="zh-CN" altLang="en-US"/>
        </a:p>
      </dgm:t>
    </dgm:pt>
    <dgm:pt modelId="{55A0B910-4E69-4CD5-A8F0-2276F0A0DD42}" type="pres">
      <dgm:prSet presAssocID="{A2386E65-AA87-4813-B8DF-AB62FA169F11}" presName="parentLeftMargin" presStyleLbl="node1" presStyleIdx="0" presStyleCnt="3"/>
      <dgm:spPr/>
      <dgm:t>
        <a:bodyPr/>
        <a:lstStyle/>
        <a:p>
          <a:endParaRPr lang="zh-CN" altLang="en-US"/>
        </a:p>
      </dgm:t>
    </dgm:pt>
    <dgm:pt modelId="{36F1DB5E-ACD2-46A7-B6A3-7BECF283A46C}" type="pres">
      <dgm:prSet presAssocID="{A2386E65-AA87-4813-B8DF-AB62FA169F11}" presName="parentText" presStyleLbl="node1" presStyleIdx="1" presStyleCnt="3" custScaleX="41861">
        <dgm:presLayoutVars>
          <dgm:chMax val="0"/>
          <dgm:bulletEnabled val="1"/>
        </dgm:presLayoutVars>
      </dgm:prSet>
      <dgm:spPr/>
      <dgm:t>
        <a:bodyPr/>
        <a:lstStyle/>
        <a:p>
          <a:endParaRPr lang="zh-CN" altLang="en-US"/>
        </a:p>
      </dgm:t>
    </dgm:pt>
    <dgm:pt modelId="{12CD24E6-15F9-4F92-B1BF-04C0C4817C33}" type="pres">
      <dgm:prSet presAssocID="{A2386E65-AA87-4813-B8DF-AB62FA169F11}" presName="negativeSpace" presStyleCnt="0"/>
      <dgm:spPr/>
      <dgm:t>
        <a:bodyPr/>
        <a:lstStyle/>
        <a:p>
          <a:endParaRPr lang="zh-CN" altLang="en-US"/>
        </a:p>
      </dgm:t>
    </dgm:pt>
    <dgm:pt modelId="{C77B96B9-9E50-49A9-A70F-805D1E882C0F}" type="pres">
      <dgm:prSet presAssocID="{A2386E65-AA87-4813-B8DF-AB62FA169F11}" presName="childText" presStyleLbl="conFgAcc1" presStyleIdx="1" presStyleCnt="3">
        <dgm:presLayoutVars>
          <dgm:bulletEnabled val="1"/>
        </dgm:presLayoutVars>
      </dgm:prSet>
      <dgm:spPr/>
      <dgm:t>
        <a:bodyPr/>
        <a:lstStyle/>
        <a:p>
          <a:endParaRPr lang="zh-CN" altLang="en-US"/>
        </a:p>
      </dgm:t>
    </dgm:pt>
    <dgm:pt modelId="{2EC844E1-657D-4486-968C-5BA833C80E00}" type="pres">
      <dgm:prSet presAssocID="{80225D45-E312-4CF4-89DC-E009236C5F40}" presName="spaceBetweenRectangles" presStyleCnt="0"/>
      <dgm:spPr/>
      <dgm:t>
        <a:bodyPr/>
        <a:lstStyle/>
        <a:p>
          <a:endParaRPr lang="zh-CN" altLang="en-US"/>
        </a:p>
      </dgm:t>
    </dgm:pt>
    <dgm:pt modelId="{AA9DB9A8-5CEF-4A7E-982F-2F2B65200279}" type="pres">
      <dgm:prSet presAssocID="{4E673081-D05F-4FD4-98ED-CBA45AC01907}" presName="parentLin" presStyleCnt="0"/>
      <dgm:spPr/>
      <dgm:t>
        <a:bodyPr/>
        <a:lstStyle/>
        <a:p>
          <a:endParaRPr lang="zh-CN" altLang="en-US"/>
        </a:p>
      </dgm:t>
    </dgm:pt>
    <dgm:pt modelId="{2E905D51-4D4C-4A60-A972-5099D2C8EE96}" type="pres">
      <dgm:prSet presAssocID="{4E673081-D05F-4FD4-98ED-CBA45AC01907}" presName="parentLeftMargin" presStyleLbl="node1" presStyleIdx="1" presStyleCnt="3"/>
      <dgm:spPr/>
      <dgm:t>
        <a:bodyPr/>
        <a:lstStyle/>
        <a:p>
          <a:endParaRPr lang="zh-CN" altLang="en-US"/>
        </a:p>
      </dgm:t>
    </dgm:pt>
    <dgm:pt modelId="{3D488FAB-99FE-4CA2-B68F-1456B3426BEB}" type="pres">
      <dgm:prSet presAssocID="{4E673081-D05F-4FD4-98ED-CBA45AC01907}" presName="parentText" presStyleLbl="node1" presStyleIdx="2" presStyleCnt="3" custScaleX="41861">
        <dgm:presLayoutVars>
          <dgm:chMax val="0"/>
          <dgm:bulletEnabled val="1"/>
        </dgm:presLayoutVars>
      </dgm:prSet>
      <dgm:spPr/>
      <dgm:t>
        <a:bodyPr/>
        <a:lstStyle/>
        <a:p>
          <a:endParaRPr lang="zh-CN" altLang="en-US"/>
        </a:p>
      </dgm:t>
    </dgm:pt>
    <dgm:pt modelId="{4899797B-3050-4DDD-A1D8-E9E1FFC3895A}" type="pres">
      <dgm:prSet presAssocID="{4E673081-D05F-4FD4-98ED-CBA45AC01907}" presName="negativeSpace" presStyleCnt="0"/>
      <dgm:spPr/>
      <dgm:t>
        <a:bodyPr/>
        <a:lstStyle/>
        <a:p>
          <a:endParaRPr lang="zh-CN" altLang="en-US"/>
        </a:p>
      </dgm:t>
    </dgm:pt>
    <dgm:pt modelId="{1AD60136-5CEC-41B8-AAD0-ED30245306D3}" type="pres">
      <dgm:prSet presAssocID="{4E673081-D05F-4FD4-98ED-CBA45AC01907}" presName="childText" presStyleLbl="conFgAcc1" presStyleIdx="2" presStyleCnt="3" custLinFactNeighborY="23937">
        <dgm:presLayoutVars>
          <dgm:bulletEnabled val="1"/>
        </dgm:presLayoutVars>
      </dgm:prSet>
      <dgm:spPr/>
      <dgm:t>
        <a:bodyPr/>
        <a:lstStyle/>
        <a:p>
          <a:endParaRPr lang="zh-CN" altLang="en-US"/>
        </a:p>
      </dgm:t>
    </dgm:pt>
  </dgm:ptLst>
  <dgm:cxnLst>
    <dgm:cxn modelId="{01B17967-C470-45CA-9D6F-58492AF1D328}" type="presOf" srcId="{BCEA61ED-7FF0-4640-AA3E-DB4A55F57C20}" destId="{08BECF33-9E0F-454A-AC64-4C5D0A19111D}" srcOrd="0" destOrd="1" presId="urn:microsoft.com/office/officeart/2005/8/layout/list1"/>
    <dgm:cxn modelId="{FF120F3F-C0BD-4BEA-9262-D850CB55A05C}" srcId="{4E673081-D05F-4FD4-98ED-CBA45AC01907}" destId="{E31BEC10-EF1D-4165-A2ED-C3A0AEFA8072}" srcOrd="0" destOrd="0" parTransId="{CEA94ADF-70D7-4D53-AA78-A2FB68942921}" sibTransId="{4A4026DC-D37A-4902-8F94-1AE6457F45BF}"/>
    <dgm:cxn modelId="{B5050236-2EC7-4465-B0C2-3C9D885251DF}" srcId="{218DEAFC-516A-42FB-B329-A3F7BC05FB71}" destId="{A2386E65-AA87-4813-B8DF-AB62FA169F11}" srcOrd="1" destOrd="0" parTransId="{BFBCA7AD-9D56-4F50-89D0-FF21A2D938F7}" sibTransId="{80225D45-E312-4CF4-89DC-E009236C5F40}"/>
    <dgm:cxn modelId="{1E18F3F0-3ED9-4D41-AFA2-AF73B92FC347}" type="presOf" srcId="{A3939010-2F78-4B58-BE67-020D5AC557D7}" destId="{1AD60136-5CEC-41B8-AAD0-ED30245306D3}" srcOrd="0" destOrd="2" presId="urn:microsoft.com/office/officeart/2005/8/layout/list1"/>
    <dgm:cxn modelId="{E99DC274-C842-4F98-8884-423116DF3F35}" type="presOf" srcId="{218DEAFC-516A-42FB-B329-A3F7BC05FB71}" destId="{8306EE74-6DB8-488E-BDF7-8DFF3DB13B50}" srcOrd="0" destOrd="0" presId="urn:microsoft.com/office/officeart/2005/8/layout/list1"/>
    <dgm:cxn modelId="{F5F33579-1458-4021-8D90-0B31DA74B2DD}" type="presOf" srcId="{78B6F89C-9493-42C3-BE81-7CB42A71A001}" destId="{C77B96B9-9E50-49A9-A70F-805D1E882C0F}" srcOrd="0" destOrd="0" presId="urn:microsoft.com/office/officeart/2005/8/layout/list1"/>
    <dgm:cxn modelId="{475125AD-A31E-489C-94B6-573B293AB7EA}" srcId="{4E673081-D05F-4FD4-98ED-CBA45AC01907}" destId="{349EE20C-4532-476E-A40B-0D4CAF0AD689}" srcOrd="1" destOrd="0" parTransId="{3A9D8EEA-69F7-4C02-BD5D-0F91563CE544}" sibTransId="{FC21E788-9153-4B80-B2DB-7D56540B3696}"/>
    <dgm:cxn modelId="{5C893E38-ECBF-4967-B407-13510FB345EB}" type="presOf" srcId="{349EE20C-4532-476E-A40B-0D4CAF0AD689}" destId="{1AD60136-5CEC-41B8-AAD0-ED30245306D3}" srcOrd="0" destOrd="1" presId="urn:microsoft.com/office/officeart/2005/8/layout/list1"/>
    <dgm:cxn modelId="{6A7B5E2A-A9FF-4F74-8471-FF24848A1A67}" type="presOf" srcId="{4E673081-D05F-4FD4-98ED-CBA45AC01907}" destId="{3D488FAB-99FE-4CA2-B68F-1456B3426BEB}" srcOrd="1" destOrd="0" presId="urn:microsoft.com/office/officeart/2005/8/layout/list1"/>
    <dgm:cxn modelId="{F70CD594-952A-42BD-9361-B448E4042B3F}" srcId="{69D30241-605F-489D-AC83-F2CEE2A8C263}" destId="{BCEA61ED-7FF0-4640-AA3E-DB4A55F57C20}" srcOrd="1" destOrd="0" parTransId="{A34677DB-A66E-4F02-BC4E-DB06E5B75FC5}" sibTransId="{EDB3ECFF-D5D0-4688-976C-AEFF8FDF7489}"/>
    <dgm:cxn modelId="{96023F72-B071-4565-B003-706AA8FC139E}" srcId="{4E673081-D05F-4FD4-98ED-CBA45AC01907}" destId="{A3939010-2F78-4B58-BE67-020D5AC557D7}" srcOrd="2" destOrd="0" parTransId="{906279BC-0852-4E81-BD5C-3AD9FB9E21F1}" sibTransId="{7DACBB09-3F6B-4373-BD40-A31885032528}"/>
    <dgm:cxn modelId="{FA7BF71C-667B-4B7E-804C-66FE8068D1A7}" srcId="{218DEAFC-516A-42FB-B329-A3F7BC05FB71}" destId="{4E673081-D05F-4FD4-98ED-CBA45AC01907}" srcOrd="2" destOrd="0" parTransId="{968AB137-C6C0-40D1-97A7-0D0D9B6FFA45}" sibTransId="{8F09285F-4D9D-4D0D-97B2-C0D6742882F5}"/>
    <dgm:cxn modelId="{423B6ACA-CE79-4CAB-99B8-52D8BEE109F7}" srcId="{A2386E65-AA87-4813-B8DF-AB62FA169F11}" destId="{78B6F89C-9493-42C3-BE81-7CB42A71A001}" srcOrd="0" destOrd="0" parTransId="{11E73E03-50A3-4EFA-8E09-B8A23E03F80A}" sibTransId="{CAF84A27-D633-4B0D-A7D8-E3A9BCFE6CD4}"/>
    <dgm:cxn modelId="{5FECBA9F-6BB4-48E4-BC7E-6776AEBD390E}" type="presOf" srcId="{A2386E65-AA87-4813-B8DF-AB62FA169F11}" destId="{36F1DB5E-ACD2-46A7-B6A3-7BECF283A46C}" srcOrd="1" destOrd="0" presId="urn:microsoft.com/office/officeart/2005/8/layout/list1"/>
    <dgm:cxn modelId="{EB9E9B43-A0EC-4799-981D-059813482ACF}" type="presOf" srcId="{1FCF75B8-D84F-42F5-85F3-B2AE9D27CCE2}" destId="{08BECF33-9E0F-454A-AC64-4C5D0A19111D}" srcOrd="0" destOrd="0" presId="urn:microsoft.com/office/officeart/2005/8/layout/list1"/>
    <dgm:cxn modelId="{7E6BFF77-D1D4-45D4-B8EA-85B5CD8A097C}" type="presOf" srcId="{E31BEC10-EF1D-4165-A2ED-C3A0AEFA8072}" destId="{1AD60136-5CEC-41B8-AAD0-ED30245306D3}" srcOrd="0" destOrd="0" presId="urn:microsoft.com/office/officeart/2005/8/layout/list1"/>
    <dgm:cxn modelId="{7F295A29-BD05-4EE1-BC0C-29D60B955E7F}" type="presOf" srcId="{4E673081-D05F-4FD4-98ED-CBA45AC01907}" destId="{2E905D51-4D4C-4A60-A972-5099D2C8EE96}" srcOrd="0" destOrd="0" presId="urn:microsoft.com/office/officeart/2005/8/layout/list1"/>
    <dgm:cxn modelId="{3DAC9C49-CB52-4606-92E6-7F12E9068A37}" type="presOf" srcId="{A2386E65-AA87-4813-B8DF-AB62FA169F11}" destId="{55A0B910-4E69-4CD5-A8F0-2276F0A0DD42}" srcOrd="0" destOrd="0" presId="urn:microsoft.com/office/officeart/2005/8/layout/list1"/>
    <dgm:cxn modelId="{DFC5ED73-D65D-4E2C-A045-ADE65555D640}" srcId="{69D30241-605F-489D-AC83-F2CEE2A8C263}" destId="{1FCF75B8-D84F-42F5-85F3-B2AE9D27CCE2}" srcOrd="0" destOrd="0" parTransId="{1AC5C7B7-8506-4E5A-A867-79F9BA01777D}" sibTransId="{4B6A3235-3643-41B5-9FAC-13606FE45FC8}"/>
    <dgm:cxn modelId="{8D99377B-133E-43C6-8254-DEBE2D172C9A}" type="presOf" srcId="{69D30241-605F-489D-AC83-F2CEE2A8C263}" destId="{1BEE5203-A4FC-4863-A02E-11AAC31BB8FD}" srcOrd="0" destOrd="0" presId="urn:microsoft.com/office/officeart/2005/8/layout/list1"/>
    <dgm:cxn modelId="{5B9030E9-67A5-474F-9387-BFA587538B7A}" type="presOf" srcId="{7857394F-C9BA-402B-BF81-3D57BE38037E}" destId="{C77B96B9-9E50-49A9-A70F-805D1E882C0F}" srcOrd="0" destOrd="1" presId="urn:microsoft.com/office/officeart/2005/8/layout/list1"/>
    <dgm:cxn modelId="{C4AC499B-28BE-4ADF-97E7-A19CFEC51058}" type="presOf" srcId="{69D30241-605F-489D-AC83-F2CEE2A8C263}" destId="{532F9229-C4E7-48CA-8541-F98F02C7BBBB}" srcOrd="1" destOrd="0" presId="urn:microsoft.com/office/officeart/2005/8/layout/list1"/>
    <dgm:cxn modelId="{5F913281-767B-4D2B-A4AC-305345C45684}" srcId="{A2386E65-AA87-4813-B8DF-AB62FA169F11}" destId="{7857394F-C9BA-402B-BF81-3D57BE38037E}" srcOrd="1" destOrd="0" parTransId="{CAE5D252-1CEE-44C9-99EB-5DD3520F0A4E}" sibTransId="{03710350-AA32-4761-9BAE-7C044F310C97}"/>
    <dgm:cxn modelId="{34512839-75F0-4591-8220-BEE789AEF543}" srcId="{218DEAFC-516A-42FB-B329-A3F7BC05FB71}" destId="{69D30241-605F-489D-AC83-F2CEE2A8C263}" srcOrd="0" destOrd="0" parTransId="{7C6B7C86-78FF-4C8B-8456-9E8FA12A5ABF}" sibTransId="{64E409E8-2E19-41EE-8499-13B8381FC7FC}"/>
    <dgm:cxn modelId="{41E4E51F-E312-4DA4-AFDE-5C809B8BBF16}" type="presParOf" srcId="{8306EE74-6DB8-488E-BDF7-8DFF3DB13B50}" destId="{8F93B70A-3418-47D8-AB01-60AC1445D22E}" srcOrd="0" destOrd="0" presId="urn:microsoft.com/office/officeart/2005/8/layout/list1"/>
    <dgm:cxn modelId="{1A401C6A-63AA-4604-ADDD-66D1AF3009CC}" type="presParOf" srcId="{8F93B70A-3418-47D8-AB01-60AC1445D22E}" destId="{1BEE5203-A4FC-4863-A02E-11AAC31BB8FD}" srcOrd="0" destOrd="0" presId="urn:microsoft.com/office/officeart/2005/8/layout/list1"/>
    <dgm:cxn modelId="{C1E9C190-8EF1-4D5D-BABB-8FF5D59FD0CF}" type="presParOf" srcId="{8F93B70A-3418-47D8-AB01-60AC1445D22E}" destId="{532F9229-C4E7-48CA-8541-F98F02C7BBBB}" srcOrd="1" destOrd="0" presId="urn:microsoft.com/office/officeart/2005/8/layout/list1"/>
    <dgm:cxn modelId="{6A1D4431-C979-4E45-8214-F7682FB43B18}" type="presParOf" srcId="{8306EE74-6DB8-488E-BDF7-8DFF3DB13B50}" destId="{D38AD2ED-9FBA-40AB-9E2D-DC0680D593DA}" srcOrd="1" destOrd="0" presId="urn:microsoft.com/office/officeart/2005/8/layout/list1"/>
    <dgm:cxn modelId="{4C1762F0-4368-4F21-9459-D23B350CC5A2}" type="presParOf" srcId="{8306EE74-6DB8-488E-BDF7-8DFF3DB13B50}" destId="{08BECF33-9E0F-454A-AC64-4C5D0A19111D}" srcOrd="2" destOrd="0" presId="urn:microsoft.com/office/officeart/2005/8/layout/list1"/>
    <dgm:cxn modelId="{E9688782-B060-45C0-906E-DC9272323DDA}" type="presParOf" srcId="{8306EE74-6DB8-488E-BDF7-8DFF3DB13B50}" destId="{9B2DD0C4-4F94-4C86-9C3B-93DA23D933C5}" srcOrd="3" destOrd="0" presId="urn:microsoft.com/office/officeart/2005/8/layout/list1"/>
    <dgm:cxn modelId="{0784130E-2E83-43DB-98B4-01E6E624BD47}" type="presParOf" srcId="{8306EE74-6DB8-488E-BDF7-8DFF3DB13B50}" destId="{8841FC41-B37C-4297-8202-67098E96454B}" srcOrd="4" destOrd="0" presId="urn:microsoft.com/office/officeart/2005/8/layout/list1"/>
    <dgm:cxn modelId="{E0CFCC45-9394-4786-B8D7-22A2EEE57C59}" type="presParOf" srcId="{8841FC41-B37C-4297-8202-67098E96454B}" destId="{55A0B910-4E69-4CD5-A8F0-2276F0A0DD42}" srcOrd="0" destOrd="0" presId="urn:microsoft.com/office/officeart/2005/8/layout/list1"/>
    <dgm:cxn modelId="{D793CDDD-97AF-4C52-BE2F-BD83A48D8974}" type="presParOf" srcId="{8841FC41-B37C-4297-8202-67098E96454B}" destId="{36F1DB5E-ACD2-46A7-B6A3-7BECF283A46C}" srcOrd="1" destOrd="0" presId="urn:microsoft.com/office/officeart/2005/8/layout/list1"/>
    <dgm:cxn modelId="{4636CEFB-242F-47E1-B6FA-6DBF1486298C}" type="presParOf" srcId="{8306EE74-6DB8-488E-BDF7-8DFF3DB13B50}" destId="{12CD24E6-15F9-4F92-B1BF-04C0C4817C33}" srcOrd="5" destOrd="0" presId="urn:microsoft.com/office/officeart/2005/8/layout/list1"/>
    <dgm:cxn modelId="{B784246A-201E-4870-AEE7-B5E89BB83154}" type="presParOf" srcId="{8306EE74-6DB8-488E-BDF7-8DFF3DB13B50}" destId="{C77B96B9-9E50-49A9-A70F-805D1E882C0F}" srcOrd="6" destOrd="0" presId="urn:microsoft.com/office/officeart/2005/8/layout/list1"/>
    <dgm:cxn modelId="{1DCC878F-BD9B-49DF-932A-3C316F9726BD}" type="presParOf" srcId="{8306EE74-6DB8-488E-BDF7-8DFF3DB13B50}" destId="{2EC844E1-657D-4486-968C-5BA833C80E00}" srcOrd="7" destOrd="0" presId="urn:microsoft.com/office/officeart/2005/8/layout/list1"/>
    <dgm:cxn modelId="{1C29F00E-FF5A-4D41-8499-A646FD140AF8}" type="presParOf" srcId="{8306EE74-6DB8-488E-BDF7-8DFF3DB13B50}" destId="{AA9DB9A8-5CEF-4A7E-982F-2F2B65200279}" srcOrd="8" destOrd="0" presId="urn:microsoft.com/office/officeart/2005/8/layout/list1"/>
    <dgm:cxn modelId="{59E84F47-F4C1-4CE8-8C99-618C8DA7566C}" type="presParOf" srcId="{AA9DB9A8-5CEF-4A7E-982F-2F2B65200279}" destId="{2E905D51-4D4C-4A60-A972-5099D2C8EE96}" srcOrd="0" destOrd="0" presId="urn:microsoft.com/office/officeart/2005/8/layout/list1"/>
    <dgm:cxn modelId="{5C87432B-DD9C-4880-866F-F84322FA3116}" type="presParOf" srcId="{AA9DB9A8-5CEF-4A7E-982F-2F2B65200279}" destId="{3D488FAB-99FE-4CA2-B68F-1456B3426BEB}" srcOrd="1" destOrd="0" presId="urn:microsoft.com/office/officeart/2005/8/layout/list1"/>
    <dgm:cxn modelId="{893A3D37-CFDC-41F1-9CE6-7462B5ADC616}" type="presParOf" srcId="{8306EE74-6DB8-488E-BDF7-8DFF3DB13B50}" destId="{4899797B-3050-4DDD-A1D8-E9E1FFC3895A}" srcOrd="9" destOrd="0" presId="urn:microsoft.com/office/officeart/2005/8/layout/list1"/>
    <dgm:cxn modelId="{D82C302E-24DD-4F79-B30C-407622DB94A1}" type="presParOf" srcId="{8306EE74-6DB8-488E-BDF7-8DFF3DB13B50}" destId="{1AD60136-5CEC-41B8-AAD0-ED30245306D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4EAD6-51AA-4325-ADCE-D454D919901D}">
      <dsp:nvSpPr>
        <dsp:cNvPr id="0" name=""/>
        <dsp:cNvSpPr/>
      </dsp:nvSpPr>
      <dsp:spPr>
        <a:xfrm>
          <a:off x="3502613" y="981752"/>
          <a:ext cx="1414486" cy="2996403"/>
        </a:xfrm>
        <a:prstGeom prst="rect">
          <a:avLst/>
        </a:prstGeom>
        <a:solidFill>
          <a:srgbClr val="39639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lvl="0" algn="r" defTabSz="800100" rtl="0">
            <a:lnSpc>
              <a:spcPct val="90000"/>
            </a:lnSpc>
            <a:spcBef>
              <a:spcPct val="0"/>
            </a:spcBef>
            <a:spcAft>
              <a:spcPct val="35000"/>
            </a:spcAft>
          </a:pPr>
          <a:r>
            <a:rPr lang="zh-CN" altLang="en-US" sz="1800" kern="1200" dirty="0" smtClean="0">
              <a:solidFill>
                <a:sysClr val="window" lastClr="FFFFFF"/>
              </a:solidFill>
              <a:latin typeface="微软雅黑"/>
              <a:ea typeface="微软雅黑"/>
              <a:cs typeface="+mn-cs"/>
            </a:rPr>
            <a:t>地方标准（</a:t>
          </a:r>
          <a:r>
            <a:rPr lang="en-US" sz="1800" kern="1200" dirty="0" smtClean="0">
              <a:solidFill>
                <a:sysClr val="window" lastClr="FFFFFF"/>
              </a:solidFill>
              <a:latin typeface="微软雅黑"/>
              <a:ea typeface="微软雅黑"/>
              <a:cs typeface="+mn-cs"/>
            </a:rPr>
            <a:t>DBXX[/T]</a:t>
          </a:r>
          <a:r>
            <a:rPr lang="zh-CN" altLang="en-US" sz="1800" kern="1200" dirty="0" smtClean="0">
              <a:solidFill>
                <a:sysClr val="window" lastClr="FFFFFF"/>
              </a:solidFill>
              <a:latin typeface="微软雅黑"/>
              <a:ea typeface="微软雅黑"/>
              <a:cs typeface="+mn-cs"/>
            </a:rPr>
            <a:t>）</a:t>
          </a:r>
          <a:endParaRPr lang="zh-CN" altLang="en-US" sz="1800" kern="1200" dirty="0">
            <a:solidFill>
              <a:sysClr val="window" lastClr="FFFFFF"/>
            </a:solidFill>
            <a:latin typeface="微软雅黑"/>
            <a:ea typeface="微软雅黑"/>
            <a:cs typeface="+mn-cs"/>
          </a:endParaRPr>
        </a:p>
      </dsp:txBody>
      <dsp:txXfrm rot="16200000">
        <a:off x="3343292" y="2146251"/>
        <a:ext cx="2696763" cy="367766"/>
      </dsp:txXfrm>
    </dsp:sp>
    <dsp:sp modelId="{DAFADEAF-2391-4EE9-816B-D930D093FE0E}">
      <dsp:nvSpPr>
        <dsp:cNvPr id="0" name=""/>
        <dsp:cNvSpPr/>
      </dsp:nvSpPr>
      <dsp:spPr>
        <a:xfrm>
          <a:off x="1958660" y="477890"/>
          <a:ext cx="1414486" cy="3500266"/>
        </a:xfrm>
        <a:prstGeom prst="rect">
          <a:avLst/>
        </a:prstGeom>
        <a:solidFill>
          <a:srgbClr val="EB641B">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lvl="0" algn="r" defTabSz="800100" rtl="0">
            <a:lnSpc>
              <a:spcPct val="90000"/>
            </a:lnSpc>
            <a:spcBef>
              <a:spcPct val="0"/>
            </a:spcBef>
            <a:spcAft>
              <a:spcPct val="35000"/>
            </a:spcAft>
          </a:pPr>
          <a:r>
            <a:rPr lang="zh-CN" altLang="en-US" sz="1800" kern="1200" dirty="0" smtClean="0">
              <a:solidFill>
                <a:sysClr val="window" lastClr="FFFFFF"/>
              </a:solidFill>
              <a:latin typeface="微软雅黑"/>
              <a:ea typeface="微软雅黑"/>
              <a:cs typeface="+mn-cs"/>
            </a:rPr>
            <a:t>行业标准（</a:t>
          </a:r>
          <a:r>
            <a:rPr lang="en-US" sz="1800" kern="1200" dirty="0" smtClean="0">
              <a:solidFill>
                <a:sysClr val="window" lastClr="FFFFFF"/>
              </a:solidFill>
              <a:latin typeface="微软雅黑"/>
              <a:ea typeface="微软雅黑"/>
              <a:cs typeface="+mn-cs"/>
            </a:rPr>
            <a:t>GA[/T]</a:t>
          </a:r>
          <a:r>
            <a:rPr lang="zh-CN" altLang="en-US" sz="1800" kern="1200" dirty="0" smtClean="0">
              <a:solidFill>
                <a:sysClr val="window" lastClr="FFFFFF"/>
              </a:solidFill>
              <a:latin typeface="微软雅黑"/>
              <a:ea typeface="微软雅黑"/>
              <a:cs typeface="+mn-cs"/>
            </a:rPr>
            <a:t>）</a:t>
          </a:r>
          <a:endParaRPr lang="zh-CN" altLang="en-US" sz="1800" kern="1200" dirty="0">
            <a:solidFill>
              <a:sysClr val="window" lastClr="FFFFFF"/>
            </a:solidFill>
            <a:latin typeface="微软雅黑"/>
            <a:ea typeface="微软雅黑"/>
            <a:cs typeface="+mn-cs"/>
          </a:endParaRPr>
        </a:p>
      </dsp:txBody>
      <dsp:txXfrm rot="16200000">
        <a:off x="1572601" y="1869126"/>
        <a:ext cx="3150239" cy="367766"/>
      </dsp:txXfrm>
    </dsp:sp>
    <dsp:sp modelId="{B4D2BCE3-C693-42A2-B7DA-8EEFD8ADFFB1}">
      <dsp:nvSpPr>
        <dsp:cNvPr id="0" name=""/>
        <dsp:cNvSpPr/>
      </dsp:nvSpPr>
      <dsp:spPr>
        <a:xfrm>
          <a:off x="5045762" y="1494006"/>
          <a:ext cx="1414486" cy="2484150"/>
        </a:xfrm>
        <a:prstGeom prst="rect">
          <a:avLst/>
        </a:prstGeom>
        <a:solidFill>
          <a:srgbClr val="474B78">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lvl="0" algn="r" defTabSz="800100" rtl="0">
            <a:lnSpc>
              <a:spcPct val="90000"/>
            </a:lnSpc>
            <a:spcBef>
              <a:spcPct val="0"/>
            </a:spcBef>
            <a:spcAft>
              <a:spcPct val="35000"/>
            </a:spcAft>
          </a:pPr>
          <a:r>
            <a:rPr lang="zh-CN" altLang="en-US" sz="1800" kern="1200" smtClean="0">
              <a:solidFill>
                <a:sysClr val="window" lastClr="FFFFFF"/>
              </a:solidFill>
              <a:latin typeface="微软雅黑"/>
              <a:ea typeface="微软雅黑"/>
              <a:cs typeface="+mn-cs"/>
            </a:rPr>
            <a:t>行业管理规定</a:t>
          </a:r>
          <a:endParaRPr lang="zh-CN" altLang="en-US" sz="1800" kern="1200">
            <a:solidFill>
              <a:sysClr val="window" lastClr="FFFFFF"/>
            </a:solidFill>
            <a:latin typeface="微软雅黑"/>
            <a:ea typeface="微软雅黑"/>
            <a:cs typeface="+mn-cs"/>
          </a:endParaRPr>
        </a:p>
      </dsp:txBody>
      <dsp:txXfrm rot="16200000">
        <a:off x="5116955" y="2427990"/>
        <a:ext cx="2235735" cy="367766"/>
      </dsp:txXfrm>
    </dsp:sp>
    <dsp:sp modelId="{6A50656D-5786-4015-A66D-A4BFC21B2C27}">
      <dsp:nvSpPr>
        <dsp:cNvPr id="0" name=""/>
        <dsp:cNvSpPr/>
      </dsp:nvSpPr>
      <dsp:spPr>
        <a:xfrm>
          <a:off x="6589715" y="1997869"/>
          <a:ext cx="1414486" cy="1980287"/>
        </a:xfrm>
        <a:prstGeom prst="rect">
          <a:avLst/>
        </a:prstGeom>
        <a:solidFill>
          <a:srgbClr val="7D3C4A">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lvl="0" algn="r" defTabSz="800100" rtl="0">
            <a:lnSpc>
              <a:spcPct val="90000"/>
            </a:lnSpc>
            <a:spcBef>
              <a:spcPct val="0"/>
            </a:spcBef>
            <a:spcAft>
              <a:spcPct val="35000"/>
            </a:spcAft>
          </a:pPr>
          <a:r>
            <a:rPr lang="zh-CN" altLang="en-US" sz="1800" kern="1200" smtClean="0">
              <a:solidFill>
                <a:sysClr val="window" lastClr="FFFFFF"/>
              </a:solidFill>
              <a:latin typeface="微软雅黑"/>
              <a:ea typeface="微软雅黑"/>
              <a:cs typeface="+mn-cs"/>
            </a:rPr>
            <a:t>企业标准（</a:t>
          </a:r>
          <a:r>
            <a:rPr lang="en-US" sz="1800" kern="1200" dirty="0" smtClean="0">
              <a:solidFill>
                <a:sysClr val="window" lastClr="FFFFFF"/>
              </a:solidFill>
              <a:latin typeface="微软雅黑"/>
              <a:ea typeface="微软雅黑"/>
              <a:cs typeface="+mn-cs"/>
            </a:rPr>
            <a:t>QB</a:t>
          </a:r>
          <a:r>
            <a:rPr lang="zh-CN" altLang="en-US" sz="1800" kern="1200" smtClean="0">
              <a:solidFill>
                <a:sysClr val="window" lastClr="FFFFFF"/>
              </a:solidFill>
              <a:latin typeface="微软雅黑"/>
              <a:ea typeface="微软雅黑"/>
              <a:cs typeface="+mn-cs"/>
            </a:rPr>
            <a:t>）</a:t>
          </a:r>
          <a:endParaRPr lang="zh-CN" altLang="en-US" sz="1800" kern="1200">
            <a:solidFill>
              <a:sysClr val="window" lastClr="FFFFFF"/>
            </a:solidFill>
            <a:latin typeface="微软雅黑"/>
            <a:ea typeface="微软雅黑"/>
            <a:cs typeface="+mn-cs"/>
          </a:endParaRPr>
        </a:p>
      </dsp:txBody>
      <dsp:txXfrm rot="16200000">
        <a:off x="6887647" y="2705115"/>
        <a:ext cx="1782258" cy="367766"/>
      </dsp:txXfrm>
    </dsp:sp>
    <dsp:sp modelId="{78A673F0-C674-43E2-BAC2-554C148853F1}">
      <dsp:nvSpPr>
        <dsp:cNvPr id="0" name=""/>
        <dsp:cNvSpPr/>
      </dsp:nvSpPr>
      <dsp:spPr>
        <a:xfrm>
          <a:off x="414707" y="0"/>
          <a:ext cx="1414486" cy="3976558"/>
        </a:xfrm>
        <a:prstGeom prst="rect">
          <a:avLst/>
        </a:prstGeom>
        <a:solidFill>
          <a:srgbClr val="DA1F28">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lvl="0" algn="r" defTabSz="800100" rtl="0">
            <a:lnSpc>
              <a:spcPct val="90000"/>
            </a:lnSpc>
            <a:spcBef>
              <a:spcPct val="0"/>
            </a:spcBef>
            <a:spcAft>
              <a:spcPct val="35000"/>
            </a:spcAft>
          </a:pPr>
          <a:r>
            <a:rPr lang="zh-CN" altLang="en-US" sz="1800" kern="1200" dirty="0" smtClean="0">
              <a:solidFill>
                <a:sysClr val="window" lastClr="FFFFFF"/>
              </a:solidFill>
              <a:latin typeface="微软雅黑"/>
              <a:ea typeface="微软雅黑"/>
              <a:cs typeface="+mn-cs"/>
            </a:rPr>
            <a:t>国家标准（</a:t>
          </a:r>
          <a:r>
            <a:rPr lang="en-US" sz="1800" kern="1200" dirty="0" smtClean="0">
              <a:solidFill>
                <a:sysClr val="window" lastClr="FFFFFF"/>
              </a:solidFill>
              <a:latin typeface="微软雅黑"/>
              <a:ea typeface="微软雅黑"/>
              <a:cs typeface="+mn-cs"/>
            </a:rPr>
            <a:t>GB[/T]</a:t>
          </a:r>
          <a:r>
            <a:rPr lang="zh-CN" altLang="en-US" sz="1800" kern="1200" dirty="0" smtClean="0">
              <a:solidFill>
                <a:sysClr val="window" lastClr="FFFFFF"/>
              </a:solidFill>
              <a:latin typeface="微软雅黑"/>
              <a:ea typeface="微软雅黑"/>
              <a:cs typeface="+mn-cs"/>
            </a:rPr>
            <a:t>）</a:t>
          </a:r>
          <a:endParaRPr lang="zh-CN" altLang="en-US" sz="1800" kern="1200" dirty="0">
            <a:solidFill>
              <a:sysClr val="window" lastClr="FFFFFF"/>
            </a:solidFill>
            <a:latin typeface="微软雅黑"/>
            <a:ea typeface="微软雅黑"/>
            <a:cs typeface="+mn-cs"/>
          </a:endParaRPr>
        </a:p>
      </dsp:txBody>
      <dsp:txXfrm rot="16200000">
        <a:off x="-185683" y="1605568"/>
        <a:ext cx="3578902" cy="367766"/>
      </dsp:txXfrm>
    </dsp:sp>
    <dsp:sp modelId="{B7EA68B1-B733-4F70-AFD7-8E28ADF27161}">
      <dsp:nvSpPr>
        <dsp:cNvPr id="0" name=""/>
        <dsp:cNvSpPr/>
      </dsp:nvSpPr>
      <dsp:spPr>
        <a:xfrm>
          <a:off x="414707" y="0"/>
          <a:ext cx="1004285" cy="399573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GB50348-2004《</a:t>
          </a:r>
          <a:r>
            <a:rPr lang="zh-CN" altLang="en-US" sz="1100" kern="1200" dirty="0" smtClean="0">
              <a:solidFill>
                <a:sysClr val="window" lastClr="FFFFFF"/>
              </a:solidFill>
              <a:latin typeface="微软雅黑"/>
              <a:ea typeface="微软雅黑"/>
              <a:cs typeface="+mn-cs"/>
            </a:rPr>
            <a:t>安全防范工程技术规范</a:t>
          </a:r>
          <a:r>
            <a:rPr lang="en-US" sz="1100" kern="1200" dirty="0" smtClean="0">
              <a:solidFill>
                <a:sysClr val="window" lastClr="FFFFFF"/>
              </a:solidFill>
              <a:latin typeface="微软雅黑"/>
              <a:ea typeface="微软雅黑"/>
              <a:cs typeface="+mn-cs"/>
            </a:rPr>
            <a:t>》</a:t>
          </a:r>
          <a:endParaRPr lang="zh-CN" altLang="en-US" sz="1100" kern="1200" dirty="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GB20815-2006《</a:t>
          </a:r>
          <a:r>
            <a:rPr lang="zh-CN" altLang="en-US" sz="1100" kern="1200" smtClean="0">
              <a:solidFill>
                <a:sysClr val="window" lastClr="FFFFFF"/>
              </a:solidFill>
              <a:latin typeface="微软雅黑"/>
              <a:ea typeface="微软雅黑"/>
              <a:cs typeface="+mn-cs"/>
            </a:rPr>
            <a:t>视频安防监控数字录像设备 </a:t>
          </a:r>
          <a:r>
            <a:rPr lang="en-US" sz="1100" kern="1200" dirty="0" smtClean="0">
              <a:solidFill>
                <a:sysClr val="window" lastClr="FFFFFF"/>
              </a:solidFill>
              <a:latin typeface="微软雅黑"/>
              <a:ea typeface="微软雅黑"/>
              <a:cs typeface="+mn-cs"/>
            </a:rPr>
            <a:t>》</a:t>
          </a:r>
          <a:endParaRPr lang="zh-CN" altLang="en-US" sz="1100" kern="120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 …</a:t>
          </a:r>
          <a:endParaRPr lang="zh-CN" altLang="en-US" sz="1100" kern="1200">
            <a:solidFill>
              <a:sysClr val="window" lastClr="FFFFFF"/>
            </a:solidFill>
            <a:latin typeface="微软雅黑"/>
            <a:ea typeface="微软雅黑"/>
            <a:cs typeface="+mn-cs"/>
          </a:endParaRPr>
        </a:p>
      </dsp:txBody>
      <dsp:txXfrm>
        <a:off x="414707" y="0"/>
        <a:ext cx="1004285" cy="3995738"/>
      </dsp:txXfrm>
    </dsp:sp>
    <dsp:sp modelId="{EF3DBA3B-07AA-4399-86F3-6236AB4289FB}">
      <dsp:nvSpPr>
        <dsp:cNvPr id="0" name=""/>
        <dsp:cNvSpPr/>
      </dsp:nvSpPr>
      <dsp:spPr>
        <a:xfrm>
          <a:off x="1958660" y="476291"/>
          <a:ext cx="1004285" cy="350026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GA38-2004《</a:t>
          </a:r>
          <a:r>
            <a:rPr lang="zh-CN" altLang="en-US" sz="1100" kern="1200" smtClean="0">
              <a:solidFill>
                <a:sysClr val="window" lastClr="FFFFFF"/>
              </a:solidFill>
              <a:latin typeface="微软雅黑"/>
              <a:ea typeface="微软雅黑"/>
              <a:cs typeface="+mn-cs"/>
            </a:rPr>
            <a:t>银行营业场所风险等级和防护级别的规定</a:t>
          </a:r>
          <a:r>
            <a:rPr lang="en-US" sz="1100" kern="1200" dirty="0" smtClean="0">
              <a:solidFill>
                <a:sysClr val="window" lastClr="FFFFFF"/>
              </a:solidFill>
              <a:latin typeface="微软雅黑"/>
              <a:ea typeface="微软雅黑"/>
              <a:cs typeface="+mn-cs"/>
            </a:rPr>
            <a:t>》</a:t>
          </a:r>
          <a:endParaRPr lang="zh-CN" altLang="en-US" sz="1100" kern="120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GA308-2004《</a:t>
          </a:r>
          <a:r>
            <a:rPr lang="zh-CN" altLang="en-US" sz="1100" kern="1200" dirty="0" smtClean="0">
              <a:solidFill>
                <a:sysClr val="window" lastClr="FFFFFF"/>
              </a:solidFill>
              <a:latin typeface="微软雅黑"/>
              <a:ea typeface="微软雅黑"/>
              <a:cs typeface="+mn-cs"/>
            </a:rPr>
            <a:t>安全防范系统验收规则</a:t>
          </a:r>
          <a:r>
            <a:rPr lang="en-US" sz="1100" kern="1200" dirty="0" smtClean="0">
              <a:solidFill>
                <a:sysClr val="window" lastClr="FFFFFF"/>
              </a:solidFill>
              <a:latin typeface="微软雅黑"/>
              <a:ea typeface="微软雅黑"/>
              <a:cs typeface="+mn-cs"/>
            </a:rPr>
            <a:t>》</a:t>
          </a:r>
          <a:endParaRPr lang="zh-CN" altLang="en-US" sz="1100" kern="1200" dirty="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GA/T669-2006《</a:t>
          </a:r>
          <a:r>
            <a:rPr lang="zh-CN" altLang="en-US" sz="1100" kern="1200" dirty="0" smtClean="0">
              <a:solidFill>
                <a:sysClr val="window" lastClr="FFFFFF"/>
              </a:solidFill>
              <a:latin typeface="微软雅黑"/>
              <a:ea typeface="微软雅黑"/>
              <a:cs typeface="+mn-cs"/>
            </a:rPr>
            <a:t>城市监控报警联网系统通用技术要求</a:t>
          </a:r>
          <a:r>
            <a:rPr lang="en-US" sz="1100" kern="1200" dirty="0" smtClean="0">
              <a:solidFill>
                <a:sysClr val="window" lastClr="FFFFFF"/>
              </a:solidFill>
              <a:latin typeface="微软雅黑"/>
              <a:ea typeface="微软雅黑"/>
              <a:cs typeface="+mn-cs"/>
            </a:rPr>
            <a:t>》</a:t>
          </a:r>
          <a:endParaRPr lang="zh-CN" altLang="en-US" sz="1100" kern="1200" dirty="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 …</a:t>
          </a:r>
          <a:endParaRPr lang="zh-CN" altLang="en-US" sz="1100" kern="1200">
            <a:solidFill>
              <a:sysClr val="window" lastClr="FFFFFF"/>
            </a:solidFill>
            <a:latin typeface="微软雅黑"/>
            <a:ea typeface="微软雅黑"/>
            <a:cs typeface="+mn-cs"/>
          </a:endParaRPr>
        </a:p>
      </dsp:txBody>
      <dsp:txXfrm>
        <a:off x="1958660" y="476291"/>
        <a:ext cx="1004285" cy="3500266"/>
      </dsp:txXfrm>
    </dsp:sp>
    <dsp:sp modelId="{1586CDFE-1E77-424D-927A-CB319EAC5821}">
      <dsp:nvSpPr>
        <dsp:cNvPr id="0" name=""/>
        <dsp:cNvSpPr/>
      </dsp:nvSpPr>
      <dsp:spPr>
        <a:xfrm>
          <a:off x="3502613" y="981752"/>
          <a:ext cx="1004285" cy="299640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DB33/T334-2001《</a:t>
          </a:r>
          <a:r>
            <a:rPr lang="zh-CN" altLang="en-US" sz="1100" kern="1200" dirty="0" smtClean="0">
              <a:solidFill>
                <a:sysClr val="window" lastClr="FFFFFF"/>
              </a:solidFill>
              <a:latin typeface="微软雅黑"/>
              <a:ea typeface="微软雅黑"/>
              <a:cs typeface="+mn-cs"/>
            </a:rPr>
            <a:t>安全防范系统</a:t>
          </a:r>
          <a:r>
            <a:rPr lang="en-US" sz="1100" kern="1200" dirty="0" smtClean="0">
              <a:solidFill>
                <a:sysClr val="window" lastClr="FFFFFF"/>
              </a:solidFill>
              <a:latin typeface="微软雅黑"/>
              <a:ea typeface="微软雅黑"/>
              <a:cs typeface="+mn-cs"/>
            </a:rPr>
            <a:t>》</a:t>
          </a:r>
          <a:endParaRPr lang="zh-CN" altLang="en-US" sz="1100" kern="1200" dirty="0">
            <a:solidFill>
              <a:sysClr val="window" lastClr="FFFFFF"/>
            </a:solidFill>
            <a:latin typeface="微软雅黑"/>
            <a:ea typeface="微软雅黑"/>
            <a:cs typeface="+mn-cs"/>
          </a:endParaRPr>
        </a:p>
        <a:p>
          <a:pPr lvl="0" algn="l" defTabSz="488950" rtl="0">
            <a:lnSpc>
              <a:spcPct val="90000"/>
            </a:lnSpc>
            <a:spcBef>
              <a:spcPct val="0"/>
            </a:spcBef>
            <a:spcAft>
              <a:spcPct val="35000"/>
            </a:spcAft>
          </a:pPr>
          <a:r>
            <a:rPr lang="en-US" sz="1100" kern="1200" dirty="0" smtClean="0">
              <a:solidFill>
                <a:sysClr val="window" lastClr="FFFFFF"/>
              </a:solidFill>
              <a:latin typeface="微软雅黑"/>
              <a:ea typeface="微软雅黑"/>
              <a:cs typeface="+mn-cs"/>
            </a:rPr>
            <a:t>… … </a:t>
          </a:r>
          <a:endParaRPr lang="zh-CN" altLang="en-US" sz="1100" kern="1200">
            <a:solidFill>
              <a:sysClr val="window" lastClr="FFFFFF"/>
            </a:solidFill>
            <a:latin typeface="微软雅黑"/>
            <a:ea typeface="微软雅黑"/>
            <a:cs typeface="+mn-cs"/>
          </a:endParaRPr>
        </a:p>
      </dsp:txBody>
      <dsp:txXfrm>
        <a:off x="3502613" y="981752"/>
        <a:ext cx="1004285" cy="2996403"/>
      </dsp:txXfrm>
    </dsp:sp>
    <dsp:sp modelId="{5D613672-B1B1-4994-B988-0598ADEEFB9E}">
      <dsp:nvSpPr>
        <dsp:cNvPr id="0" name=""/>
        <dsp:cNvSpPr/>
      </dsp:nvSpPr>
      <dsp:spPr>
        <a:xfrm>
          <a:off x="5045762" y="1494006"/>
          <a:ext cx="1004285" cy="248415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lvl="0" algn="l" defTabSz="488950" rtl="0">
            <a:lnSpc>
              <a:spcPct val="90000"/>
            </a:lnSpc>
            <a:spcBef>
              <a:spcPct val="0"/>
            </a:spcBef>
            <a:spcAft>
              <a:spcPct val="35000"/>
            </a:spcAft>
          </a:pPr>
          <a:r>
            <a:rPr lang="zh-CN" altLang="en-US" sz="1100" kern="1200" dirty="0" smtClean="0">
              <a:solidFill>
                <a:sysClr val="window" lastClr="FFFFFF"/>
              </a:solidFill>
              <a:latin typeface="微软雅黑"/>
              <a:ea typeface="微软雅黑"/>
              <a:cs typeface="+mn-cs"/>
            </a:rPr>
            <a:t>国家公安部、国家教育部、省公安厅等相应文件及规范</a:t>
          </a:r>
          <a:endParaRPr lang="zh-CN" altLang="en-US" sz="1100" kern="1200" dirty="0">
            <a:solidFill>
              <a:sysClr val="window" lastClr="FFFFFF"/>
            </a:solidFill>
            <a:latin typeface="微软雅黑"/>
            <a:ea typeface="微软雅黑"/>
            <a:cs typeface="+mn-cs"/>
          </a:endParaRPr>
        </a:p>
      </dsp:txBody>
      <dsp:txXfrm>
        <a:off x="5045762" y="1494006"/>
        <a:ext cx="1004285" cy="2484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ECF33-9E0F-454A-AC64-4C5D0A19111D}">
      <dsp:nvSpPr>
        <dsp:cNvPr id="0" name=""/>
        <dsp:cNvSpPr/>
      </dsp:nvSpPr>
      <dsp:spPr>
        <a:xfrm>
          <a:off x="0" y="208919"/>
          <a:ext cx="4644516" cy="921375"/>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360466" tIns="270764" rIns="360466"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t>硬盘初始化下预分配索引、录像文件等。</a:t>
          </a:r>
          <a:endParaRPr lang="zh-CN" altLang="en-US" sz="1300" kern="1200" dirty="0"/>
        </a:p>
        <a:p>
          <a:pPr marL="114300" lvl="1" indent="-114300" algn="l" defTabSz="577850">
            <a:lnSpc>
              <a:spcPct val="90000"/>
            </a:lnSpc>
            <a:spcBef>
              <a:spcPct val="0"/>
            </a:spcBef>
            <a:spcAft>
              <a:spcPct val="15000"/>
            </a:spcAft>
            <a:buChar char="••"/>
          </a:pPr>
          <a:r>
            <a:rPr lang="zh-CN" altLang="en-US" sz="1300" kern="1200" dirty="0" smtClean="0"/>
            <a:t>杜绝磁盘碎片的产生，延长硬盘寿命。</a:t>
          </a:r>
          <a:endParaRPr lang="zh-CN" altLang="en-US" sz="1300" kern="1200" dirty="0"/>
        </a:p>
      </dsp:txBody>
      <dsp:txXfrm>
        <a:off x="0" y="208919"/>
        <a:ext cx="4644516" cy="921375"/>
      </dsp:txXfrm>
    </dsp:sp>
    <dsp:sp modelId="{532F9229-C4E7-48CA-8541-F98F02C7BBBB}">
      <dsp:nvSpPr>
        <dsp:cNvPr id="0" name=""/>
        <dsp:cNvSpPr/>
      </dsp:nvSpPr>
      <dsp:spPr>
        <a:xfrm>
          <a:off x="232225" y="17039"/>
          <a:ext cx="1198930" cy="38376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86" tIns="0" rIns="122886" bIns="0" numCol="1" spcCol="1270" anchor="ctr" anchorCtr="0">
          <a:noAutofit/>
        </a:bodyPr>
        <a:lstStyle/>
        <a:p>
          <a:pPr lvl="0" algn="ctr" defTabSz="577850">
            <a:lnSpc>
              <a:spcPct val="90000"/>
            </a:lnSpc>
            <a:spcBef>
              <a:spcPct val="0"/>
            </a:spcBef>
            <a:spcAft>
              <a:spcPct val="35000"/>
            </a:spcAft>
          </a:pPr>
          <a:r>
            <a:rPr lang="zh-CN" altLang="en-US" sz="1300" kern="1200" dirty="0" smtClean="0"/>
            <a:t>磁盘预分配</a:t>
          </a:r>
          <a:endParaRPr lang="zh-CN" altLang="en-US" sz="1300" kern="1200" dirty="0"/>
        </a:p>
      </dsp:txBody>
      <dsp:txXfrm>
        <a:off x="250959" y="35773"/>
        <a:ext cx="1161462" cy="346292"/>
      </dsp:txXfrm>
    </dsp:sp>
    <dsp:sp modelId="{C77B96B9-9E50-49A9-A70F-805D1E882C0F}">
      <dsp:nvSpPr>
        <dsp:cNvPr id="0" name=""/>
        <dsp:cNvSpPr/>
      </dsp:nvSpPr>
      <dsp:spPr>
        <a:xfrm>
          <a:off x="0" y="1392375"/>
          <a:ext cx="4644516" cy="921375"/>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360466" tIns="270764" rIns="360466"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t>硬盘容量按需分配给录像通道。</a:t>
          </a:r>
          <a:endParaRPr lang="zh-CN" altLang="en-US" sz="1300" kern="1200" dirty="0"/>
        </a:p>
        <a:p>
          <a:pPr marL="114300" lvl="1" indent="-114300" algn="l" defTabSz="577850">
            <a:lnSpc>
              <a:spcPct val="90000"/>
            </a:lnSpc>
            <a:spcBef>
              <a:spcPct val="0"/>
            </a:spcBef>
            <a:spcAft>
              <a:spcPct val="15000"/>
            </a:spcAft>
            <a:buChar char="••"/>
          </a:pPr>
          <a:r>
            <a:rPr lang="zh-CN" altLang="en-US" sz="1300" kern="1200" dirty="0" smtClean="0"/>
            <a:t>各通道录像周期灵活规划。</a:t>
          </a:r>
          <a:endParaRPr lang="zh-CN" altLang="en-US" sz="1300" kern="1200" dirty="0"/>
        </a:p>
      </dsp:txBody>
      <dsp:txXfrm>
        <a:off x="0" y="1392375"/>
        <a:ext cx="4644516" cy="921375"/>
      </dsp:txXfrm>
    </dsp:sp>
    <dsp:sp modelId="{36F1DB5E-ACD2-46A7-B6A3-7BECF283A46C}">
      <dsp:nvSpPr>
        <dsp:cNvPr id="0" name=""/>
        <dsp:cNvSpPr/>
      </dsp:nvSpPr>
      <dsp:spPr>
        <a:xfrm>
          <a:off x="232225" y="1200494"/>
          <a:ext cx="1198930" cy="38376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86" tIns="0" rIns="122886" bIns="0" numCol="1" spcCol="1270" anchor="ctr" anchorCtr="0">
          <a:noAutofit/>
        </a:bodyPr>
        <a:lstStyle/>
        <a:p>
          <a:pPr lvl="0" algn="ctr" defTabSz="577850">
            <a:lnSpc>
              <a:spcPct val="90000"/>
            </a:lnSpc>
            <a:spcBef>
              <a:spcPct val="0"/>
            </a:spcBef>
            <a:spcAft>
              <a:spcPct val="35000"/>
            </a:spcAft>
          </a:pPr>
          <a:r>
            <a:rPr lang="zh-CN" altLang="en-US" sz="1300" kern="1200" dirty="0" smtClean="0"/>
            <a:t>硬盘配额</a:t>
          </a:r>
          <a:endParaRPr lang="zh-CN" altLang="en-US" sz="1300" kern="1200" dirty="0"/>
        </a:p>
      </dsp:txBody>
      <dsp:txXfrm>
        <a:off x="250959" y="1219228"/>
        <a:ext cx="1161462" cy="346292"/>
      </dsp:txXfrm>
    </dsp:sp>
    <dsp:sp modelId="{1AD60136-5CEC-41B8-AAD0-ED30245306D3}">
      <dsp:nvSpPr>
        <dsp:cNvPr id="0" name=""/>
        <dsp:cNvSpPr/>
      </dsp:nvSpPr>
      <dsp:spPr>
        <a:xfrm>
          <a:off x="0" y="2575830"/>
          <a:ext cx="4644516" cy="1187550"/>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360466" tIns="270764" rIns="360466" bIns="92456"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t>将指定硬盘归属为某一盘组，并将录像通道与盘组关联。</a:t>
          </a:r>
          <a:endParaRPr lang="zh-CN" altLang="en-US" sz="1300" kern="1200" dirty="0"/>
        </a:p>
        <a:p>
          <a:pPr marL="114300" lvl="1" indent="-114300" algn="l" defTabSz="577850">
            <a:lnSpc>
              <a:spcPct val="90000"/>
            </a:lnSpc>
            <a:spcBef>
              <a:spcPct val="0"/>
            </a:spcBef>
            <a:spcAft>
              <a:spcPct val="15000"/>
            </a:spcAft>
            <a:buChar char="••"/>
          </a:pPr>
          <a:r>
            <a:rPr lang="zh-CN" altLang="en-US" sz="1300" kern="1200" dirty="0" smtClean="0"/>
            <a:t>便于录像文件的管理与维护。</a:t>
          </a:r>
          <a:endParaRPr lang="zh-CN" altLang="en-US" sz="1300" kern="1200" dirty="0"/>
        </a:p>
      </dsp:txBody>
      <dsp:txXfrm>
        <a:off x="0" y="2575830"/>
        <a:ext cx="4644516" cy="1187550"/>
      </dsp:txXfrm>
    </dsp:sp>
    <dsp:sp modelId="{3D488FAB-99FE-4CA2-B68F-1456B3426BEB}">
      <dsp:nvSpPr>
        <dsp:cNvPr id="0" name=""/>
        <dsp:cNvSpPr/>
      </dsp:nvSpPr>
      <dsp:spPr>
        <a:xfrm>
          <a:off x="232225" y="2383950"/>
          <a:ext cx="1198930" cy="38376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86" tIns="0" rIns="122886" bIns="0" numCol="1" spcCol="1270" anchor="ctr" anchorCtr="0">
          <a:noAutofit/>
        </a:bodyPr>
        <a:lstStyle/>
        <a:p>
          <a:pPr lvl="0" algn="ctr" defTabSz="577850">
            <a:lnSpc>
              <a:spcPct val="90000"/>
            </a:lnSpc>
            <a:spcBef>
              <a:spcPct val="0"/>
            </a:spcBef>
            <a:spcAft>
              <a:spcPct val="35000"/>
            </a:spcAft>
          </a:pPr>
          <a:r>
            <a:rPr lang="zh-CN" altLang="en-US" sz="1300" kern="1200" dirty="0" smtClean="0"/>
            <a:t>盘组管理</a:t>
          </a:r>
          <a:endParaRPr lang="zh-CN" altLang="en-US" sz="1300" kern="1200" dirty="0"/>
        </a:p>
      </dsp:txBody>
      <dsp:txXfrm>
        <a:off x="250959" y="2402684"/>
        <a:ext cx="1161462"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ECF33-9E0F-454A-AC64-4C5D0A19111D}">
      <dsp:nvSpPr>
        <dsp:cNvPr id="0" name=""/>
        <dsp:cNvSpPr/>
      </dsp:nvSpPr>
      <dsp:spPr>
        <a:xfrm>
          <a:off x="0" y="196500"/>
          <a:ext cx="4644516" cy="850500"/>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360466" tIns="249936" rIns="360466"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非工作硬盘可适时进入休眠状态。</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降低功耗、延长硬盘使用寿命。</a:t>
          </a:r>
          <a:endParaRPr lang="zh-CN" altLang="en-US" sz="1200" kern="1200" dirty="0"/>
        </a:p>
      </dsp:txBody>
      <dsp:txXfrm>
        <a:off x="0" y="196500"/>
        <a:ext cx="4644516" cy="850500"/>
      </dsp:txXfrm>
    </dsp:sp>
    <dsp:sp modelId="{532F9229-C4E7-48CA-8541-F98F02C7BBBB}">
      <dsp:nvSpPr>
        <dsp:cNvPr id="0" name=""/>
        <dsp:cNvSpPr/>
      </dsp:nvSpPr>
      <dsp:spPr>
        <a:xfrm>
          <a:off x="232225" y="19380"/>
          <a:ext cx="1360968" cy="3542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86" tIns="0" rIns="122886" bIns="0" numCol="1" spcCol="1270" anchor="ctr" anchorCtr="0">
          <a:noAutofit/>
        </a:bodyPr>
        <a:lstStyle/>
        <a:p>
          <a:pPr lvl="0" algn="ctr" defTabSz="533400">
            <a:lnSpc>
              <a:spcPct val="90000"/>
            </a:lnSpc>
            <a:spcBef>
              <a:spcPct val="0"/>
            </a:spcBef>
            <a:spcAft>
              <a:spcPct val="35000"/>
            </a:spcAft>
          </a:pPr>
          <a:r>
            <a:rPr lang="zh-CN" altLang="en-US" sz="1200" kern="1200" dirty="0" smtClean="0"/>
            <a:t>硬盘休眠</a:t>
          </a:r>
          <a:endParaRPr lang="zh-CN" altLang="en-US" sz="1200" kern="1200" dirty="0"/>
        </a:p>
      </dsp:txBody>
      <dsp:txXfrm>
        <a:off x="249518" y="36673"/>
        <a:ext cx="1326382" cy="319654"/>
      </dsp:txXfrm>
    </dsp:sp>
    <dsp:sp modelId="{C77B96B9-9E50-49A9-A70F-805D1E882C0F}">
      <dsp:nvSpPr>
        <dsp:cNvPr id="0" name=""/>
        <dsp:cNvSpPr/>
      </dsp:nvSpPr>
      <dsp:spPr>
        <a:xfrm>
          <a:off x="0" y="1288920"/>
          <a:ext cx="4644516" cy="1096200"/>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360466" tIns="249936" rIns="360466"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及时获取硬盘</a:t>
          </a:r>
          <a:r>
            <a:rPr lang="en-US" altLang="zh-CN" sz="1200" kern="1200" dirty="0" smtClean="0"/>
            <a:t>S.M.A.R.T</a:t>
          </a:r>
          <a:r>
            <a:rPr lang="zh-CN" altLang="en-US" sz="1200" kern="1200" dirty="0" smtClean="0"/>
            <a:t>检测信息。</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准确反馈硬盘工作状态，提前预警，确保数据存储安全、可靠。</a:t>
          </a:r>
          <a:endParaRPr lang="zh-CN" altLang="en-US" sz="1200" kern="1200" dirty="0"/>
        </a:p>
      </dsp:txBody>
      <dsp:txXfrm>
        <a:off x="0" y="1288920"/>
        <a:ext cx="4644516" cy="1096200"/>
      </dsp:txXfrm>
    </dsp:sp>
    <dsp:sp modelId="{36F1DB5E-ACD2-46A7-B6A3-7BECF283A46C}">
      <dsp:nvSpPr>
        <dsp:cNvPr id="0" name=""/>
        <dsp:cNvSpPr/>
      </dsp:nvSpPr>
      <dsp:spPr>
        <a:xfrm>
          <a:off x="232225" y="1111800"/>
          <a:ext cx="1360968" cy="3542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86" tIns="0" rIns="122886" bIns="0" numCol="1" spcCol="1270" anchor="ctr" anchorCtr="0">
          <a:noAutofit/>
        </a:bodyPr>
        <a:lstStyle/>
        <a:p>
          <a:pPr lvl="0" algn="ctr" defTabSz="533400">
            <a:lnSpc>
              <a:spcPct val="90000"/>
            </a:lnSpc>
            <a:spcBef>
              <a:spcPct val="0"/>
            </a:spcBef>
            <a:spcAft>
              <a:spcPct val="35000"/>
            </a:spcAft>
          </a:pPr>
          <a:r>
            <a:rPr lang="en-US" altLang="zh-CN" sz="1200" kern="1200" dirty="0" smtClean="0"/>
            <a:t>S.M.A.R.T</a:t>
          </a:r>
          <a:r>
            <a:rPr lang="zh-CN" altLang="en-US" sz="1200" kern="1200" dirty="0" smtClean="0"/>
            <a:t>检测</a:t>
          </a:r>
          <a:endParaRPr lang="zh-CN" altLang="en-US" sz="1200" kern="1200" dirty="0"/>
        </a:p>
      </dsp:txBody>
      <dsp:txXfrm>
        <a:off x="249518" y="1129093"/>
        <a:ext cx="1326382" cy="319654"/>
      </dsp:txXfrm>
    </dsp:sp>
    <dsp:sp modelId="{1AD60136-5CEC-41B8-AAD0-ED30245306D3}">
      <dsp:nvSpPr>
        <dsp:cNvPr id="0" name=""/>
        <dsp:cNvSpPr/>
      </dsp:nvSpPr>
      <dsp:spPr>
        <a:xfrm>
          <a:off x="0" y="2646420"/>
          <a:ext cx="4644516" cy="1134000"/>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360466" tIns="249936" rIns="360466"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可读写、只读、冗余。</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只读：避免录像文件被覆盖、保证数据安全。</a:t>
          </a:r>
          <a:endParaRPr lang="zh-CN" altLang="en-US" sz="1200" kern="1200" dirty="0"/>
        </a:p>
        <a:p>
          <a:pPr marL="114300" lvl="1" indent="-114300" algn="l" defTabSz="533400">
            <a:lnSpc>
              <a:spcPct val="90000"/>
            </a:lnSpc>
            <a:spcBef>
              <a:spcPct val="0"/>
            </a:spcBef>
            <a:spcAft>
              <a:spcPct val="15000"/>
            </a:spcAft>
            <a:buChar char="••"/>
          </a:pPr>
          <a:r>
            <a:rPr lang="zh-CN" altLang="en-US" sz="1200" kern="1200" smtClean="0"/>
            <a:t>冗余：为数据存储提供可靠保障。</a:t>
          </a:r>
          <a:endParaRPr lang="zh-CN" altLang="en-US" sz="1200" kern="1200" dirty="0"/>
        </a:p>
      </dsp:txBody>
      <dsp:txXfrm>
        <a:off x="0" y="2646420"/>
        <a:ext cx="4644516" cy="1134000"/>
      </dsp:txXfrm>
    </dsp:sp>
    <dsp:sp modelId="{3D488FAB-99FE-4CA2-B68F-1456B3426BEB}">
      <dsp:nvSpPr>
        <dsp:cNvPr id="0" name=""/>
        <dsp:cNvSpPr/>
      </dsp:nvSpPr>
      <dsp:spPr>
        <a:xfrm>
          <a:off x="232225" y="2449920"/>
          <a:ext cx="1360968" cy="3542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886" tIns="0" rIns="122886" bIns="0" numCol="1" spcCol="1270" anchor="ctr" anchorCtr="0">
          <a:noAutofit/>
        </a:bodyPr>
        <a:lstStyle/>
        <a:p>
          <a:pPr lvl="0" algn="ctr" defTabSz="533400">
            <a:lnSpc>
              <a:spcPct val="90000"/>
            </a:lnSpc>
            <a:spcBef>
              <a:spcPct val="0"/>
            </a:spcBef>
            <a:spcAft>
              <a:spcPct val="35000"/>
            </a:spcAft>
          </a:pPr>
          <a:r>
            <a:rPr lang="zh-CN" altLang="en-US" sz="1200" kern="1200" dirty="0" smtClean="0"/>
            <a:t>硬盘属性</a:t>
          </a:r>
          <a:endParaRPr lang="zh-CN" altLang="en-US" sz="1200" kern="1200" dirty="0"/>
        </a:p>
      </dsp:txBody>
      <dsp:txXfrm>
        <a:off x="249518" y="2467213"/>
        <a:ext cx="1326382" cy="319654"/>
      </dsp:txXfrm>
    </dsp:sp>
  </dsp:spTree>
</dsp:drawing>
</file>

<file path=ppt/diagrams/layout1.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99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1"/>
            <a:ext cx="2971800" cy="499091"/>
          </a:xfrm>
          <a:prstGeom prst="rect">
            <a:avLst/>
          </a:prstGeom>
        </p:spPr>
        <p:txBody>
          <a:bodyPr vert="horz" lIns="91440" tIns="45720" rIns="91440" bIns="45720" rtlCol="0"/>
          <a:lstStyle>
            <a:lvl1pPr algn="r">
              <a:defRPr sz="1200"/>
            </a:lvl1pPr>
          </a:lstStyle>
          <a:p>
            <a:fld id="{620165A7-2D60-42DF-9688-C9DE213421D3}" type="datetimeFigureOut">
              <a:rPr lang="zh-CN" altLang="en-US" smtClean="0"/>
              <a:pPr/>
              <a:t>2015/7/9</a:t>
            </a:fld>
            <a:endParaRPr lang="zh-CN" altLang="en-US"/>
          </a:p>
        </p:txBody>
      </p:sp>
      <p:sp>
        <p:nvSpPr>
          <p:cNvPr id="4" name="幻灯片图像占位符 3"/>
          <p:cNvSpPr>
            <a:spLocks noGrp="1" noRot="1" noChangeAspect="1"/>
          </p:cNvSpPr>
          <p:nvPr>
            <p:ph type="sldImg" idx="2"/>
          </p:nvPr>
        </p:nvSpPr>
        <p:spPr>
          <a:xfrm>
            <a:off x="1190625" y="1243013"/>
            <a:ext cx="4476750" cy="33575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87126"/>
            <a:ext cx="5486400" cy="391674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F580A8CB-35F4-4D61-B400-67BDD8512743}" type="slidenum">
              <a:rPr lang="zh-CN" altLang="en-US" smtClean="0"/>
              <a:pPr/>
              <a:t>‹#›</a:t>
            </a:fld>
            <a:endParaRPr lang="zh-CN" altLang="en-US"/>
          </a:p>
        </p:txBody>
      </p:sp>
    </p:spTree>
    <p:extLst>
      <p:ext uri="{BB962C8B-B14F-4D97-AF65-F5344CB8AC3E}">
        <p14:creationId xmlns:p14="http://schemas.microsoft.com/office/powerpoint/2010/main" val="1567723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aike.baidu.com/view/1074084.htm"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baike.baidu.com/view/1519037.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xfrm>
            <a:off x="1190625" y="1243013"/>
            <a:ext cx="4476750" cy="3357562"/>
          </a:xfrm>
          <a:noFill/>
          <a:ln>
            <a:solidFill>
              <a:srgbClr val="000000"/>
            </a:solidFill>
            <a:miter lim="800000"/>
            <a:headEnd/>
            <a:tailEnd/>
          </a:ln>
        </p:spPr>
      </p:sp>
      <p:sp>
        <p:nvSpPr>
          <p:cNvPr id="1781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81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0509AB1-CFB9-4C0D-9E57-74214211081D}" type="slidenum">
              <a:rPr lang="zh-CN" altLang="en-US" smtClean="0">
                <a:ea typeface="宋体" pitchFamily="2" charset="-122"/>
              </a:rPr>
              <a:pPr/>
              <a:t>5</a:t>
            </a:fld>
            <a:endParaRPr lang="zh-CN" altLang="en-US" smtClean="0">
              <a:ea typeface="宋体" pitchFamily="2" charset="-122"/>
            </a:endParaRPr>
          </a:p>
        </p:txBody>
      </p:sp>
    </p:spTree>
    <p:extLst>
      <p:ext uri="{BB962C8B-B14F-4D97-AF65-F5344CB8AC3E}">
        <p14:creationId xmlns:p14="http://schemas.microsoft.com/office/powerpoint/2010/main" val="2669460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4BE589B-8FD6-4697-A13C-0B99B6DEF0C0}" type="slidenum">
              <a:rPr lang="en-US" altLang="zh-CN" smtClean="0">
                <a:ea typeface="宋体" pitchFamily="2" charset="-122"/>
              </a:rPr>
              <a:pPr/>
              <a:t>45</a:t>
            </a:fld>
            <a:endParaRPr lang="en-US" altLang="zh-CN" smtClean="0">
              <a:ea typeface="宋体" pitchFamily="2" charset="-122"/>
            </a:endParaRPr>
          </a:p>
        </p:txBody>
      </p:sp>
      <p:sp>
        <p:nvSpPr>
          <p:cNvPr id="190467" name="Rectangle 2"/>
          <p:cNvSpPr>
            <a:spLocks noGrp="1" noRot="1" noChangeAspect="1" noChangeArrowheads="1" noTextEdit="1"/>
          </p:cNvSpPr>
          <p:nvPr>
            <p:ph type="sldImg"/>
          </p:nvPr>
        </p:nvSpPr>
        <p:spPr bwMode="auto">
          <a:xfrm>
            <a:off x="1190625" y="1243013"/>
            <a:ext cx="4476750" cy="3357562"/>
          </a:xfrm>
          <a:noFill/>
          <a:ln>
            <a:solidFill>
              <a:srgbClr val="000000"/>
            </a:solidFill>
            <a:miter lim="800000"/>
            <a:headEnd/>
            <a:tailEnd/>
          </a:ln>
        </p:spPr>
      </p:sp>
      <p:sp>
        <p:nvSpPr>
          <p:cNvPr id="1904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1969</a:t>
            </a:r>
            <a:r>
              <a:rPr lang="zh-CN" altLang="en-US" dirty="0" smtClean="0"/>
              <a:t>年，美国贝尔实验室（</a:t>
            </a:r>
            <a:r>
              <a:rPr lang="en-US" altLang="zh-CN" dirty="0" smtClean="0"/>
              <a:t>Bell Labs</a:t>
            </a:r>
            <a:r>
              <a:rPr lang="zh-CN" altLang="en-US" dirty="0" smtClean="0"/>
              <a:t>）的维拉</a:t>
            </a:r>
            <a:r>
              <a:rPr lang="en-US" altLang="zh-CN" dirty="0" smtClean="0"/>
              <a:t>·</a:t>
            </a:r>
            <a:r>
              <a:rPr lang="zh-CN" altLang="en-US" dirty="0" smtClean="0"/>
              <a:t>波义耳（</a:t>
            </a:r>
            <a:r>
              <a:rPr lang="en-US" altLang="zh-CN" dirty="0" smtClean="0"/>
              <a:t>Willard Boyle</a:t>
            </a:r>
            <a:r>
              <a:rPr lang="zh-CN" altLang="en-US" dirty="0" smtClean="0"/>
              <a:t>）和乔治</a:t>
            </a:r>
            <a:r>
              <a:rPr lang="en-US" altLang="zh-CN" dirty="0" smtClean="0"/>
              <a:t>·</a:t>
            </a:r>
            <a:r>
              <a:rPr lang="zh-CN" altLang="en-US" dirty="0" smtClean="0"/>
              <a:t>史密斯（</a:t>
            </a:r>
            <a:r>
              <a:rPr lang="en-US" altLang="zh-CN" dirty="0" smtClean="0"/>
              <a:t>George E. Smith</a:t>
            </a:r>
            <a:r>
              <a:rPr lang="zh-CN" altLang="en-US" dirty="0" smtClean="0"/>
              <a:t>）发明了电荷耦合元件（</a:t>
            </a:r>
            <a:r>
              <a:rPr lang="en-US" altLang="zh-CN" dirty="0" smtClean="0"/>
              <a:t>CCD</a:t>
            </a:r>
            <a:r>
              <a:rPr lang="zh-CN" altLang="en-US" dirty="0" smtClean="0"/>
              <a:t>）。当时贝尔实验室正在发展影像电话和半导体气泡式记忆体。将这两种新技术结起来後，波义耳和史密斯得出一种装置，他们命名为「电荷</a:t>
            </a:r>
            <a:r>
              <a:rPr lang="en-US" altLang="zh-CN" dirty="0" smtClean="0"/>
              <a:t>『</a:t>
            </a:r>
            <a:r>
              <a:rPr lang="zh-CN" altLang="en-US" dirty="0" smtClean="0"/>
              <a:t>气泡</a:t>
            </a:r>
            <a:r>
              <a:rPr lang="en-US" altLang="zh-CN" dirty="0" smtClean="0"/>
              <a:t>』</a:t>
            </a:r>
            <a:r>
              <a:rPr lang="zh-CN" altLang="en-US" dirty="0" smtClean="0"/>
              <a:t>元件」（</a:t>
            </a:r>
            <a:r>
              <a:rPr lang="en-US" altLang="zh-CN" dirty="0" smtClean="0"/>
              <a:t>Charge “Bubble” Devices</a:t>
            </a:r>
            <a:r>
              <a:rPr lang="zh-CN" altLang="en-US" dirty="0" smtClean="0"/>
              <a:t>）。这种装置的特性就是它能沿着一片半导体的表面传递电荷，便尝试用来做为记忆装置，当时只能从暂存器用「注入」电荷的方式输入记忆。但随即发现光电效应能使此种元件表面产生电荷，而组成数位影像。 到了</a:t>
            </a:r>
            <a:r>
              <a:rPr lang="en-US" altLang="zh-CN" dirty="0" smtClean="0"/>
              <a:t>1970</a:t>
            </a:r>
            <a:r>
              <a:rPr lang="zh-CN" altLang="en-US" dirty="0" smtClean="0"/>
              <a:t>年代，贝尔实验室的研究员已能用简单的线性装置捕捉影像，</a:t>
            </a:r>
            <a:r>
              <a:rPr lang="en-US" altLang="zh-CN" dirty="0" smtClean="0"/>
              <a:t>CCD</a:t>
            </a:r>
            <a:r>
              <a:rPr lang="zh-CN" altLang="en-US" dirty="0" smtClean="0"/>
              <a:t>就此诞生。有几家公司接续此一发明，着手进行进一步的研究，包括快捷半导体（</a:t>
            </a:r>
            <a:r>
              <a:rPr lang="en-US" altLang="zh-CN" dirty="0" smtClean="0"/>
              <a:t>Fairchild Semiconductor</a:t>
            </a:r>
            <a:r>
              <a:rPr lang="zh-CN" altLang="en-US" dirty="0" smtClean="0"/>
              <a:t>）、美国无线电公司（</a:t>
            </a:r>
            <a:r>
              <a:rPr lang="en-US" altLang="zh-CN" dirty="0" smtClean="0"/>
              <a:t>RCA</a:t>
            </a:r>
            <a:r>
              <a:rPr lang="zh-CN" altLang="en-US" dirty="0" smtClean="0"/>
              <a:t>）和德州仪器（</a:t>
            </a:r>
            <a:r>
              <a:rPr lang="en-US" altLang="zh-CN" dirty="0" smtClean="0"/>
              <a:t>Texas Instruments</a:t>
            </a:r>
            <a:r>
              <a:rPr lang="zh-CN" altLang="en-US" dirty="0" smtClean="0"/>
              <a:t>）。其中快捷半导体的产品率先上市，於</a:t>
            </a:r>
            <a:r>
              <a:rPr lang="en-US" altLang="zh-CN" dirty="0" smtClean="0"/>
              <a:t>1974</a:t>
            </a:r>
            <a:r>
              <a:rPr lang="zh-CN" altLang="en-US" dirty="0" smtClean="0"/>
              <a:t>年发表</a:t>
            </a:r>
            <a:r>
              <a:rPr lang="en-US" altLang="zh-CN" dirty="0" smtClean="0"/>
              <a:t>500</a:t>
            </a:r>
            <a:r>
              <a:rPr lang="zh-CN" altLang="en-US" dirty="0" smtClean="0"/>
              <a:t>单元的线性装置和</a:t>
            </a:r>
            <a:r>
              <a:rPr lang="en-US" altLang="zh-CN" dirty="0" smtClean="0"/>
              <a:t>100x100</a:t>
            </a:r>
            <a:r>
              <a:rPr lang="zh-CN" altLang="en-US" dirty="0" smtClean="0"/>
              <a:t>像素的平面装置。 </a:t>
            </a:r>
            <a:r>
              <a:rPr lang="en-US" altLang="zh-CN" dirty="0" smtClean="0"/>
              <a:t>2006</a:t>
            </a:r>
            <a:r>
              <a:rPr lang="zh-CN" altLang="en-US" dirty="0" smtClean="0"/>
              <a:t>年元月，波义耳和史密斯获颁电机电子工程师学会（</a:t>
            </a:r>
            <a:r>
              <a:rPr lang="en-US" altLang="zh-CN" dirty="0" smtClean="0"/>
              <a:t>IEEE</a:t>
            </a:r>
            <a:r>
              <a:rPr lang="zh-CN" altLang="en-US" dirty="0" smtClean="0"/>
              <a:t>）颁发的</a:t>
            </a:r>
            <a:r>
              <a:rPr lang="en-US" altLang="zh-CN" dirty="0" smtClean="0"/>
              <a:t>Charles Stark Draper</a:t>
            </a:r>
            <a:r>
              <a:rPr lang="zh-CN" altLang="en-US" dirty="0" smtClean="0"/>
              <a:t>奖章，以表彰他们对</a:t>
            </a:r>
            <a:r>
              <a:rPr lang="en-US" altLang="zh-CN" dirty="0" smtClean="0"/>
              <a:t>CCD</a:t>
            </a:r>
            <a:r>
              <a:rPr lang="zh-CN" altLang="en-US" dirty="0" smtClean="0"/>
              <a:t>发展的贡献。 </a:t>
            </a:r>
          </a:p>
          <a:p>
            <a:pPr eaLnBrk="1" hangingPunct="1">
              <a:spcBef>
                <a:spcPct val="0"/>
              </a:spcBef>
            </a:pPr>
            <a:r>
              <a:rPr lang="en-US" altLang="zh-CN" dirty="0" smtClean="0"/>
              <a:t>2009</a:t>
            </a:r>
            <a:r>
              <a:rPr lang="zh-CN" altLang="en-US" dirty="0" smtClean="0"/>
              <a:t>年，二人更因此项发明获得当年的诺贝尔物理学奖。可以说正是他们在</a:t>
            </a:r>
            <a:r>
              <a:rPr lang="en-US" altLang="zh-CN" dirty="0" smtClean="0"/>
              <a:t>40</a:t>
            </a:r>
            <a:r>
              <a:rPr lang="zh-CN" altLang="en-US" dirty="0" smtClean="0"/>
              <a:t>年前的发明，奠定了</a:t>
            </a:r>
            <a:r>
              <a:rPr lang="en-US" altLang="zh-CN" dirty="0" smtClean="0"/>
              <a:t>CCTV</a:t>
            </a:r>
            <a:r>
              <a:rPr lang="zh-CN" altLang="en-US" dirty="0" smtClean="0"/>
              <a:t>的基础。巧合的是，与他们一同获得该奖项的华人物理学家高锟，被称为“光纤之父”，是光纤的发明者。而光纤传输技术同样是</a:t>
            </a:r>
            <a:r>
              <a:rPr lang="en-US" altLang="zh-CN" dirty="0" smtClean="0"/>
              <a:t>CCTV</a:t>
            </a:r>
            <a:r>
              <a:rPr lang="zh-CN" altLang="en-US" dirty="0" smtClean="0"/>
              <a:t>的重要组成部分。</a:t>
            </a:r>
          </a:p>
        </p:txBody>
      </p:sp>
    </p:spTree>
    <p:extLst>
      <p:ext uri="{BB962C8B-B14F-4D97-AF65-F5344CB8AC3E}">
        <p14:creationId xmlns:p14="http://schemas.microsoft.com/office/powerpoint/2010/main" val="792238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zh-CN" altLang="en-US" dirty="0" smtClean="0"/>
              <a:t>双峰滤光片</a:t>
            </a:r>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48</a:t>
            </a:fld>
            <a:endParaRPr lang="zh-CN" altLang="en-US"/>
          </a:p>
        </p:txBody>
      </p:sp>
    </p:spTree>
    <p:extLst>
      <p:ext uri="{BB962C8B-B14F-4D97-AF65-F5344CB8AC3E}">
        <p14:creationId xmlns:p14="http://schemas.microsoft.com/office/powerpoint/2010/main" val="346594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478CB08-DE36-4D1F-8B09-CAAAD8027D45}" type="slidenum">
              <a:rPr lang="en-US" altLang="zh-CN" smtClean="0">
                <a:ea typeface="宋体" pitchFamily="2" charset="-122"/>
              </a:rPr>
              <a:pPr/>
              <a:t>49</a:t>
            </a:fld>
            <a:endParaRPr lang="en-US" altLang="zh-CN" smtClean="0">
              <a:ea typeface="宋体" pitchFamily="2" charset="-122"/>
            </a:endParaRPr>
          </a:p>
        </p:txBody>
      </p:sp>
      <p:sp>
        <p:nvSpPr>
          <p:cNvPr id="191491" name="Rectangle 2"/>
          <p:cNvSpPr>
            <a:spLocks noGrp="1" noRot="1" noChangeAspect="1" noChangeArrowheads="1" noTextEdit="1"/>
          </p:cNvSpPr>
          <p:nvPr>
            <p:ph type="sldImg"/>
          </p:nvPr>
        </p:nvSpPr>
        <p:spPr bwMode="auto">
          <a:xfrm>
            <a:off x="1190625" y="1243013"/>
            <a:ext cx="4476750" cy="3357562"/>
          </a:xfrm>
          <a:noFill/>
          <a:ln>
            <a:solidFill>
              <a:srgbClr val="000000"/>
            </a:solidFill>
            <a:miter lim="800000"/>
            <a:headEnd/>
            <a:tailEnd/>
          </a:ln>
        </p:spPr>
      </p:sp>
      <p:sp>
        <p:nvSpPr>
          <p:cNvPr id="1914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Lux</a:t>
            </a:r>
            <a:r>
              <a:rPr lang="zh-CN" altLang="en-US" dirty="0" smtClean="0"/>
              <a:t>（勒克斯）的定义：点燃一支蜡烛，在距其</a:t>
            </a:r>
            <a:r>
              <a:rPr lang="en-US" altLang="zh-CN" dirty="0" smtClean="0"/>
              <a:t>1</a:t>
            </a:r>
            <a:r>
              <a:rPr lang="zh-CN" altLang="en-US" dirty="0" smtClean="0"/>
              <a:t>米处照度为</a:t>
            </a:r>
            <a:r>
              <a:rPr lang="en-US" altLang="zh-CN" dirty="0" smtClean="0"/>
              <a:t>1Lux</a:t>
            </a:r>
            <a:r>
              <a:rPr lang="zh-CN" altLang="en-US" dirty="0" smtClean="0"/>
              <a:t>。</a:t>
            </a:r>
          </a:p>
        </p:txBody>
      </p:sp>
    </p:spTree>
    <p:extLst>
      <p:ext uri="{BB962C8B-B14F-4D97-AF65-F5344CB8AC3E}">
        <p14:creationId xmlns:p14="http://schemas.microsoft.com/office/powerpoint/2010/main" val="305064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pPr rtl="0" eaLnBrk="1" fontAlgn="t" latinLnBrk="0" hangingPunct="1"/>
            <a:r>
              <a:rPr lang="zh-CN" altLang="en-US" dirty="0" smtClean="0">
                <a:effectLst/>
              </a:rPr>
              <a:t>摄像机的白平衡功能分两种：自动白平衡及手动白平衡功能。自动白平衡是摄像机能够根据拍摄的光线条件在一定色温范围内自动地进行白平衡校正而不需要干预，其能够自动校正的色温范围大约在</a:t>
            </a:r>
            <a:r>
              <a:rPr lang="en-US" altLang="zh-CN" dirty="0" smtClean="0">
                <a:effectLst/>
              </a:rPr>
              <a:t>2500K-7000K</a:t>
            </a:r>
            <a:r>
              <a:rPr lang="zh-CN" altLang="en-US" dirty="0" smtClean="0">
                <a:effectLst/>
              </a:rPr>
              <a:t>之间，超过此范围，摄像机将无法进行自动校正而造成拍摄画面色彩失真，此时就应当使用手动白平衡功能进行白平衡的校正。</a:t>
            </a:r>
            <a:br>
              <a:rPr lang="zh-CN" altLang="en-US" dirty="0" smtClean="0">
                <a:effectLst/>
              </a:rPr>
            </a:br>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51</a:t>
            </a:fld>
            <a:endParaRPr lang="zh-CN" altLang="en-US"/>
          </a:p>
        </p:txBody>
      </p:sp>
    </p:spTree>
    <p:extLst>
      <p:ext uri="{BB962C8B-B14F-4D97-AF65-F5344CB8AC3E}">
        <p14:creationId xmlns:p14="http://schemas.microsoft.com/office/powerpoint/2010/main" val="4122978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52</a:t>
            </a:fld>
            <a:endParaRPr lang="zh-CN" altLang="en-US"/>
          </a:p>
        </p:txBody>
      </p:sp>
    </p:spTree>
    <p:extLst>
      <p:ext uri="{BB962C8B-B14F-4D97-AF65-F5344CB8AC3E}">
        <p14:creationId xmlns:p14="http://schemas.microsoft.com/office/powerpoint/2010/main" val="2512003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58</a:t>
            </a:fld>
            <a:endParaRPr lang="zh-CN" altLang="en-US"/>
          </a:p>
        </p:txBody>
      </p:sp>
    </p:spTree>
    <p:extLst>
      <p:ext uri="{BB962C8B-B14F-4D97-AF65-F5344CB8AC3E}">
        <p14:creationId xmlns:p14="http://schemas.microsoft.com/office/powerpoint/2010/main" val="1516415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59</a:t>
            </a:fld>
            <a:endParaRPr lang="zh-CN" altLang="en-US"/>
          </a:p>
        </p:txBody>
      </p:sp>
    </p:spTree>
    <p:extLst>
      <p:ext uri="{BB962C8B-B14F-4D97-AF65-F5344CB8AC3E}">
        <p14:creationId xmlns:p14="http://schemas.microsoft.com/office/powerpoint/2010/main" val="3155065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61</a:t>
            </a:fld>
            <a:endParaRPr lang="zh-CN" altLang="en-US"/>
          </a:p>
        </p:txBody>
      </p:sp>
    </p:spTree>
    <p:extLst>
      <p:ext uri="{BB962C8B-B14F-4D97-AF65-F5344CB8AC3E}">
        <p14:creationId xmlns:p14="http://schemas.microsoft.com/office/powerpoint/2010/main" val="2475330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en-US" altLang="zh-CN" dirty="0" smtClean="0"/>
              <a:t>7</a:t>
            </a:r>
            <a:r>
              <a:rPr lang="zh-CN" altLang="en-US" dirty="0" smtClean="0"/>
              <a:t>家私有协议：</a:t>
            </a:r>
            <a:r>
              <a:rPr lang="en-US" altLang="zh-CN" dirty="0" err="1" smtClean="0"/>
              <a:t>Arecont</a:t>
            </a:r>
            <a:r>
              <a:rPr lang="zh-CN" altLang="en-US" dirty="0" smtClean="0"/>
              <a:t>、安讯视、松下、</a:t>
            </a:r>
            <a:r>
              <a:rPr lang="en-US" altLang="zh-CN" dirty="0" err="1" smtClean="0"/>
              <a:t>Pelco</a:t>
            </a:r>
            <a:r>
              <a:rPr lang="zh-CN" altLang="en-US" dirty="0" smtClean="0"/>
              <a:t>、三星、三洋、</a:t>
            </a:r>
            <a:r>
              <a:rPr lang="en-US" altLang="zh-CN" dirty="0" err="1" smtClean="0"/>
              <a:t>Zavio</a:t>
            </a:r>
            <a:endParaRPr lang="en-US" altLang="zh-CN" dirty="0" smtClean="0"/>
          </a:p>
          <a:p>
            <a:r>
              <a:rPr lang="en-US" altLang="zh-CN" dirty="0" smtClean="0"/>
              <a:t>7600N-S</a:t>
            </a:r>
            <a:r>
              <a:rPr lang="zh-CN" altLang="en-US" dirty="0" smtClean="0"/>
              <a:t>系列基线不支持</a:t>
            </a:r>
            <a:r>
              <a:rPr lang="en-US" altLang="zh-CN" dirty="0" smtClean="0"/>
              <a:t>ONVIF</a:t>
            </a:r>
            <a:r>
              <a:rPr lang="zh-CN" altLang="en-US" dirty="0" smtClean="0"/>
              <a:t>协议</a:t>
            </a:r>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77</a:t>
            </a:fld>
            <a:endParaRPr lang="zh-CN" altLang="en-US"/>
          </a:p>
        </p:txBody>
      </p:sp>
    </p:spTree>
    <p:extLst>
      <p:ext uri="{BB962C8B-B14F-4D97-AF65-F5344CB8AC3E}">
        <p14:creationId xmlns:p14="http://schemas.microsoft.com/office/powerpoint/2010/main" val="2054697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79</a:t>
            </a:fld>
            <a:endParaRPr lang="zh-CN" altLang="en-US"/>
          </a:p>
        </p:txBody>
      </p:sp>
    </p:spTree>
    <p:extLst>
      <p:ext uri="{BB962C8B-B14F-4D97-AF65-F5344CB8AC3E}">
        <p14:creationId xmlns:p14="http://schemas.microsoft.com/office/powerpoint/2010/main" val="3106575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pPr eaLnBrk="1" hangingPunct="1">
              <a:lnSpc>
                <a:spcPct val="90000"/>
              </a:lnSpc>
            </a:pPr>
            <a:r>
              <a:rPr lang="zh-CN" altLang="en-US" dirty="0" smtClean="0"/>
              <a:t>模拟监控</a:t>
            </a:r>
          </a:p>
          <a:p>
            <a:pPr lvl="1" eaLnBrk="1" hangingPunct="1">
              <a:lnSpc>
                <a:spcPct val="90000"/>
              </a:lnSpc>
            </a:pPr>
            <a:r>
              <a:rPr lang="zh-CN" altLang="en-US" dirty="0" smtClean="0"/>
              <a:t>组建跨区域监控系统成本高昂、实现难度大</a:t>
            </a:r>
          </a:p>
          <a:p>
            <a:pPr lvl="1" eaLnBrk="1" hangingPunct="1">
              <a:lnSpc>
                <a:spcPct val="90000"/>
              </a:lnSpc>
            </a:pPr>
            <a:r>
              <a:rPr lang="zh-CN" altLang="en-US" dirty="0" smtClean="0"/>
              <a:t>追加监控点难度较高</a:t>
            </a:r>
          </a:p>
          <a:p>
            <a:pPr lvl="1" eaLnBrk="1" hangingPunct="1">
              <a:lnSpc>
                <a:spcPct val="90000"/>
              </a:lnSpc>
            </a:pPr>
            <a:r>
              <a:rPr lang="zh-CN" altLang="en-US" dirty="0" smtClean="0"/>
              <a:t>图像存储成本高、长期保存图像质量下降严重</a:t>
            </a:r>
          </a:p>
          <a:p>
            <a:pPr lvl="1" eaLnBrk="1" hangingPunct="1">
              <a:lnSpc>
                <a:spcPct val="90000"/>
              </a:lnSpc>
            </a:pPr>
            <a:r>
              <a:rPr lang="zh-CN" altLang="en-US" dirty="0" smtClean="0"/>
              <a:t>不支持录像与检索双工操作</a:t>
            </a:r>
          </a:p>
          <a:p>
            <a:endParaRPr lang="zh-CN" altLang="en-US" dirty="0"/>
          </a:p>
        </p:txBody>
      </p:sp>
      <p:sp>
        <p:nvSpPr>
          <p:cNvPr id="4" name="灯片编号占位符 3"/>
          <p:cNvSpPr>
            <a:spLocks noGrp="1"/>
          </p:cNvSpPr>
          <p:nvPr>
            <p:ph type="sldNum" sz="quarter" idx="10"/>
          </p:nvPr>
        </p:nvSpPr>
        <p:spPr/>
        <p:txBody>
          <a:bodyPr/>
          <a:lstStyle/>
          <a:p>
            <a:pPr>
              <a:defRPr/>
            </a:pPr>
            <a:fld id="{C2999A49-7856-4FF1-AF57-4A754CC6C0A6}" type="slidenum">
              <a:rPr lang="zh-CN" altLang="en-US" smtClean="0"/>
              <a:pPr>
                <a:defRPr/>
              </a:pPr>
              <a:t>15</a:t>
            </a:fld>
            <a:endParaRPr lang="zh-CN" altLang="en-US"/>
          </a:p>
        </p:txBody>
      </p:sp>
    </p:spTree>
    <p:extLst>
      <p:ext uri="{BB962C8B-B14F-4D97-AF65-F5344CB8AC3E}">
        <p14:creationId xmlns:p14="http://schemas.microsoft.com/office/powerpoint/2010/main" val="410967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normAutofit/>
          </a:bodyPr>
          <a:lstStyle/>
          <a:p>
            <a:r>
              <a:rPr lang="zh-CN" altLang="en-US" dirty="0" smtClean="0"/>
              <a:t>硬盘模式：硬盘配额和盘组管理，两个模式互斥，用户可选择一个模式</a:t>
            </a:r>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80</a:t>
            </a:fld>
            <a:endParaRPr lang="zh-CN" altLang="en-US"/>
          </a:p>
        </p:txBody>
      </p:sp>
    </p:spTree>
    <p:extLst>
      <p:ext uri="{BB962C8B-B14F-4D97-AF65-F5344CB8AC3E}">
        <p14:creationId xmlns:p14="http://schemas.microsoft.com/office/powerpoint/2010/main" val="3093575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xfrm>
            <a:off x="1190625" y="1243013"/>
            <a:ext cx="4476750" cy="3357562"/>
          </a:xfrm>
          <a:noFill/>
          <a:ln>
            <a:solidFill>
              <a:srgbClr val="000000"/>
            </a:solidFill>
            <a:miter lim="800000"/>
            <a:headEnd/>
            <a:tailEnd/>
          </a:ln>
        </p:spPr>
      </p:sp>
      <p:sp>
        <p:nvSpPr>
          <p:cNvPr id="1945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FC</a:t>
            </a:r>
            <a:r>
              <a:rPr lang="zh-CN" altLang="en-US" smtClean="0"/>
              <a:t>：</a:t>
            </a:r>
            <a:r>
              <a:rPr lang="en-US" altLang="zh-CN" smtClean="0"/>
              <a:t>Fibre Channel</a:t>
            </a:r>
            <a:r>
              <a:rPr lang="zh-CN" altLang="en-US" smtClean="0"/>
              <a:t>技术</a:t>
            </a:r>
          </a:p>
        </p:txBody>
      </p:sp>
      <p:sp>
        <p:nvSpPr>
          <p:cNvPr id="19456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CB80F15-5BA5-4D34-B5E3-D48151469E52}" type="slidenum">
              <a:rPr lang="zh-CN" altLang="en-US" smtClean="0">
                <a:latin typeface="Arial" pitchFamily="34" charset="0"/>
                <a:ea typeface="宋体" pitchFamily="2" charset="-122"/>
              </a:rPr>
              <a:pPr/>
              <a:t>94</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3443886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xfrm>
            <a:off x="1190625" y="1243013"/>
            <a:ext cx="4476750" cy="3357562"/>
          </a:xfrm>
          <a:noFill/>
          <a:ln>
            <a:solidFill>
              <a:srgbClr val="000000"/>
            </a:solidFill>
            <a:miter lim="800000"/>
            <a:headEnd/>
            <a:tailEnd/>
          </a:ln>
        </p:spPr>
      </p:sp>
      <p:sp>
        <p:nvSpPr>
          <p:cNvPr id="195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RAID</a:t>
            </a:r>
            <a:r>
              <a:rPr lang="zh-CN" altLang="en-US" smtClean="0"/>
              <a:t>是“</a:t>
            </a:r>
            <a:r>
              <a:rPr lang="en-US" altLang="zh-CN" smtClean="0"/>
              <a:t>Redundant Array of Independent Disk”</a:t>
            </a:r>
            <a:r>
              <a:rPr lang="zh-CN" altLang="en-US" smtClean="0"/>
              <a:t>的缩写，中文意思是</a:t>
            </a:r>
            <a:r>
              <a:rPr lang="zh-CN" altLang="en-US" smtClean="0">
                <a:hlinkClick r:id="rId3" action="ppaction://hlinkfile"/>
              </a:rPr>
              <a:t>独立冗余磁盘阵列</a:t>
            </a:r>
            <a:r>
              <a:rPr lang="zh-CN" altLang="en-US" smtClean="0"/>
              <a:t>。冗余</a:t>
            </a:r>
            <a:r>
              <a:rPr lang="zh-CN" altLang="en-US" smtClean="0">
                <a:hlinkClick r:id="rId4" action="ppaction://hlinkfile"/>
              </a:rPr>
              <a:t>磁盘阵列技术</a:t>
            </a:r>
            <a:r>
              <a:rPr lang="zh-CN" altLang="en-US" smtClean="0"/>
              <a:t>诞生于</a:t>
            </a:r>
            <a:r>
              <a:rPr lang="en-US" altLang="zh-CN" smtClean="0"/>
              <a:t>1987</a:t>
            </a:r>
            <a:r>
              <a:rPr lang="zh-CN" altLang="en-US" smtClean="0"/>
              <a:t>年，由美国加州大学伯克利分校提出。简单地解释，就是将</a:t>
            </a:r>
            <a:r>
              <a:rPr lang="en-US" altLang="zh-CN" smtClean="0"/>
              <a:t>N</a:t>
            </a:r>
            <a:r>
              <a:rPr lang="zh-CN" altLang="en-US" smtClean="0"/>
              <a:t>台硬盘通过</a:t>
            </a:r>
            <a:r>
              <a:rPr lang="en-US" altLang="zh-CN" smtClean="0"/>
              <a:t>RAID Controller</a:t>
            </a:r>
            <a:r>
              <a:rPr lang="zh-CN" altLang="en-US" smtClean="0"/>
              <a:t>（分</a:t>
            </a:r>
            <a:r>
              <a:rPr lang="en-US" altLang="zh-CN" smtClean="0"/>
              <a:t>Hardware</a:t>
            </a:r>
            <a:r>
              <a:rPr lang="zh-CN" altLang="en-US" smtClean="0"/>
              <a:t>，</a:t>
            </a:r>
            <a:r>
              <a:rPr lang="en-US" altLang="zh-CN" smtClean="0"/>
              <a:t>Software</a:t>
            </a:r>
            <a:r>
              <a:rPr lang="zh-CN" altLang="en-US" smtClean="0"/>
              <a:t>）结合成虚拟单台大容量的硬盘使用。</a:t>
            </a:r>
            <a:r>
              <a:rPr lang="en-US" altLang="zh-CN" smtClean="0"/>
              <a:t>RAID</a:t>
            </a:r>
            <a:r>
              <a:rPr lang="zh-CN" altLang="en-US" smtClean="0"/>
              <a:t>的采用为存储系统（或者服务器的内置存储）带来巨大利益，其中提高传输速率和提供容错功能是最大的优点。</a:t>
            </a:r>
          </a:p>
        </p:txBody>
      </p:sp>
      <p:sp>
        <p:nvSpPr>
          <p:cNvPr id="19558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1A1C62F-5A82-4EE4-B571-F90F76BC9F00}" type="slidenum">
              <a:rPr lang="zh-CN" altLang="en-US" smtClean="0">
                <a:latin typeface="Arial" pitchFamily="34" charset="0"/>
                <a:ea typeface="宋体" pitchFamily="2" charset="-122"/>
              </a:rPr>
              <a:pPr/>
              <a:t>98</a:t>
            </a:fld>
            <a:endParaRPr lang="zh-CN" altLang="en-US" smtClean="0">
              <a:latin typeface="Arial" pitchFamily="34" charset="0"/>
              <a:ea typeface="宋体" pitchFamily="2" charset="-122"/>
            </a:endParaRPr>
          </a:p>
        </p:txBody>
      </p:sp>
    </p:spTree>
    <p:extLst>
      <p:ext uri="{BB962C8B-B14F-4D97-AF65-F5344CB8AC3E}">
        <p14:creationId xmlns:p14="http://schemas.microsoft.com/office/powerpoint/2010/main" val="4228902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xfrm>
            <a:off x="1190625" y="1243013"/>
            <a:ext cx="4476750" cy="3357562"/>
          </a:xfrm>
          <a:noFill/>
          <a:ln>
            <a:solidFill>
              <a:srgbClr val="000000"/>
            </a:solidFill>
            <a:miter lim="800000"/>
            <a:headEnd/>
            <a:tailEnd/>
          </a:ln>
        </p:spPr>
      </p:sp>
      <p:sp>
        <p:nvSpPr>
          <p:cNvPr id="1863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637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8026D1C-B05A-4999-B9FA-67BD300C3485}" type="slidenum">
              <a:rPr lang="zh-CN" altLang="en-US" smtClean="0">
                <a:ea typeface="宋体" pitchFamily="2" charset="-122"/>
              </a:rPr>
              <a:pPr/>
              <a:t>24</a:t>
            </a:fld>
            <a:endParaRPr lang="zh-CN" altLang="en-US" smtClean="0">
              <a:ea typeface="宋体" pitchFamily="2" charset="-122"/>
            </a:endParaRPr>
          </a:p>
        </p:txBody>
      </p:sp>
    </p:spTree>
    <p:extLst>
      <p:ext uri="{BB962C8B-B14F-4D97-AF65-F5344CB8AC3E}">
        <p14:creationId xmlns:p14="http://schemas.microsoft.com/office/powerpoint/2010/main" val="2991551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r>
              <a:rPr lang="zh-CN" altLang="en-US" dirty="0" smtClean="0"/>
              <a:t>熵编码的原理是哈夫曼编码技术，根据概率分布进行变啊，去除概率域上的冗余度</a:t>
            </a:r>
            <a:endParaRPr lang="en-US" altLang="zh-CN" dirty="0" smtClean="0"/>
          </a:p>
          <a:p>
            <a:r>
              <a:rPr lang="zh-CN" altLang="en-US" dirty="0" smtClean="0"/>
              <a:t>帧内压缩和帧间压缩：若上一图像无法相近，则放弃</a:t>
            </a:r>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26</a:t>
            </a:fld>
            <a:endParaRPr lang="zh-CN" altLang="en-US"/>
          </a:p>
        </p:txBody>
      </p:sp>
    </p:spTree>
    <p:extLst>
      <p:ext uri="{BB962C8B-B14F-4D97-AF65-F5344CB8AC3E}">
        <p14:creationId xmlns:p14="http://schemas.microsoft.com/office/powerpoint/2010/main" val="329374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27</a:t>
            </a:fld>
            <a:endParaRPr lang="zh-CN" altLang="en-US"/>
          </a:p>
        </p:txBody>
      </p:sp>
    </p:spTree>
    <p:extLst>
      <p:ext uri="{BB962C8B-B14F-4D97-AF65-F5344CB8AC3E}">
        <p14:creationId xmlns:p14="http://schemas.microsoft.com/office/powerpoint/2010/main" val="672989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90625" y="1243013"/>
            <a:ext cx="4476750" cy="33575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830128-D1C8-4417-8EE4-B49B37AE33A2}" type="slidenum">
              <a:rPr lang="zh-CN" altLang="en-US" smtClean="0"/>
              <a:pPr/>
              <a:t>37</a:t>
            </a:fld>
            <a:endParaRPr lang="zh-CN" altLang="en-US"/>
          </a:p>
        </p:txBody>
      </p:sp>
    </p:spTree>
    <p:extLst>
      <p:ext uri="{BB962C8B-B14F-4D97-AF65-F5344CB8AC3E}">
        <p14:creationId xmlns:p14="http://schemas.microsoft.com/office/powerpoint/2010/main" val="3800494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3024E81-D7EA-4597-A6AE-1AEA5460796C}" type="slidenum">
              <a:rPr lang="en-US" altLang="zh-CN" smtClean="0">
                <a:ea typeface="宋体" pitchFamily="2" charset="-122"/>
              </a:rPr>
              <a:pPr/>
              <a:t>41</a:t>
            </a:fld>
            <a:endParaRPr lang="en-US" altLang="zh-CN" dirty="0" smtClean="0">
              <a:ea typeface="宋体" pitchFamily="2" charset="-122"/>
            </a:endParaRPr>
          </a:p>
        </p:txBody>
      </p:sp>
      <p:sp>
        <p:nvSpPr>
          <p:cNvPr id="189443" name="Rectangle 2"/>
          <p:cNvSpPr>
            <a:spLocks noGrp="1" noRot="1" noChangeAspect="1" noChangeArrowheads="1" noTextEdit="1"/>
          </p:cNvSpPr>
          <p:nvPr>
            <p:ph type="sldImg"/>
          </p:nvPr>
        </p:nvSpPr>
        <p:spPr bwMode="auto">
          <a:xfrm>
            <a:off x="1190625" y="1243013"/>
            <a:ext cx="4476750" cy="3357562"/>
          </a:xfrm>
          <a:noFill/>
          <a:ln>
            <a:solidFill>
              <a:srgbClr val="000000"/>
            </a:solidFill>
            <a:miter lim="800000"/>
            <a:headEnd/>
            <a:tailEnd/>
          </a:ln>
        </p:spPr>
      </p:sp>
      <p:sp>
        <p:nvSpPr>
          <p:cNvPr id="1894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CVBS (Composite Video Broadcast Signal): </a:t>
            </a:r>
            <a:r>
              <a:rPr lang="zh-CN" altLang="en-US" dirty="0" smtClean="0"/>
              <a:t>复合电视广播信号。</a:t>
            </a:r>
            <a:br>
              <a:rPr lang="zh-CN" altLang="en-US" dirty="0" smtClean="0"/>
            </a:br>
            <a:r>
              <a:rPr lang="zh-CN" altLang="en-US" dirty="0" smtClean="0"/>
              <a:t/>
            </a:r>
            <a:br>
              <a:rPr lang="zh-CN" altLang="en-US" dirty="0" smtClean="0"/>
            </a:br>
            <a:r>
              <a:rPr lang="en-US" altLang="zh-CN" dirty="0" smtClean="0"/>
              <a:t>CVBS </a:t>
            </a:r>
            <a:r>
              <a:rPr lang="zh-CN" altLang="en-US" dirty="0" smtClean="0"/>
              <a:t>是被广泛使用的标准，也叫做基带视频或</a:t>
            </a:r>
            <a:r>
              <a:rPr lang="en-US" altLang="zh-CN" dirty="0" smtClean="0"/>
              <a:t>RCA</a:t>
            </a:r>
            <a:r>
              <a:rPr lang="zh-CN" altLang="en-US" dirty="0" smtClean="0"/>
              <a:t>视频，是全国电视系统委员会（</a:t>
            </a:r>
            <a:r>
              <a:rPr lang="en-US" altLang="zh-CN" dirty="0" smtClean="0"/>
              <a:t>NTSC</a:t>
            </a:r>
            <a:r>
              <a:rPr lang="zh-CN" altLang="en-US" dirty="0" smtClean="0"/>
              <a:t>）电视信号的传统图像数据传输方法，它以模拟波形来传输数据。复合视频包含色差（色调和饱和度）和亮度（光亮）信息，并将它们同步在消隐脉冲中，用同一信号传输。</a:t>
            </a:r>
            <a:br>
              <a:rPr lang="zh-CN" altLang="en-US" dirty="0" smtClean="0"/>
            </a:br>
            <a:r>
              <a:rPr lang="zh-CN" altLang="en-US" dirty="0" smtClean="0"/>
              <a:t/>
            </a:r>
            <a:br>
              <a:rPr lang="zh-CN" altLang="en-US" dirty="0" smtClean="0"/>
            </a:br>
            <a:r>
              <a:rPr lang="zh-CN" altLang="en-US" dirty="0" smtClean="0"/>
              <a:t>快速扫描的</a:t>
            </a:r>
            <a:r>
              <a:rPr lang="en-US" altLang="zh-CN" dirty="0" smtClean="0"/>
              <a:t>NTSC</a:t>
            </a:r>
            <a:r>
              <a:rPr lang="zh-CN" altLang="en-US" dirty="0" smtClean="0"/>
              <a:t>电视中，甚高频（</a:t>
            </a:r>
            <a:r>
              <a:rPr lang="en-US" altLang="zh-CN" dirty="0" smtClean="0"/>
              <a:t>VHF</a:t>
            </a:r>
            <a:r>
              <a:rPr lang="zh-CN" altLang="en-US" dirty="0" smtClean="0"/>
              <a:t>）或超高频（</a:t>
            </a:r>
            <a:r>
              <a:rPr lang="en-US" altLang="zh-CN" dirty="0" smtClean="0"/>
              <a:t>UHF</a:t>
            </a:r>
            <a:r>
              <a:rPr lang="zh-CN" altLang="en-US" dirty="0" smtClean="0"/>
              <a:t>）载波是复合视频所使用的调整振幅，这使产生的信号大约有</a:t>
            </a:r>
            <a:r>
              <a:rPr lang="en-US" altLang="zh-CN" dirty="0" smtClean="0"/>
              <a:t>6MHz</a:t>
            </a:r>
            <a:r>
              <a:rPr lang="zh-CN" altLang="en-US" dirty="0" smtClean="0"/>
              <a:t>宽。一些闭路电视系统使用同轴电缆近距离传输复合视频，一些</a:t>
            </a:r>
            <a:r>
              <a:rPr lang="en-US" altLang="zh-CN" dirty="0" smtClean="0"/>
              <a:t>DVD</a:t>
            </a:r>
            <a:r>
              <a:rPr lang="zh-CN" altLang="en-US" dirty="0" smtClean="0"/>
              <a:t>播放器和视频磁带录像机（</a:t>
            </a:r>
            <a:r>
              <a:rPr lang="en-US" altLang="zh-CN" dirty="0" smtClean="0"/>
              <a:t>VCR</a:t>
            </a:r>
            <a:r>
              <a:rPr lang="zh-CN" altLang="en-US" dirty="0" smtClean="0"/>
              <a:t>）通过拾音插座提供复合视频输入和输出</a:t>
            </a:r>
            <a:r>
              <a:rPr lang="en-US" altLang="zh-CN" dirty="0" smtClean="0"/>
              <a:t>.</a:t>
            </a:r>
            <a:br>
              <a:rPr lang="en-US" altLang="zh-CN" dirty="0" smtClean="0"/>
            </a:br>
            <a:endParaRPr lang="en-US" altLang="zh-CN" dirty="0" smtClean="0"/>
          </a:p>
        </p:txBody>
      </p:sp>
    </p:spTree>
    <p:extLst>
      <p:ext uri="{BB962C8B-B14F-4D97-AF65-F5344CB8AC3E}">
        <p14:creationId xmlns:p14="http://schemas.microsoft.com/office/powerpoint/2010/main" val="3414574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3024E81-D7EA-4597-A6AE-1AEA5460796C}" type="slidenum">
              <a:rPr lang="en-US" altLang="zh-CN" smtClean="0">
                <a:ea typeface="宋体" pitchFamily="2" charset="-122"/>
              </a:rPr>
              <a:pPr/>
              <a:t>42</a:t>
            </a:fld>
            <a:endParaRPr lang="en-US" altLang="zh-CN" dirty="0" smtClean="0">
              <a:ea typeface="宋体" pitchFamily="2" charset="-122"/>
            </a:endParaRPr>
          </a:p>
        </p:txBody>
      </p:sp>
      <p:sp>
        <p:nvSpPr>
          <p:cNvPr id="189443" name="Rectangle 2"/>
          <p:cNvSpPr>
            <a:spLocks noGrp="1" noRot="1" noChangeAspect="1" noChangeArrowheads="1" noTextEdit="1"/>
          </p:cNvSpPr>
          <p:nvPr>
            <p:ph type="sldImg"/>
          </p:nvPr>
        </p:nvSpPr>
        <p:spPr bwMode="auto">
          <a:xfrm>
            <a:off x="1190625" y="1243013"/>
            <a:ext cx="4476750" cy="3357562"/>
          </a:xfrm>
          <a:noFill/>
          <a:ln>
            <a:solidFill>
              <a:srgbClr val="000000"/>
            </a:solidFill>
            <a:miter lim="800000"/>
            <a:headEnd/>
            <a:tailEnd/>
          </a:ln>
        </p:spPr>
      </p:sp>
      <p:sp>
        <p:nvSpPr>
          <p:cNvPr id="1894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dirty="0" smtClean="0"/>
          </a:p>
        </p:txBody>
      </p:sp>
    </p:spTree>
    <p:extLst>
      <p:ext uri="{BB962C8B-B14F-4D97-AF65-F5344CB8AC3E}">
        <p14:creationId xmlns:p14="http://schemas.microsoft.com/office/powerpoint/2010/main" val="404937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3024E81-D7EA-4597-A6AE-1AEA5460796C}" type="slidenum">
              <a:rPr lang="en-US" altLang="zh-CN" smtClean="0">
                <a:ea typeface="宋体" pitchFamily="2" charset="-122"/>
              </a:rPr>
              <a:pPr/>
              <a:t>43</a:t>
            </a:fld>
            <a:endParaRPr lang="en-US" altLang="zh-CN" dirty="0" smtClean="0">
              <a:ea typeface="宋体" pitchFamily="2" charset="-122"/>
            </a:endParaRPr>
          </a:p>
        </p:txBody>
      </p:sp>
      <p:sp>
        <p:nvSpPr>
          <p:cNvPr id="189443" name="Rectangle 2"/>
          <p:cNvSpPr>
            <a:spLocks noGrp="1" noRot="1" noChangeAspect="1" noChangeArrowheads="1" noTextEdit="1"/>
          </p:cNvSpPr>
          <p:nvPr>
            <p:ph type="sldImg"/>
          </p:nvPr>
        </p:nvSpPr>
        <p:spPr bwMode="auto">
          <a:xfrm>
            <a:off x="1190625" y="1243013"/>
            <a:ext cx="4476750" cy="3357562"/>
          </a:xfrm>
          <a:noFill/>
          <a:ln>
            <a:solidFill>
              <a:srgbClr val="000000"/>
            </a:solidFill>
            <a:miter lim="800000"/>
            <a:headEnd/>
            <a:tailEnd/>
          </a:ln>
        </p:spPr>
      </p:sp>
      <p:sp>
        <p:nvSpPr>
          <p:cNvPr id="1894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CVBS (Composite Video Broadcast Signal): </a:t>
            </a:r>
            <a:r>
              <a:rPr lang="zh-CN" altLang="en-US" dirty="0" smtClean="0"/>
              <a:t>复合电视广播信号。</a:t>
            </a:r>
            <a:br>
              <a:rPr lang="zh-CN" altLang="en-US" dirty="0" smtClean="0"/>
            </a:br>
            <a:r>
              <a:rPr lang="zh-CN" altLang="en-US" dirty="0" smtClean="0"/>
              <a:t/>
            </a:r>
            <a:br>
              <a:rPr lang="zh-CN" altLang="en-US" dirty="0" smtClean="0"/>
            </a:br>
            <a:r>
              <a:rPr lang="en-US" altLang="zh-CN" dirty="0" smtClean="0"/>
              <a:t>CVBS </a:t>
            </a:r>
            <a:r>
              <a:rPr lang="zh-CN" altLang="en-US" dirty="0" smtClean="0"/>
              <a:t>是被广泛使用的标准，也叫做基带视频或</a:t>
            </a:r>
            <a:r>
              <a:rPr lang="en-US" altLang="zh-CN" dirty="0" smtClean="0"/>
              <a:t>RCA</a:t>
            </a:r>
            <a:r>
              <a:rPr lang="zh-CN" altLang="en-US" dirty="0" smtClean="0"/>
              <a:t>视频，是全国电视系统委员会（</a:t>
            </a:r>
            <a:r>
              <a:rPr lang="en-US" altLang="zh-CN" dirty="0" smtClean="0"/>
              <a:t>NTSC</a:t>
            </a:r>
            <a:r>
              <a:rPr lang="zh-CN" altLang="en-US" dirty="0" smtClean="0"/>
              <a:t>）电视信号的传统图像数据传输方法，它以模拟波形来传输数据。复合视频包含色差（色调和饱和度）和亮度（光亮）信息，并将它们同步在消隐脉冲中，用同一信号传输。</a:t>
            </a:r>
            <a:br>
              <a:rPr lang="zh-CN" altLang="en-US" dirty="0" smtClean="0"/>
            </a:br>
            <a:r>
              <a:rPr lang="zh-CN" altLang="en-US" dirty="0" smtClean="0"/>
              <a:t/>
            </a:r>
            <a:br>
              <a:rPr lang="zh-CN" altLang="en-US" dirty="0" smtClean="0"/>
            </a:br>
            <a:r>
              <a:rPr lang="zh-CN" altLang="en-US" dirty="0" smtClean="0"/>
              <a:t>快速扫描的</a:t>
            </a:r>
            <a:r>
              <a:rPr lang="en-US" altLang="zh-CN" dirty="0" smtClean="0"/>
              <a:t>NTSC</a:t>
            </a:r>
            <a:r>
              <a:rPr lang="zh-CN" altLang="en-US" dirty="0" smtClean="0"/>
              <a:t>电视中，甚高频（</a:t>
            </a:r>
            <a:r>
              <a:rPr lang="en-US" altLang="zh-CN" dirty="0" smtClean="0"/>
              <a:t>VHF</a:t>
            </a:r>
            <a:r>
              <a:rPr lang="zh-CN" altLang="en-US" dirty="0" smtClean="0"/>
              <a:t>）或超高频（</a:t>
            </a:r>
            <a:r>
              <a:rPr lang="en-US" altLang="zh-CN" dirty="0" smtClean="0"/>
              <a:t>UHF</a:t>
            </a:r>
            <a:r>
              <a:rPr lang="zh-CN" altLang="en-US" dirty="0" smtClean="0"/>
              <a:t>）载波是复合视频所使用的调整振幅，这使产生的信号大约有</a:t>
            </a:r>
            <a:r>
              <a:rPr lang="en-US" altLang="zh-CN" dirty="0" smtClean="0"/>
              <a:t>6MHz</a:t>
            </a:r>
            <a:r>
              <a:rPr lang="zh-CN" altLang="en-US" dirty="0" smtClean="0"/>
              <a:t>宽。一些闭路电视系统使用同轴电缆近距离传输复合视频，一些</a:t>
            </a:r>
            <a:r>
              <a:rPr lang="en-US" altLang="zh-CN" dirty="0" smtClean="0"/>
              <a:t>DVD</a:t>
            </a:r>
            <a:r>
              <a:rPr lang="zh-CN" altLang="en-US" dirty="0" smtClean="0"/>
              <a:t>播放器和视频磁带录像机（</a:t>
            </a:r>
            <a:r>
              <a:rPr lang="en-US" altLang="zh-CN" dirty="0" smtClean="0"/>
              <a:t>VCR</a:t>
            </a:r>
            <a:r>
              <a:rPr lang="zh-CN" altLang="en-US" dirty="0" smtClean="0"/>
              <a:t>）通过拾音插座提供复合视频输入和输出</a:t>
            </a:r>
            <a:r>
              <a:rPr lang="en-US" altLang="zh-CN" dirty="0" smtClean="0"/>
              <a:t>.</a:t>
            </a:r>
            <a:br>
              <a:rPr lang="en-US" altLang="zh-CN" dirty="0" smtClean="0"/>
            </a:br>
            <a:endParaRPr lang="en-US" altLang="zh-CN" dirty="0" smtClean="0"/>
          </a:p>
        </p:txBody>
      </p:sp>
    </p:spTree>
    <p:extLst>
      <p:ext uri="{BB962C8B-B14F-4D97-AF65-F5344CB8AC3E}">
        <p14:creationId xmlns:p14="http://schemas.microsoft.com/office/powerpoint/2010/main" val="586295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2" name="Picture 5" descr="C:\Documents and Settings\DingQi\桌面\封面1.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9" name="PPBand0"/>
          <p:cNvSpPr>
            <a:spLocks noGrp="1" noChangeArrowheads="1"/>
          </p:cNvSpPr>
          <p:nvPr userDrawn="1">
            <p:ph type="ctrTitle"/>
          </p:nvPr>
        </p:nvSpPr>
        <p:spPr>
          <a:xfrm>
            <a:off x="1042988" y="4643438"/>
            <a:ext cx="7172325" cy="577850"/>
          </a:xfrm>
        </p:spPr>
        <p:txBody>
          <a:bodyPr/>
          <a:lstStyle/>
          <a:p>
            <a:pPr algn="ctr" eaLnBrk="1" hangingPunct="1">
              <a:lnSpc>
                <a:spcPct val="150000"/>
              </a:lnSpc>
            </a:pPr>
            <a:r>
              <a:rPr lang="zh-CN" altLang="en-US" sz="2400" smtClean="0">
                <a:solidFill>
                  <a:schemeClr val="tx1"/>
                </a:solidFill>
                <a:latin typeface="微软雅黑" pitchFamily="34" charset="-122"/>
              </a:rPr>
              <a:t>单击此处编辑母版标题样式</a:t>
            </a:r>
          </a:p>
        </p:txBody>
      </p:sp>
      <p:sp>
        <p:nvSpPr>
          <p:cNvPr id="10" name="副标题 4"/>
          <p:cNvSpPr>
            <a:spLocks noGrp="1"/>
          </p:cNvSpPr>
          <p:nvPr userDrawn="1">
            <p:ph type="subTitle" idx="4294967295"/>
          </p:nvPr>
        </p:nvSpPr>
        <p:spPr>
          <a:xfrm>
            <a:off x="1522414" y="5287963"/>
            <a:ext cx="6192837" cy="647700"/>
          </a:xfrm>
          <a:prstGeom prst="rect">
            <a:avLst/>
          </a:prstGeom>
        </p:spPr>
        <p:txBody>
          <a:bodyPr/>
          <a:lstStyle/>
          <a:p>
            <a:pPr algn="ctr">
              <a:buFont typeface="Wingdings" pitchFamily="2" charset="2"/>
              <a:buNone/>
              <a:defRPr/>
            </a:pPr>
            <a:r>
              <a:rPr lang="zh-CN" altLang="en-US" b="1" smtClean="0">
                <a:solidFill>
                  <a:schemeClr val="tx1">
                    <a:lumMod val="50000"/>
                    <a:lumOff val="50000"/>
                  </a:schemeClr>
                </a:solidFill>
                <a:latin typeface="黑体" pitchFamily="2" charset="-122"/>
                <a:ea typeface="黑体" pitchFamily="2" charset="-122"/>
              </a:rPr>
              <a:t>单击此处编辑母版副标题样式</a:t>
            </a:r>
            <a:endParaRPr lang="zh-CN" altLang="en-US" b="1" dirty="0">
              <a:solidFill>
                <a:schemeClr val="tx1">
                  <a:lumMod val="50000"/>
                  <a:lumOff val="50000"/>
                </a:schemeClr>
              </a:solidFill>
              <a:latin typeface="黑体" pitchFamily="2" charset="-122"/>
              <a:ea typeface="黑体" pitchFamily="2" charset="-122"/>
            </a:endParaRPr>
          </a:p>
        </p:txBody>
      </p:sp>
    </p:spTree>
    <p:extLst>
      <p:ext uri="{BB962C8B-B14F-4D97-AF65-F5344CB8AC3E}">
        <p14:creationId xmlns:p14="http://schemas.microsoft.com/office/powerpoint/2010/main" val="362075585"/>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1638" y="1125538"/>
            <a:ext cx="8418512" cy="532765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3162308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5126" y="333377"/>
            <a:ext cx="2105025" cy="61198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95289" y="333377"/>
            <a:ext cx="6167437" cy="611981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572464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5" name="内容占位符 4"/>
          <p:cNvSpPr>
            <a:spLocks noGrp="1"/>
          </p:cNvSpPr>
          <p:nvPr>
            <p:ph sz="quarter" idx="11"/>
          </p:nvPr>
        </p:nvSpPr>
        <p:spPr>
          <a:xfrm>
            <a:off x="285751" y="1143002"/>
            <a:ext cx="8643938" cy="25003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内容占位符 6"/>
          <p:cNvSpPr>
            <a:spLocks noGrp="1"/>
          </p:cNvSpPr>
          <p:nvPr>
            <p:ph sz="quarter" idx="12"/>
          </p:nvPr>
        </p:nvSpPr>
        <p:spPr>
          <a:xfrm>
            <a:off x="285751" y="3857625"/>
            <a:ext cx="8643938" cy="25717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8007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内容占位符 6"/>
          <p:cNvSpPr>
            <a:spLocks noGrp="1"/>
          </p:cNvSpPr>
          <p:nvPr>
            <p:ph sz="quarter" idx="13"/>
          </p:nvPr>
        </p:nvSpPr>
        <p:spPr>
          <a:xfrm>
            <a:off x="395536" y="1341438"/>
            <a:ext cx="8424936" cy="15113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内容占位符 8"/>
          <p:cNvSpPr>
            <a:spLocks noGrp="1"/>
          </p:cNvSpPr>
          <p:nvPr>
            <p:ph sz="quarter" idx="14"/>
          </p:nvPr>
        </p:nvSpPr>
        <p:spPr>
          <a:xfrm>
            <a:off x="395289" y="3284538"/>
            <a:ext cx="8424862" cy="28813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196575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250826" y="188913"/>
            <a:ext cx="6913563" cy="576262"/>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250826" y="981077"/>
            <a:ext cx="4244975" cy="2659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1" y="981077"/>
            <a:ext cx="4244975" cy="2659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250826" y="3792538"/>
            <a:ext cx="4244975" cy="2660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1" y="3792538"/>
            <a:ext cx="4244975" cy="2660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sldNum" sz="quarter" idx="10"/>
          </p:nvPr>
        </p:nvSpPr>
        <p:spPr>
          <a:xfrm>
            <a:off x="8256589" y="6570663"/>
            <a:ext cx="801687" cy="144462"/>
          </a:xfrm>
          <a:prstGeom prst="rect">
            <a:avLst/>
          </a:prstGeom>
          <a:ln/>
        </p:spPr>
        <p:txBody>
          <a:bodyPr/>
          <a:lstStyle>
            <a:lvl1pPr>
              <a:defRPr/>
            </a:lvl1pPr>
          </a:lstStyle>
          <a:p>
            <a:pPr>
              <a:defRPr/>
            </a:pPr>
            <a:fld id="{909CEF92-1A5F-4FD0-BEE6-CCB68B70BC5C}" type="slidenum">
              <a:rPr lang="en-US" altLang="zh-CN"/>
              <a:pPr>
                <a:defRPr/>
              </a:pPr>
              <a:t>‹#›</a:t>
            </a:fld>
            <a:endParaRPr lang="en-US" altLang="zh-CN"/>
          </a:p>
        </p:txBody>
      </p:sp>
    </p:spTree>
    <p:extLst>
      <p:ext uri="{BB962C8B-B14F-4D97-AF65-F5344CB8AC3E}">
        <p14:creationId xmlns:p14="http://schemas.microsoft.com/office/powerpoint/2010/main" val="3488778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250826" y="188913"/>
            <a:ext cx="6913563" cy="576262"/>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6" y="981077"/>
            <a:ext cx="8642350" cy="2659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250826" y="3792538"/>
            <a:ext cx="8642350" cy="2660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sldNum" sz="quarter" idx="10"/>
          </p:nvPr>
        </p:nvSpPr>
        <p:spPr>
          <a:xfrm>
            <a:off x="8256589" y="6570663"/>
            <a:ext cx="801687" cy="144462"/>
          </a:xfrm>
          <a:prstGeom prst="rect">
            <a:avLst/>
          </a:prstGeom>
          <a:ln/>
        </p:spPr>
        <p:txBody>
          <a:bodyPr/>
          <a:lstStyle>
            <a:lvl1pPr>
              <a:defRPr/>
            </a:lvl1pPr>
          </a:lstStyle>
          <a:p>
            <a:pPr>
              <a:defRPr/>
            </a:pPr>
            <a:fld id="{F8CB9C47-A6AB-40E0-8CB1-D8B4FC4EB3EC}" type="slidenum">
              <a:rPr lang="en-US" altLang="zh-CN"/>
              <a:pPr>
                <a:defRPr/>
              </a:pPr>
              <a:t>‹#›</a:t>
            </a:fld>
            <a:endParaRPr lang="en-US" altLang="zh-CN"/>
          </a:p>
        </p:txBody>
      </p:sp>
    </p:spTree>
    <p:extLst>
      <p:ext uri="{BB962C8B-B14F-4D97-AF65-F5344CB8AC3E}">
        <p14:creationId xmlns:p14="http://schemas.microsoft.com/office/powerpoint/2010/main" val="17452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100"/>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26605707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Tree>
    <p:extLst>
      <p:ext uri="{BB962C8B-B14F-4D97-AF65-F5344CB8AC3E}">
        <p14:creationId xmlns:p14="http://schemas.microsoft.com/office/powerpoint/2010/main" val="32476552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sz="half" idx="1"/>
          </p:nvPr>
        </p:nvSpPr>
        <p:spPr>
          <a:xfrm>
            <a:off x="401638" y="1125538"/>
            <a:ext cx="4132262" cy="5327650"/>
          </a:xfrm>
          <a:prstGeom prst="rect">
            <a:avLst/>
          </a:prstGeom>
        </p:spPr>
        <p:txBody>
          <a:bodyPr/>
          <a:lstStyle>
            <a:lvl1pPr>
              <a:defRPr sz="1800" baseline="0">
                <a:latin typeface="Verdana" pitchFamily="34" charset="0"/>
                <a:ea typeface="微软雅黑" pitchFamily="34" charset="-122"/>
              </a:defRPr>
            </a:lvl1pPr>
            <a:lvl2pPr>
              <a:defRPr sz="1500" baseline="0">
                <a:latin typeface="Verdana" pitchFamily="34" charset="0"/>
                <a:ea typeface="微软雅黑" pitchFamily="34" charset="-122"/>
              </a:defRPr>
            </a:lvl2pPr>
            <a:lvl3pPr>
              <a:defRPr sz="1350" baseline="0">
                <a:latin typeface="Verdana" pitchFamily="34" charset="0"/>
                <a:ea typeface="微软雅黑" pitchFamily="34" charset="-122"/>
              </a:defRPr>
            </a:lvl3pPr>
            <a:lvl4pPr>
              <a:defRPr sz="1200" baseline="0">
                <a:latin typeface="Verdana" pitchFamily="34" charset="0"/>
                <a:ea typeface="微软雅黑" pitchFamily="34" charset="-122"/>
              </a:defRPr>
            </a:lvl4pPr>
            <a:lvl5pPr>
              <a:defRPr sz="1200" baseline="0">
                <a:latin typeface="Verdana" pitchFamily="34" charset="0"/>
                <a:ea typeface="微软雅黑" pitchFamily="34" charset="-122"/>
              </a:defRPr>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86300" y="1125538"/>
            <a:ext cx="4133850" cy="5327650"/>
          </a:xfrm>
          <a:prstGeom prst="rect">
            <a:avLst/>
          </a:prstGeom>
        </p:spPr>
        <p:txBody>
          <a:bodyPr/>
          <a:lstStyle>
            <a:lvl1pPr>
              <a:defRPr sz="1800" baseline="0">
                <a:latin typeface="Verdana" pitchFamily="34" charset="0"/>
                <a:ea typeface="微软雅黑" pitchFamily="34" charset="-122"/>
              </a:defRPr>
            </a:lvl1pPr>
            <a:lvl2pPr>
              <a:defRPr sz="1500" baseline="0">
                <a:latin typeface="Verdana" pitchFamily="34" charset="0"/>
                <a:ea typeface="微软雅黑" pitchFamily="34" charset="-122"/>
              </a:defRPr>
            </a:lvl2pPr>
            <a:lvl3pPr>
              <a:defRPr sz="1350" baseline="0">
                <a:latin typeface="Verdana" pitchFamily="34" charset="0"/>
                <a:ea typeface="微软雅黑" pitchFamily="34" charset="-122"/>
              </a:defRPr>
            </a:lvl3pPr>
            <a:lvl4pPr>
              <a:defRPr sz="1200" baseline="0">
                <a:latin typeface="Verdana" pitchFamily="34" charset="0"/>
                <a:ea typeface="微软雅黑" pitchFamily="34" charset="-122"/>
              </a:defRPr>
            </a:lvl4pPr>
            <a:lvl5pPr>
              <a:defRPr sz="1200" baseline="0">
                <a:latin typeface="Verdana" pitchFamily="34" charset="0"/>
                <a:ea typeface="微软雅黑" pitchFamily="34" charset="-122"/>
              </a:defRPr>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67623751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408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24744"/>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764506"/>
            <a:ext cx="4040188" cy="476083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4645026" y="1124744"/>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764506"/>
            <a:ext cx="4041775" cy="476083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158790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24476931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16130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960263"/>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960265"/>
            <a:ext cx="5111750" cy="5853113"/>
          </a:xfrm>
          <a:prstGeom prst="rect">
            <a:avLst/>
          </a:prstGeom>
        </p:spPr>
        <p:txBody>
          <a:bodyPr/>
          <a:lstStyle>
            <a:lvl1pPr>
              <a:defRPr sz="1800"/>
            </a:lvl1pPr>
            <a:lvl2pPr>
              <a:defRPr sz="1500"/>
            </a:lvl2pPr>
            <a:lvl3pPr>
              <a:defRPr sz="1350"/>
            </a:lvl3pPr>
            <a:lvl4pPr>
              <a:defRPr sz="1200"/>
            </a:lvl4pPr>
            <a:lvl5pPr>
              <a:defRPr sz="12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57201" y="2122315"/>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Tree>
    <p:extLst>
      <p:ext uri="{BB962C8B-B14F-4D97-AF65-F5344CB8AC3E}">
        <p14:creationId xmlns:p14="http://schemas.microsoft.com/office/powerpoint/2010/main" val="114416053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5225752"/>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1037927"/>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792490"/>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Tree>
    <p:extLst>
      <p:ext uri="{BB962C8B-B14F-4D97-AF65-F5344CB8AC3E}">
        <p14:creationId xmlns:p14="http://schemas.microsoft.com/office/powerpoint/2010/main" val="198488342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9" descr="内页"/>
          <p:cNvPicPr>
            <a:picLocks noChangeAspect="1" noChangeArrowheads="1"/>
          </p:cNvPicPr>
          <p:nvPr/>
        </p:nvPicPr>
        <p:blipFill>
          <a:blip r:embed="rId17" cstate="print"/>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395288" y="333375"/>
            <a:ext cx="6840537" cy="5032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Tree>
    <p:extLst>
      <p:ext uri="{BB962C8B-B14F-4D97-AF65-F5344CB8AC3E}">
        <p14:creationId xmlns:p14="http://schemas.microsoft.com/office/powerpoint/2010/main" val="1927998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p:timing>
    <p:tnLst>
      <p:par>
        <p:cTn id="1" dur="indefinite" restart="never" nodeType="tmRoot"/>
      </p:par>
    </p:tnLst>
  </p:timing>
  <p:txStyles>
    <p:titleStyle>
      <a:lvl1pPr algn="l" rtl="0" eaLnBrk="1" fontAlgn="base" hangingPunct="1">
        <a:spcBef>
          <a:spcPct val="0"/>
        </a:spcBef>
        <a:spcAft>
          <a:spcPct val="0"/>
        </a:spcAft>
        <a:defRPr sz="2100" b="1">
          <a:solidFill>
            <a:schemeClr val="tx2"/>
          </a:solidFill>
          <a:latin typeface="+mj-lt"/>
          <a:ea typeface="+mj-ea"/>
          <a:cs typeface="+mj-cs"/>
        </a:defRPr>
      </a:lvl1pPr>
      <a:lvl2pPr algn="l" rtl="0" eaLnBrk="1" fontAlgn="base" hangingPunct="1">
        <a:spcBef>
          <a:spcPct val="0"/>
        </a:spcBef>
        <a:spcAft>
          <a:spcPct val="0"/>
        </a:spcAft>
        <a:defRPr sz="1950" b="1">
          <a:solidFill>
            <a:schemeClr val="tx2"/>
          </a:solidFill>
          <a:latin typeface="Arial" charset="0"/>
          <a:ea typeface="微软雅黑" pitchFamily="34" charset="-122"/>
        </a:defRPr>
      </a:lvl2pPr>
      <a:lvl3pPr algn="l" rtl="0" eaLnBrk="1" fontAlgn="base" hangingPunct="1">
        <a:spcBef>
          <a:spcPct val="0"/>
        </a:spcBef>
        <a:spcAft>
          <a:spcPct val="0"/>
        </a:spcAft>
        <a:defRPr sz="1950" b="1">
          <a:solidFill>
            <a:schemeClr val="tx2"/>
          </a:solidFill>
          <a:latin typeface="Arial" charset="0"/>
          <a:ea typeface="微软雅黑" pitchFamily="34" charset="-122"/>
        </a:defRPr>
      </a:lvl3pPr>
      <a:lvl4pPr algn="l" rtl="0" eaLnBrk="1" fontAlgn="base" hangingPunct="1">
        <a:spcBef>
          <a:spcPct val="0"/>
        </a:spcBef>
        <a:spcAft>
          <a:spcPct val="0"/>
        </a:spcAft>
        <a:defRPr sz="1950" b="1">
          <a:solidFill>
            <a:schemeClr val="tx2"/>
          </a:solidFill>
          <a:latin typeface="Arial" charset="0"/>
          <a:ea typeface="微软雅黑" pitchFamily="34" charset="-122"/>
        </a:defRPr>
      </a:lvl4pPr>
      <a:lvl5pPr algn="l" rtl="0" eaLnBrk="1" fontAlgn="base" hangingPunct="1">
        <a:spcBef>
          <a:spcPct val="0"/>
        </a:spcBef>
        <a:spcAft>
          <a:spcPct val="0"/>
        </a:spcAft>
        <a:defRPr sz="1950" b="1">
          <a:solidFill>
            <a:schemeClr val="tx2"/>
          </a:solidFill>
          <a:latin typeface="Arial" charset="0"/>
          <a:ea typeface="微软雅黑" pitchFamily="34" charset="-122"/>
        </a:defRPr>
      </a:lvl5pPr>
      <a:lvl6pPr marL="342900" algn="l" rtl="0" eaLnBrk="1" fontAlgn="base" hangingPunct="1">
        <a:spcBef>
          <a:spcPct val="0"/>
        </a:spcBef>
        <a:spcAft>
          <a:spcPct val="0"/>
        </a:spcAft>
        <a:defRPr sz="1950" b="1">
          <a:solidFill>
            <a:schemeClr val="tx2"/>
          </a:solidFill>
          <a:latin typeface="Arial" charset="0"/>
          <a:ea typeface="微软雅黑" pitchFamily="34" charset="-122"/>
        </a:defRPr>
      </a:lvl6pPr>
      <a:lvl7pPr marL="685800" algn="l" rtl="0" eaLnBrk="1" fontAlgn="base" hangingPunct="1">
        <a:spcBef>
          <a:spcPct val="0"/>
        </a:spcBef>
        <a:spcAft>
          <a:spcPct val="0"/>
        </a:spcAft>
        <a:defRPr sz="1950" b="1">
          <a:solidFill>
            <a:schemeClr val="tx2"/>
          </a:solidFill>
          <a:latin typeface="Arial" charset="0"/>
          <a:ea typeface="微软雅黑" pitchFamily="34" charset="-122"/>
        </a:defRPr>
      </a:lvl7pPr>
      <a:lvl8pPr marL="1028700" algn="l" rtl="0" eaLnBrk="1" fontAlgn="base" hangingPunct="1">
        <a:spcBef>
          <a:spcPct val="0"/>
        </a:spcBef>
        <a:spcAft>
          <a:spcPct val="0"/>
        </a:spcAft>
        <a:defRPr sz="1950" b="1">
          <a:solidFill>
            <a:schemeClr val="tx2"/>
          </a:solidFill>
          <a:latin typeface="Arial" charset="0"/>
          <a:ea typeface="微软雅黑" pitchFamily="34" charset="-122"/>
        </a:defRPr>
      </a:lvl8pPr>
      <a:lvl9pPr marL="1371600" algn="l" rtl="0" eaLnBrk="1" fontAlgn="base" hangingPunct="1">
        <a:spcBef>
          <a:spcPct val="0"/>
        </a:spcBef>
        <a:spcAft>
          <a:spcPct val="0"/>
        </a:spcAft>
        <a:defRPr sz="1950" b="1">
          <a:solidFill>
            <a:schemeClr val="tx2"/>
          </a:solidFill>
          <a:latin typeface="Arial" charset="0"/>
          <a:ea typeface="微软雅黑" pitchFamily="34" charset="-122"/>
        </a:defRPr>
      </a:lvl9pPr>
    </p:titleStyle>
    <p:bodyStyle>
      <a:lvl1pPr marL="257175" indent="-257175" algn="l" rtl="0" eaLnBrk="1" fontAlgn="base" hangingPunct="1">
        <a:lnSpc>
          <a:spcPct val="120000"/>
        </a:lnSpc>
        <a:spcBef>
          <a:spcPct val="20000"/>
        </a:spcBef>
        <a:spcAft>
          <a:spcPct val="0"/>
        </a:spcAft>
        <a:buClr>
          <a:srgbClr val="FF0000"/>
        </a:buClr>
        <a:buFont typeface="Wingdings" pitchFamily="2" charset="2"/>
        <a:buChar char="n"/>
        <a:defRPr sz="1800">
          <a:solidFill>
            <a:schemeClr val="tx1"/>
          </a:solidFill>
          <a:latin typeface="Verdana" pitchFamily="34" charset="0"/>
          <a:ea typeface="微软雅黑" pitchFamily="34" charset="-122"/>
          <a:cs typeface="+mn-cs"/>
        </a:defRPr>
      </a:lvl1pPr>
      <a:lvl2pPr marL="557213" indent="-214313" algn="l" rtl="0" eaLnBrk="1" fontAlgn="base" hangingPunct="1">
        <a:lnSpc>
          <a:spcPct val="120000"/>
        </a:lnSpc>
        <a:spcBef>
          <a:spcPct val="20000"/>
        </a:spcBef>
        <a:spcAft>
          <a:spcPct val="0"/>
        </a:spcAft>
        <a:buClr>
          <a:srgbClr val="FF0000"/>
        </a:buClr>
        <a:buFont typeface="Wingdings" pitchFamily="2" charset="2"/>
        <a:buChar char="p"/>
        <a:defRPr sz="1500">
          <a:solidFill>
            <a:schemeClr val="tx1"/>
          </a:solidFill>
          <a:latin typeface="Verdana" pitchFamily="34" charset="0"/>
          <a:ea typeface="微软雅黑" pitchFamily="34" charset="-122"/>
        </a:defRPr>
      </a:lvl2pPr>
      <a:lvl3pPr marL="857250" indent="-171450" algn="l" rtl="0" eaLnBrk="1" fontAlgn="base" hangingPunct="1">
        <a:lnSpc>
          <a:spcPct val="120000"/>
        </a:lnSpc>
        <a:spcBef>
          <a:spcPct val="20000"/>
        </a:spcBef>
        <a:spcAft>
          <a:spcPct val="0"/>
        </a:spcAft>
        <a:buClr>
          <a:srgbClr val="FF0000"/>
        </a:buClr>
        <a:buFont typeface="Wingdings" pitchFamily="2" charset="2"/>
        <a:buChar char="Ø"/>
        <a:defRPr sz="1350">
          <a:solidFill>
            <a:schemeClr val="tx1"/>
          </a:solidFill>
          <a:latin typeface="Verdana" pitchFamily="34" charset="0"/>
          <a:ea typeface="微软雅黑" pitchFamily="34" charset="-122"/>
        </a:defRPr>
      </a:lvl3pPr>
      <a:lvl4pPr marL="1200150" indent="-171450" algn="l" rtl="0" eaLnBrk="1" fontAlgn="base" hangingPunct="1">
        <a:lnSpc>
          <a:spcPct val="120000"/>
        </a:lnSpc>
        <a:spcBef>
          <a:spcPct val="20000"/>
        </a:spcBef>
        <a:spcAft>
          <a:spcPct val="0"/>
        </a:spcAft>
        <a:buClr>
          <a:srgbClr val="FF0000"/>
        </a:buClr>
        <a:buFont typeface="Wingdings" pitchFamily="2" charset="2"/>
        <a:buChar char="§"/>
        <a:defRPr sz="1200">
          <a:solidFill>
            <a:schemeClr val="tx1"/>
          </a:solidFill>
          <a:latin typeface="Verdana" pitchFamily="34" charset="0"/>
          <a:ea typeface="微软雅黑" pitchFamily="34" charset="-122"/>
        </a:defRPr>
      </a:lvl4pPr>
      <a:lvl5pPr marL="1543050" indent="-171450" algn="l" rtl="0" eaLnBrk="1" fontAlgn="base" hangingPunct="1">
        <a:lnSpc>
          <a:spcPct val="120000"/>
        </a:lnSpc>
        <a:spcBef>
          <a:spcPct val="20000"/>
        </a:spcBef>
        <a:spcAft>
          <a:spcPct val="0"/>
        </a:spcAft>
        <a:buClr>
          <a:srgbClr val="FF0000"/>
        </a:buClr>
        <a:buFont typeface="Arial" charset="0"/>
        <a:buChar char="-"/>
        <a:defRPr sz="1050">
          <a:solidFill>
            <a:schemeClr val="tx1"/>
          </a:solidFill>
          <a:latin typeface="Verdana" pitchFamily="34" charset="0"/>
          <a:ea typeface="微软雅黑" pitchFamily="34" charset="-122"/>
        </a:defRPr>
      </a:lvl5pPr>
      <a:lvl6pPr marL="1885950" indent="-171450" algn="l" rtl="0" eaLnBrk="1" fontAlgn="base" hangingPunct="1">
        <a:lnSpc>
          <a:spcPct val="120000"/>
        </a:lnSpc>
        <a:spcBef>
          <a:spcPct val="20000"/>
        </a:spcBef>
        <a:spcAft>
          <a:spcPct val="0"/>
        </a:spcAft>
        <a:buClr>
          <a:srgbClr val="FF0000"/>
        </a:buClr>
        <a:buFont typeface="Arial" charset="0"/>
        <a:buChar char="-"/>
        <a:defRPr sz="1050">
          <a:solidFill>
            <a:schemeClr val="tx1"/>
          </a:solidFill>
          <a:latin typeface="+mn-lt"/>
          <a:ea typeface="+mn-ea"/>
        </a:defRPr>
      </a:lvl6pPr>
      <a:lvl7pPr marL="2228850" indent="-171450" algn="l" rtl="0" eaLnBrk="1" fontAlgn="base" hangingPunct="1">
        <a:lnSpc>
          <a:spcPct val="120000"/>
        </a:lnSpc>
        <a:spcBef>
          <a:spcPct val="20000"/>
        </a:spcBef>
        <a:spcAft>
          <a:spcPct val="0"/>
        </a:spcAft>
        <a:buClr>
          <a:srgbClr val="FF0000"/>
        </a:buClr>
        <a:buFont typeface="Arial" charset="0"/>
        <a:buChar char="-"/>
        <a:defRPr sz="1050">
          <a:solidFill>
            <a:schemeClr val="tx1"/>
          </a:solidFill>
          <a:latin typeface="+mn-lt"/>
          <a:ea typeface="+mn-ea"/>
        </a:defRPr>
      </a:lvl7pPr>
      <a:lvl8pPr marL="2571750" indent="-171450" algn="l" rtl="0" eaLnBrk="1" fontAlgn="base" hangingPunct="1">
        <a:lnSpc>
          <a:spcPct val="120000"/>
        </a:lnSpc>
        <a:spcBef>
          <a:spcPct val="20000"/>
        </a:spcBef>
        <a:spcAft>
          <a:spcPct val="0"/>
        </a:spcAft>
        <a:buClr>
          <a:srgbClr val="FF0000"/>
        </a:buClr>
        <a:buFont typeface="Arial" charset="0"/>
        <a:buChar char="-"/>
        <a:defRPr sz="1050">
          <a:solidFill>
            <a:schemeClr val="tx1"/>
          </a:solidFill>
          <a:latin typeface="+mn-lt"/>
          <a:ea typeface="+mn-ea"/>
        </a:defRPr>
      </a:lvl8pPr>
      <a:lvl9pPr marL="2914650" indent="-171450" algn="l" rtl="0" eaLnBrk="1" fontAlgn="base" hangingPunct="1">
        <a:lnSpc>
          <a:spcPct val="120000"/>
        </a:lnSpc>
        <a:spcBef>
          <a:spcPct val="20000"/>
        </a:spcBef>
        <a:spcAft>
          <a:spcPct val="0"/>
        </a:spcAft>
        <a:buClr>
          <a:srgbClr val="FF0000"/>
        </a:buClr>
        <a:buFont typeface="Arial" charset="0"/>
        <a:buChar char="-"/>
        <a:defRPr sz="105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jpeg"/></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jpeg"/></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hyperlink" Target="file:///D:\&#25773;&#25918;&#24211;1\VSPlayer_CH.exe%20-open%20%22d:\&#25773;&#25918;&#24211;1\yuyan.mp4%2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1.emf"/><Relationship Id="rId5" Type="http://schemas.openxmlformats.org/officeDocument/2006/relationships/oleObject" Target="../embeddings/oleObject2.bin"/><Relationship Id="rId4" Type="http://schemas.openxmlformats.org/officeDocument/2006/relationships/image" Target="../media/image70.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2.jpeg"/><Relationship Id="rId11" Type="http://schemas.openxmlformats.org/officeDocument/2006/relationships/image" Target="../media/image87.png"/><Relationship Id="rId5" Type="http://schemas.openxmlformats.org/officeDocument/2006/relationships/image" Target="../media/image81.jpeg"/><Relationship Id="rId10" Type="http://schemas.openxmlformats.org/officeDocument/2006/relationships/image" Target="../media/image86.png"/><Relationship Id="rId4" Type="http://schemas.openxmlformats.org/officeDocument/2006/relationships/image" Target="../media/image80.jpeg"/><Relationship Id="rId9" Type="http://schemas.openxmlformats.org/officeDocument/2006/relationships/image" Target="../media/image85.png"/></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2.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102.png"/><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png"/><Relationship Id="rId9" Type="http://schemas.openxmlformats.org/officeDocument/2006/relationships/image" Target="../media/image1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PBand0"/>
          <p:cNvSpPr>
            <a:spLocks noGrp="1" noChangeArrowheads="1"/>
          </p:cNvSpPr>
          <p:nvPr>
            <p:ph type="ctrTitle"/>
          </p:nvPr>
        </p:nvSpPr>
        <p:spPr/>
        <p:txBody>
          <a:bodyPr/>
          <a:lstStyle/>
          <a:p>
            <a:pPr algn="ctr" eaLnBrk="1" hangingPunct="1">
              <a:lnSpc>
                <a:spcPct val="150000"/>
              </a:lnSpc>
            </a:pPr>
            <a:r>
              <a:rPr lang="zh-CN" altLang="en-US" sz="2400" dirty="0">
                <a:latin typeface="微软雅黑" pitchFamily="34" charset="-122"/>
              </a:rPr>
              <a:t>视频监控原理</a:t>
            </a:r>
          </a:p>
        </p:txBody>
      </p:sp>
      <p:sp>
        <p:nvSpPr>
          <p:cNvPr id="6" name="副标题 5"/>
          <p:cNvSpPr>
            <a:spLocks noGrp="1"/>
          </p:cNvSpPr>
          <p:nvPr>
            <p:ph type="subTitle" idx="4294967295"/>
          </p:nvPr>
        </p:nvSpPr>
        <p:spPr/>
        <p:txBody>
          <a:bodyPr/>
          <a:lstStyle/>
          <a:p>
            <a:endParaRPr lang="zh-CN" altLang="en-US"/>
          </a:p>
        </p:txBody>
      </p:sp>
    </p:spTree>
    <p:extLst>
      <p:ext uri="{BB962C8B-B14F-4D97-AF65-F5344CB8AC3E}">
        <p14:creationId xmlns:p14="http://schemas.microsoft.com/office/powerpoint/2010/main" val="407749534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4294967295"/>
          </p:nvPr>
        </p:nvSpPr>
        <p:spPr>
          <a:xfrm>
            <a:off x="5257800" y="2226469"/>
            <a:ext cx="3886200" cy="3263504"/>
          </a:xfrm>
          <a:prstGeom prst="rect">
            <a:avLst/>
          </a:prstGeom>
        </p:spPr>
        <p:txBody>
          <a:bodyPr>
            <a:normAutofit/>
          </a:bodyPr>
          <a:lstStyle/>
          <a:p>
            <a:pPr eaLnBrk="1" hangingPunct="1">
              <a:lnSpc>
                <a:spcPct val="150000"/>
              </a:lnSpc>
              <a:defRPr/>
            </a:pPr>
            <a:r>
              <a:rPr lang="zh-CN" altLang="en-US" dirty="0"/>
              <a:t>防弹复合玻璃</a:t>
            </a:r>
          </a:p>
          <a:p>
            <a:pPr eaLnBrk="1" hangingPunct="1">
              <a:lnSpc>
                <a:spcPct val="150000"/>
              </a:lnSpc>
              <a:defRPr/>
            </a:pPr>
            <a:r>
              <a:rPr lang="zh-CN" altLang="en-US" dirty="0">
                <a:solidFill>
                  <a:srgbClr val="FF0000"/>
                </a:solidFill>
              </a:rPr>
              <a:t>视频监控设备</a:t>
            </a:r>
          </a:p>
        </p:txBody>
      </p:sp>
      <p:sp>
        <p:nvSpPr>
          <p:cNvPr id="2" name="标题 1"/>
          <p:cNvSpPr>
            <a:spLocks noGrp="1"/>
          </p:cNvSpPr>
          <p:nvPr>
            <p:ph type="title" idx="4294967295"/>
          </p:nvPr>
        </p:nvSpPr>
        <p:spPr>
          <a:xfrm>
            <a:off x="355600" y="1141147"/>
            <a:ext cx="6840141" cy="377429"/>
          </a:xfrm>
        </p:spPr>
        <p:txBody>
          <a:bodyPr/>
          <a:lstStyle/>
          <a:p>
            <a:r>
              <a:rPr lang="zh-CN" altLang="en-US" dirty="0" smtClean="0"/>
              <a:t>安全防范产品</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normAutofit/>
          </a:bodyPr>
          <a:lstStyle/>
          <a:p>
            <a:pPr eaLnBrk="1" hangingPunct="1">
              <a:lnSpc>
                <a:spcPct val="150000"/>
              </a:lnSpc>
              <a:defRPr/>
            </a:pPr>
            <a:r>
              <a:rPr lang="zh-CN" altLang="en-US" dirty="0"/>
              <a:t>入侵探测器</a:t>
            </a:r>
          </a:p>
          <a:p>
            <a:pPr eaLnBrk="1" hangingPunct="1">
              <a:lnSpc>
                <a:spcPct val="150000"/>
              </a:lnSpc>
              <a:defRPr/>
            </a:pPr>
            <a:r>
              <a:rPr lang="zh-CN" altLang="en-US" dirty="0"/>
              <a:t>防盗</a:t>
            </a:r>
            <a:r>
              <a:rPr lang="en-US" altLang="zh-CN" dirty="0"/>
              <a:t>(</a:t>
            </a:r>
            <a:r>
              <a:rPr lang="zh-CN" altLang="en-US" dirty="0"/>
              <a:t>抢</a:t>
            </a:r>
            <a:r>
              <a:rPr lang="en-US" altLang="zh-CN" dirty="0"/>
              <a:t>)</a:t>
            </a:r>
            <a:r>
              <a:rPr lang="zh-CN" altLang="en-US" dirty="0"/>
              <a:t>报警控制器</a:t>
            </a:r>
            <a:r>
              <a:rPr lang="en-US" altLang="zh-CN" dirty="0"/>
              <a:t>(</a:t>
            </a:r>
            <a:r>
              <a:rPr lang="zh-CN" altLang="en-US" dirty="0"/>
              <a:t>手动</a:t>
            </a:r>
            <a:r>
              <a:rPr lang="en-US" altLang="zh-CN" dirty="0"/>
              <a:t>)</a:t>
            </a:r>
            <a:endParaRPr lang="zh-CN" altLang="en-US" dirty="0"/>
          </a:p>
          <a:p>
            <a:pPr eaLnBrk="1" hangingPunct="1">
              <a:lnSpc>
                <a:spcPct val="150000"/>
              </a:lnSpc>
              <a:defRPr/>
            </a:pPr>
            <a:r>
              <a:rPr lang="zh-CN" altLang="en-US" dirty="0"/>
              <a:t>汽车防盗报警系统</a:t>
            </a:r>
          </a:p>
          <a:p>
            <a:pPr eaLnBrk="1" hangingPunct="1">
              <a:lnSpc>
                <a:spcPct val="150000"/>
              </a:lnSpc>
              <a:defRPr/>
            </a:pPr>
            <a:r>
              <a:rPr lang="zh-CN" altLang="en-US" dirty="0"/>
              <a:t>出入口控制设备</a:t>
            </a:r>
          </a:p>
          <a:p>
            <a:pPr eaLnBrk="1" hangingPunct="1">
              <a:lnSpc>
                <a:spcPct val="150000"/>
              </a:lnSpc>
              <a:defRPr/>
            </a:pPr>
            <a:r>
              <a:rPr lang="zh-CN" altLang="en-US" dirty="0"/>
              <a:t>防盗保险柜（箱）</a:t>
            </a:r>
          </a:p>
          <a:p>
            <a:pPr eaLnBrk="1" hangingPunct="1">
              <a:lnSpc>
                <a:spcPct val="150000"/>
              </a:lnSpc>
              <a:defRPr/>
            </a:pPr>
            <a:r>
              <a:rPr lang="zh-CN" altLang="en-US" dirty="0"/>
              <a:t>机械防盗锁</a:t>
            </a:r>
          </a:p>
          <a:p>
            <a:pPr eaLnBrk="1" hangingPunct="1">
              <a:lnSpc>
                <a:spcPct val="150000"/>
              </a:lnSpc>
              <a:defRPr/>
            </a:pPr>
            <a:r>
              <a:rPr lang="en-US" altLang="zh-CN" dirty="0"/>
              <a:t>(</a:t>
            </a:r>
            <a:r>
              <a:rPr lang="zh-CN" altLang="en-US" dirty="0"/>
              <a:t>楼宇</a:t>
            </a:r>
            <a:r>
              <a:rPr lang="en-US" altLang="zh-CN" dirty="0"/>
              <a:t>)(</a:t>
            </a:r>
            <a:r>
              <a:rPr lang="zh-CN" altLang="en-US" dirty="0"/>
              <a:t>可视</a:t>
            </a:r>
            <a:r>
              <a:rPr lang="en-US" altLang="zh-CN" dirty="0"/>
              <a:t>)</a:t>
            </a:r>
            <a:r>
              <a:rPr lang="zh-CN" altLang="en-US" dirty="0"/>
              <a:t>对讲系统</a:t>
            </a:r>
          </a:p>
          <a:p>
            <a:pPr eaLnBrk="1" hangingPunct="1">
              <a:lnSpc>
                <a:spcPct val="150000"/>
              </a:lnSpc>
              <a:defRPr/>
            </a:pPr>
            <a:r>
              <a:rPr lang="zh-CN" altLang="en-US" dirty="0"/>
              <a:t>防盗安全门</a:t>
            </a:r>
          </a:p>
        </p:txBody>
      </p:sp>
    </p:spTree>
    <p:extLst>
      <p:ext uri="{BB962C8B-B14F-4D97-AF65-F5344CB8AC3E}">
        <p14:creationId xmlns:p14="http://schemas.microsoft.com/office/powerpoint/2010/main" val="2904508864"/>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idx="4294967295"/>
          </p:nvPr>
        </p:nvSpPr>
        <p:spPr>
          <a:xfrm>
            <a:off x="355600" y="1132681"/>
            <a:ext cx="6840141" cy="377429"/>
          </a:xfrm>
        </p:spPr>
        <p:txBody>
          <a:bodyPr>
            <a:normAutofit fontScale="90000"/>
          </a:bodyPr>
          <a:lstStyle/>
          <a:p>
            <a:pPr eaLnBrk="1" hangingPunct="1"/>
            <a:r>
              <a:rPr lang="en-US" altLang="zh-CN" dirty="0" smtClean="0"/>
              <a:t>RAID 1</a:t>
            </a:r>
            <a:endParaRPr lang="zh-CN" altLang="en-US" dirty="0" smtClean="0"/>
          </a:p>
        </p:txBody>
      </p:sp>
      <p:sp>
        <p:nvSpPr>
          <p:cNvPr id="171011" name="内容占位符 2"/>
          <p:cNvSpPr>
            <a:spLocks noGrp="1"/>
          </p:cNvSpPr>
          <p:nvPr>
            <p:ph idx="4294967295"/>
          </p:nvPr>
        </p:nvSpPr>
        <p:spPr>
          <a:xfrm>
            <a:off x="725091" y="1701403"/>
            <a:ext cx="8418909" cy="3995738"/>
          </a:xfrm>
          <a:prstGeom prst="rect">
            <a:avLst/>
          </a:prstGeom>
        </p:spPr>
        <p:txBody>
          <a:bodyPr/>
          <a:lstStyle/>
          <a:p>
            <a:pPr eaLnBrk="1" hangingPunct="1"/>
            <a:r>
              <a:rPr lang="zh-CN" altLang="en-US"/>
              <a:t>镜像</a:t>
            </a:r>
            <a:r>
              <a:rPr lang="en-US" altLang="zh-CN"/>
              <a:t>, </a:t>
            </a:r>
            <a:r>
              <a:rPr lang="zh-CN" altLang="en-US"/>
              <a:t>同样的数据有</a:t>
            </a:r>
            <a:r>
              <a:rPr lang="en-US" altLang="zh-CN"/>
              <a:t>2</a:t>
            </a:r>
            <a:r>
              <a:rPr lang="zh-CN" altLang="en-US"/>
              <a:t>个拷贝</a:t>
            </a:r>
          </a:p>
          <a:p>
            <a:pPr eaLnBrk="1" hangingPunct="1"/>
            <a:r>
              <a:rPr lang="zh-CN" altLang="en-US"/>
              <a:t>容量损失一半空间</a:t>
            </a:r>
          </a:p>
          <a:p>
            <a:pPr eaLnBrk="1" hangingPunct="1"/>
            <a:r>
              <a:rPr lang="zh-CN" altLang="en-US"/>
              <a:t>成本高</a:t>
            </a:r>
          </a:p>
          <a:p>
            <a:pPr eaLnBrk="1" hangingPunct="1"/>
            <a:r>
              <a:rPr lang="zh-CN" altLang="en-US"/>
              <a:t>可靠性高</a:t>
            </a:r>
          </a:p>
        </p:txBody>
      </p:sp>
      <p:grpSp>
        <p:nvGrpSpPr>
          <p:cNvPr id="2" name="组合 6"/>
          <p:cNvGrpSpPr>
            <a:grpSpLocks/>
          </p:cNvGrpSpPr>
          <p:nvPr/>
        </p:nvGrpSpPr>
        <p:grpSpPr bwMode="auto">
          <a:xfrm>
            <a:off x="2268142" y="3536158"/>
            <a:ext cx="4607719" cy="1821656"/>
            <a:chOff x="1214414" y="3429000"/>
            <a:chExt cx="6143668" cy="2428892"/>
          </a:xfrm>
        </p:grpSpPr>
        <p:pic>
          <p:nvPicPr>
            <p:cNvPr id="171013" name="Picture 6" descr="RAID1"/>
            <p:cNvPicPr>
              <a:picLocks noChangeAspect="1" noChangeArrowheads="1"/>
            </p:cNvPicPr>
            <p:nvPr/>
          </p:nvPicPr>
          <p:blipFill>
            <a:blip r:embed="rId2" cstate="print"/>
            <a:srcRect/>
            <a:stretch>
              <a:fillRect/>
            </a:stretch>
          </p:blipFill>
          <p:spPr bwMode="auto">
            <a:xfrm>
              <a:off x="3571868" y="3786190"/>
              <a:ext cx="1508125" cy="1874837"/>
            </a:xfrm>
            <a:prstGeom prst="rect">
              <a:avLst/>
            </a:prstGeom>
            <a:noFill/>
            <a:ln w="9525">
              <a:noFill/>
              <a:miter lim="800000"/>
              <a:headEnd/>
              <a:tailEnd/>
            </a:ln>
          </p:spPr>
        </p:pic>
        <p:sp>
          <p:nvSpPr>
            <p:cNvPr id="6" name="矩形 5"/>
            <p:cNvSpPr/>
            <p:nvPr/>
          </p:nvSpPr>
          <p:spPr>
            <a:xfrm>
              <a:off x="1214414" y="3429000"/>
              <a:ext cx="6143668" cy="242889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altLang="zh-CN" sz="1350" dirty="0">
                  <a:solidFill>
                    <a:schemeClr val="tx1"/>
                  </a:solidFill>
                  <a:effectLst>
                    <a:outerShdw blurRad="38100" dist="38100" dir="2700000" algn="tl">
                      <a:srgbClr val="000000">
                        <a:alpha val="43137"/>
                      </a:srgbClr>
                    </a:outerShdw>
                  </a:effectLst>
                </a:rPr>
                <a:t>RAID 1</a:t>
              </a:r>
              <a:endParaRPr lang="zh-CN" altLang="en-US" sz="1350" dirty="0">
                <a:solidFill>
                  <a:schemeClr val="tx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08657104"/>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idx="4294967295"/>
          </p:nvPr>
        </p:nvSpPr>
        <p:spPr>
          <a:xfrm>
            <a:off x="389467" y="1132681"/>
            <a:ext cx="6840141" cy="377429"/>
          </a:xfrm>
        </p:spPr>
        <p:txBody>
          <a:bodyPr>
            <a:normAutofit fontScale="90000"/>
          </a:bodyPr>
          <a:lstStyle/>
          <a:p>
            <a:pPr eaLnBrk="1" hangingPunct="1"/>
            <a:r>
              <a:rPr lang="en-US" altLang="zh-CN" dirty="0" smtClean="0"/>
              <a:t>RAID 4</a:t>
            </a:r>
            <a:endParaRPr lang="zh-CN" altLang="en-US" dirty="0" smtClean="0"/>
          </a:p>
        </p:txBody>
      </p:sp>
      <p:sp>
        <p:nvSpPr>
          <p:cNvPr id="172035" name="内容占位符 2"/>
          <p:cNvSpPr>
            <a:spLocks noGrp="1"/>
          </p:cNvSpPr>
          <p:nvPr>
            <p:ph idx="4294967295"/>
          </p:nvPr>
        </p:nvSpPr>
        <p:spPr>
          <a:xfrm>
            <a:off x="725091" y="1701403"/>
            <a:ext cx="8418909" cy="3995738"/>
          </a:xfrm>
          <a:prstGeom prst="rect">
            <a:avLst/>
          </a:prstGeom>
        </p:spPr>
        <p:txBody>
          <a:bodyPr/>
          <a:lstStyle/>
          <a:p>
            <a:pPr eaLnBrk="1" hangingPunct="1"/>
            <a:r>
              <a:rPr lang="zh-CN" altLang="en-US"/>
              <a:t>并行读写</a:t>
            </a:r>
            <a:r>
              <a:rPr lang="en-US" altLang="zh-CN"/>
              <a:t>, </a:t>
            </a:r>
            <a:r>
              <a:rPr lang="zh-CN" altLang="en-US"/>
              <a:t>速度快</a:t>
            </a:r>
          </a:p>
          <a:p>
            <a:pPr eaLnBrk="1" hangingPunct="1"/>
            <a:r>
              <a:rPr lang="zh-CN" altLang="en-US"/>
              <a:t>容量损失</a:t>
            </a:r>
            <a:r>
              <a:rPr lang="en-US" altLang="zh-CN"/>
              <a:t>n+1</a:t>
            </a:r>
          </a:p>
          <a:p>
            <a:pPr eaLnBrk="1" hangingPunct="1"/>
            <a:r>
              <a:rPr lang="zh-CN" altLang="en-US"/>
              <a:t>单独的盘作为冗余盘</a:t>
            </a:r>
          </a:p>
          <a:p>
            <a:pPr eaLnBrk="1" hangingPunct="1"/>
            <a:r>
              <a:rPr lang="zh-CN" altLang="en-US"/>
              <a:t>一个磁盘坏，数据不丢</a:t>
            </a:r>
          </a:p>
          <a:p>
            <a:pPr eaLnBrk="1" hangingPunct="1"/>
            <a:r>
              <a:rPr lang="zh-CN" altLang="en-US"/>
              <a:t>可靠性高</a:t>
            </a:r>
          </a:p>
          <a:p>
            <a:pPr eaLnBrk="1" hangingPunct="1"/>
            <a:endParaRPr lang="zh-CN" altLang="en-US"/>
          </a:p>
        </p:txBody>
      </p:sp>
      <p:pic>
        <p:nvPicPr>
          <p:cNvPr id="172036" name="Picture 4" descr="raid4"/>
          <p:cNvPicPr>
            <a:picLocks noChangeAspect="1" noChangeArrowheads="1"/>
          </p:cNvPicPr>
          <p:nvPr/>
        </p:nvPicPr>
        <p:blipFill>
          <a:blip r:embed="rId2" cstate="print"/>
          <a:srcRect/>
          <a:stretch>
            <a:fillRect/>
          </a:stretch>
        </p:blipFill>
        <p:spPr bwMode="auto">
          <a:xfrm>
            <a:off x="2268141" y="3750469"/>
            <a:ext cx="4661297" cy="1728788"/>
          </a:xfrm>
          <a:prstGeom prst="rect">
            <a:avLst/>
          </a:prstGeom>
          <a:noFill/>
          <a:ln w="9525">
            <a:noFill/>
            <a:miter lim="800000"/>
            <a:headEnd/>
            <a:tailEnd/>
          </a:ln>
        </p:spPr>
      </p:pic>
    </p:spTree>
    <p:extLst>
      <p:ext uri="{BB962C8B-B14F-4D97-AF65-F5344CB8AC3E}">
        <p14:creationId xmlns:p14="http://schemas.microsoft.com/office/powerpoint/2010/main" val="1730396887"/>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idx="4294967295"/>
          </p:nvPr>
        </p:nvSpPr>
        <p:spPr>
          <a:xfrm>
            <a:off x="321734" y="1124214"/>
            <a:ext cx="6840141" cy="377429"/>
          </a:xfrm>
        </p:spPr>
        <p:txBody>
          <a:bodyPr>
            <a:normAutofit fontScale="90000"/>
          </a:bodyPr>
          <a:lstStyle/>
          <a:p>
            <a:pPr eaLnBrk="1" hangingPunct="1"/>
            <a:r>
              <a:rPr lang="en-US" altLang="zh-CN" dirty="0" smtClean="0"/>
              <a:t>RAID 5</a:t>
            </a:r>
            <a:endParaRPr lang="zh-CN" altLang="en-US" dirty="0" smtClean="0"/>
          </a:p>
        </p:txBody>
      </p:sp>
      <p:sp>
        <p:nvSpPr>
          <p:cNvPr id="173059" name="内容占位符 2"/>
          <p:cNvSpPr>
            <a:spLocks noGrp="1"/>
          </p:cNvSpPr>
          <p:nvPr>
            <p:ph idx="4294967295"/>
          </p:nvPr>
        </p:nvSpPr>
        <p:spPr>
          <a:xfrm>
            <a:off x="725091" y="1701403"/>
            <a:ext cx="8418909" cy="3995738"/>
          </a:xfrm>
          <a:prstGeom prst="rect">
            <a:avLst/>
          </a:prstGeom>
        </p:spPr>
        <p:txBody>
          <a:bodyPr/>
          <a:lstStyle/>
          <a:p>
            <a:pPr eaLnBrk="1" hangingPunct="1"/>
            <a:r>
              <a:rPr lang="zh-CN" altLang="en-US"/>
              <a:t>并行读写</a:t>
            </a:r>
            <a:r>
              <a:rPr lang="en-US" altLang="zh-CN"/>
              <a:t>, </a:t>
            </a:r>
            <a:r>
              <a:rPr lang="zh-CN" altLang="en-US"/>
              <a:t>速度快</a:t>
            </a:r>
          </a:p>
          <a:p>
            <a:pPr eaLnBrk="1" hangingPunct="1"/>
            <a:r>
              <a:rPr lang="zh-CN" altLang="en-US"/>
              <a:t>容量损失</a:t>
            </a:r>
            <a:r>
              <a:rPr lang="en-US" altLang="zh-CN"/>
              <a:t>n+1</a:t>
            </a:r>
          </a:p>
          <a:p>
            <a:pPr eaLnBrk="1" hangingPunct="1"/>
            <a:r>
              <a:rPr lang="zh-CN" altLang="en-US"/>
              <a:t>一个磁盘坏，数据不丢</a:t>
            </a:r>
          </a:p>
          <a:p>
            <a:pPr eaLnBrk="1" hangingPunct="1"/>
            <a:r>
              <a:rPr lang="zh-CN" altLang="en-US"/>
              <a:t>可靠性高</a:t>
            </a:r>
          </a:p>
        </p:txBody>
      </p:sp>
      <p:pic>
        <p:nvPicPr>
          <p:cNvPr id="173060" name="Picture 4" descr="raid5"/>
          <p:cNvPicPr>
            <a:picLocks noChangeAspect="1" noChangeArrowheads="1"/>
          </p:cNvPicPr>
          <p:nvPr/>
        </p:nvPicPr>
        <p:blipFill>
          <a:blip r:embed="rId2" cstate="print"/>
          <a:srcRect/>
          <a:stretch>
            <a:fillRect/>
          </a:stretch>
        </p:blipFill>
        <p:spPr bwMode="auto">
          <a:xfrm>
            <a:off x="2160985" y="3482580"/>
            <a:ext cx="5033963" cy="1916906"/>
          </a:xfrm>
          <a:prstGeom prst="rect">
            <a:avLst/>
          </a:prstGeom>
          <a:noFill/>
          <a:ln w="9525">
            <a:noFill/>
            <a:miter lim="800000"/>
            <a:headEnd/>
            <a:tailEnd/>
          </a:ln>
        </p:spPr>
      </p:pic>
    </p:spTree>
    <p:extLst>
      <p:ext uri="{BB962C8B-B14F-4D97-AF65-F5344CB8AC3E}">
        <p14:creationId xmlns:p14="http://schemas.microsoft.com/office/powerpoint/2010/main" val="408386929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idx="4294967295"/>
          </p:nvPr>
        </p:nvSpPr>
        <p:spPr>
          <a:xfrm>
            <a:off x="355601" y="1132681"/>
            <a:ext cx="6840141" cy="377429"/>
          </a:xfrm>
        </p:spPr>
        <p:txBody>
          <a:bodyPr>
            <a:normAutofit fontScale="90000"/>
          </a:bodyPr>
          <a:lstStyle/>
          <a:p>
            <a:pPr eaLnBrk="1" hangingPunct="1"/>
            <a:r>
              <a:rPr lang="en-US" altLang="zh-CN" dirty="0" smtClean="0"/>
              <a:t>RAID 6</a:t>
            </a:r>
            <a:endParaRPr lang="zh-CN" altLang="en-US" dirty="0" smtClean="0"/>
          </a:p>
        </p:txBody>
      </p:sp>
      <p:sp>
        <p:nvSpPr>
          <p:cNvPr id="174083" name="内容占位符 2"/>
          <p:cNvSpPr>
            <a:spLocks noGrp="1"/>
          </p:cNvSpPr>
          <p:nvPr>
            <p:ph idx="4294967295"/>
          </p:nvPr>
        </p:nvSpPr>
        <p:spPr>
          <a:xfrm>
            <a:off x="725091" y="1701403"/>
            <a:ext cx="8418909" cy="3995738"/>
          </a:xfrm>
          <a:prstGeom prst="rect">
            <a:avLst/>
          </a:prstGeom>
        </p:spPr>
        <p:txBody>
          <a:bodyPr/>
          <a:lstStyle/>
          <a:p>
            <a:pPr eaLnBrk="1" hangingPunct="1"/>
            <a:r>
              <a:rPr lang="zh-CN" altLang="en-US"/>
              <a:t>可以同时坏</a:t>
            </a:r>
            <a:r>
              <a:rPr lang="en-US" altLang="zh-CN"/>
              <a:t>2</a:t>
            </a:r>
            <a:r>
              <a:rPr lang="zh-CN" altLang="en-US"/>
              <a:t>个硬盘</a:t>
            </a:r>
          </a:p>
          <a:p>
            <a:pPr eaLnBrk="1" hangingPunct="1"/>
            <a:r>
              <a:rPr lang="zh-CN" altLang="en-US"/>
              <a:t>冗余性能好</a:t>
            </a:r>
          </a:p>
          <a:p>
            <a:pPr eaLnBrk="1" hangingPunct="1"/>
            <a:r>
              <a:rPr lang="zh-CN" altLang="en-US"/>
              <a:t>极大的提高了数据存储的可靠性</a:t>
            </a:r>
          </a:p>
          <a:p>
            <a:pPr eaLnBrk="1" hangingPunct="1"/>
            <a:r>
              <a:rPr lang="zh-CN" altLang="en-US"/>
              <a:t>速度比</a:t>
            </a:r>
            <a:r>
              <a:rPr lang="en-US" altLang="zh-CN"/>
              <a:t>RAID 5</a:t>
            </a:r>
            <a:r>
              <a:rPr lang="zh-CN" altLang="en-US"/>
              <a:t>慢</a:t>
            </a:r>
          </a:p>
          <a:p>
            <a:pPr eaLnBrk="1" hangingPunct="1"/>
            <a:endParaRPr lang="zh-CN" altLang="en-US"/>
          </a:p>
        </p:txBody>
      </p:sp>
      <p:pic>
        <p:nvPicPr>
          <p:cNvPr id="174084" name="Picture 4" descr="raid6"/>
          <p:cNvPicPr>
            <a:picLocks noChangeAspect="1" noChangeArrowheads="1"/>
          </p:cNvPicPr>
          <p:nvPr/>
        </p:nvPicPr>
        <p:blipFill>
          <a:blip r:embed="rId2" cstate="print"/>
          <a:srcRect/>
          <a:stretch>
            <a:fillRect/>
          </a:stretch>
        </p:blipFill>
        <p:spPr bwMode="auto">
          <a:xfrm>
            <a:off x="1877617" y="3375422"/>
            <a:ext cx="5426869" cy="2066925"/>
          </a:xfrm>
          <a:prstGeom prst="rect">
            <a:avLst/>
          </a:prstGeom>
          <a:noFill/>
          <a:ln w="9525">
            <a:noFill/>
            <a:miter lim="800000"/>
            <a:headEnd/>
            <a:tailEnd/>
          </a:ln>
        </p:spPr>
      </p:pic>
    </p:spTree>
    <p:extLst>
      <p:ext uri="{BB962C8B-B14F-4D97-AF65-F5344CB8AC3E}">
        <p14:creationId xmlns:p14="http://schemas.microsoft.com/office/powerpoint/2010/main" val="77767032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4294967295"/>
          </p:nvPr>
        </p:nvSpPr>
        <p:spPr>
          <a:xfrm>
            <a:off x="5935266" y="1701403"/>
            <a:ext cx="3208734" cy="3995738"/>
          </a:xfrm>
          <a:prstGeom prst="rect">
            <a:avLst/>
          </a:prstGeom>
        </p:spPr>
        <p:txBody>
          <a:bodyPr/>
          <a:lstStyle/>
          <a:p>
            <a:r>
              <a:rPr lang="zh-CN" altLang="en-US" dirty="0" smtClean="0"/>
              <a:t>硬盘录像机</a:t>
            </a:r>
            <a:endParaRPr lang="en-US" altLang="zh-CN" dirty="0"/>
          </a:p>
          <a:p>
            <a:pPr lvl="1"/>
            <a:r>
              <a:rPr lang="en-US" altLang="zh-CN" sz="1350" dirty="0"/>
              <a:t>PC</a:t>
            </a:r>
            <a:r>
              <a:rPr lang="zh-CN" altLang="en-US" sz="1350" dirty="0"/>
              <a:t>式硬盘录像机（</a:t>
            </a:r>
            <a:r>
              <a:rPr lang="en-US" altLang="zh-CN" sz="1350" dirty="0"/>
              <a:t>PC-DVR</a:t>
            </a:r>
            <a:r>
              <a:rPr lang="zh-CN" altLang="en-US" sz="1350" dirty="0"/>
              <a:t>）</a:t>
            </a:r>
            <a:endParaRPr lang="en-US" altLang="zh-CN" sz="1350" dirty="0"/>
          </a:p>
          <a:p>
            <a:pPr lvl="1"/>
            <a:r>
              <a:rPr lang="zh-CN" altLang="en-US" sz="1350" dirty="0"/>
              <a:t>嵌入式硬盘录像机（</a:t>
            </a:r>
            <a:r>
              <a:rPr lang="en-US" altLang="zh-CN" sz="1350" dirty="0"/>
              <a:t>DVR</a:t>
            </a:r>
            <a:r>
              <a:rPr lang="zh-CN" altLang="en-US" sz="1350" dirty="0"/>
              <a:t>）</a:t>
            </a:r>
            <a:endParaRPr lang="en-US" altLang="zh-CN" sz="1350" dirty="0">
              <a:effectLst>
                <a:outerShdw blurRad="38100" dist="38100" dir="2700000" algn="tl">
                  <a:srgbClr val="000000">
                    <a:alpha val="43137"/>
                  </a:srgbClr>
                </a:outerShdw>
              </a:effectLst>
            </a:endParaRPr>
          </a:p>
          <a:p>
            <a:pPr lvl="1"/>
            <a:r>
              <a:rPr lang="en-US" altLang="zh-CN" dirty="0"/>
              <a:t>DVR</a:t>
            </a:r>
            <a:r>
              <a:rPr lang="zh-CN" altLang="en-US" dirty="0"/>
              <a:t>的关键技术</a:t>
            </a:r>
            <a:endParaRPr lang="en-US" altLang="zh-CN" dirty="0"/>
          </a:p>
          <a:p>
            <a:pPr lvl="1"/>
            <a:r>
              <a:rPr lang="en-US" altLang="zh-CN" dirty="0"/>
              <a:t>NVR</a:t>
            </a:r>
            <a:r>
              <a:rPr lang="zh-CN" altLang="en-US" dirty="0"/>
              <a:t>、</a:t>
            </a:r>
            <a:r>
              <a:rPr lang="en-US" altLang="zh-CN" dirty="0"/>
              <a:t>HDVR</a:t>
            </a:r>
          </a:p>
          <a:p>
            <a:r>
              <a:rPr lang="zh-CN" altLang="en-US" dirty="0"/>
              <a:t>磁盘阵列</a:t>
            </a:r>
            <a:endParaRPr lang="en-US" altLang="zh-CN" dirty="0"/>
          </a:p>
          <a:p>
            <a:pPr lvl="1"/>
            <a:r>
              <a:rPr lang="en-US" altLang="zh-CN" dirty="0"/>
              <a:t>RAID</a:t>
            </a:r>
            <a:r>
              <a:rPr lang="zh-CN" altLang="en-US" dirty="0"/>
              <a:t>基础</a:t>
            </a:r>
          </a:p>
        </p:txBody>
      </p:sp>
      <p:sp>
        <p:nvSpPr>
          <p:cNvPr id="2" name="标题 1"/>
          <p:cNvSpPr>
            <a:spLocks noGrp="1"/>
          </p:cNvSpPr>
          <p:nvPr>
            <p:ph type="title" idx="4294967295"/>
          </p:nvPr>
        </p:nvSpPr>
        <p:spPr>
          <a:xfrm>
            <a:off x="389466" y="1115748"/>
            <a:ext cx="6840141" cy="377429"/>
          </a:xfrm>
        </p:spPr>
        <p:txBody>
          <a:bodyPr/>
          <a:lstStyle/>
          <a:p>
            <a:r>
              <a:rPr lang="zh-CN" altLang="en-US" dirty="0" smtClean="0"/>
              <a:t>结束语：内容回顾</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lstStyle/>
          <a:p>
            <a:r>
              <a:rPr lang="zh-CN" altLang="en-US" dirty="0"/>
              <a:t>安全防范</a:t>
            </a:r>
            <a:endParaRPr lang="en-US" altLang="zh-CN" dirty="0"/>
          </a:p>
          <a:p>
            <a:pPr lvl="1"/>
            <a:r>
              <a:rPr lang="zh-CN" altLang="en-US" dirty="0"/>
              <a:t>安全防范的相关知识</a:t>
            </a:r>
            <a:endParaRPr lang="en-US" altLang="zh-CN" dirty="0"/>
          </a:p>
          <a:p>
            <a:r>
              <a:rPr lang="zh-CN" altLang="en-US" dirty="0"/>
              <a:t>视频监控原理和技术</a:t>
            </a:r>
            <a:endParaRPr lang="en-US" altLang="zh-CN" dirty="0"/>
          </a:p>
          <a:p>
            <a:pPr lvl="1"/>
            <a:r>
              <a:rPr lang="zh-CN" altLang="en-US" dirty="0"/>
              <a:t>视频监控相关原理和</a:t>
            </a:r>
            <a:r>
              <a:rPr lang="zh-CN" altLang="en-US" dirty="0" smtClean="0"/>
              <a:t>技术基础知识</a:t>
            </a:r>
            <a:endParaRPr lang="en-US" altLang="zh-CN" dirty="0"/>
          </a:p>
          <a:p>
            <a:r>
              <a:rPr lang="zh-CN" altLang="en-US" dirty="0"/>
              <a:t>摄像机基础</a:t>
            </a:r>
            <a:endParaRPr lang="en-US" altLang="zh-CN" dirty="0"/>
          </a:p>
          <a:p>
            <a:pPr lvl="1"/>
            <a:r>
              <a:rPr lang="zh-CN" altLang="en-US" sz="1350" dirty="0"/>
              <a:t>摄像机基础知识</a:t>
            </a:r>
            <a:endParaRPr lang="en-US" altLang="zh-CN" sz="1350" dirty="0"/>
          </a:p>
          <a:p>
            <a:pPr lvl="1"/>
            <a:r>
              <a:rPr lang="zh-CN" altLang="en-US" sz="1350" dirty="0"/>
              <a:t>镜头基础知识</a:t>
            </a:r>
          </a:p>
        </p:txBody>
      </p:sp>
    </p:spTree>
    <p:extLst>
      <p:ext uri="{BB962C8B-B14F-4D97-AF65-F5344CB8AC3E}">
        <p14:creationId xmlns:p14="http://schemas.microsoft.com/office/powerpoint/2010/main" val="1862909510"/>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D:\09年年会海报\PPT模板\田振华PPT\1.jpg"/>
          <p:cNvPicPr>
            <a:picLocks noChangeAspect="1" noChangeArrowheads="1"/>
          </p:cNvPicPr>
          <p:nvPr/>
        </p:nvPicPr>
        <p:blipFill>
          <a:blip r:embed="rId2" cstate="print"/>
          <a:srcRect/>
          <a:stretch>
            <a:fillRect/>
          </a:stretch>
        </p:blipFill>
        <p:spPr bwMode="auto">
          <a:xfrm>
            <a:off x="1143001" y="1581150"/>
            <a:ext cx="5892800" cy="4169834"/>
          </a:xfrm>
          <a:prstGeom prst="rect">
            <a:avLst/>
          </a:prstGeom>
          <a:noFill/>
          <a:ln w="9525">
            <a:noFill/>
            <a:miter lim="800000"/>
            <a:headEnd/>
            <a:tailEnd/>
          </a:ln>
        </p:spPr>
      </p:pic>
    </p:spTree>
    <p:extLst>
      <p:ext uri="{BB962C8B-B14F-4D97-AF65-F5344CB8AC3E}">
        <p14:creationId xmlns:p14="http://schemas.microsoft.com/office/powerpoint/2010/main" val="391436169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1000" y="1132681"/>
            <a:ext cx="6840141" cy="377429"/>
          </a:xfrm>
        </p:spPr>
        <p:txBody>
          <a:bodyPr/>
          <a:lstStyle/>
          <a:p>
            <a:r>
              <a:rPr lang="zh-CN" altLang="en-US" dirty="0" smtClean="0"/>
              <a:t>安全技术防范（工程）系统</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normAutofit/>
          </a:bodyPr>
          <a:lstStyle/>
          <a:p>
            <a:pPr eaLnBrk="1" hangingPunct="1">
              <a:lnSpc>
                <a:spcPct val="150000"/>
              </a:lnSpc>
              <a:defRPr/>
            </a:pPr>
            <a:r>
              <a:rPr lang="zh-CN" altLang="en-US" sz="1350" dirty="0">
                <a:solidFill>
                  <a:srgbClr val="FF0000"/>
                </a:solidFill>
              </a:rPr>
              <a:t>视频监控系统</a:t>
            </a:r>
          </a:p>
          <a:p>
            <a:pPr lvl="1" eaLnBrk="1" hangingPunct="1">
              <a:lnSpc>
                <a:spcPct val="150000"/>
              </a:lnSpc>
              <a:defRPr/>
            </a:pPr>
            <a:r>
              <a:rPr lang="zh-CN" altLang="en-US" sz="1200" dirty="0"/>
              <a:t>利用视频技术探测、监视设防区域并实时显示、记录现场图像的电子系统或网络。</a:t>
            </a:r>
          </a:p>
          <a:p>
            <a:pPr eaLnBrk="1" hangingPunct="1">
              <a:lnSpc>
                <a:spcPct val="150000"/>
              </a:lnSpc>
              <a:defRPr/>
            </a:pPr>
            <a:r>
              <a:rPr lang="zh-CN" altLang="en-US" sz="1350" dirty="0">
                <a:solidFill>
                  <a:srgbClr val="FF0000"/>
                </a:solidFill>
              </a:rPr>
              <a:t>入侵报警系统</a:t>
            </a:r>
          </a:p>
          <a:p>
            <a:pPr lvl="1" eaLnBrk="1" hangingPunct="1">
              <a:lnSpc>
                <a:spcPct val="150000"/>
              </a:lnSpc>
              <a:defRPr/>
            </a:pPr>
            <a:r>
              <a:rPr lang="zh-CN" altLang="en-US" sz="1200" dirty="0"/>
              <a:t>利用传感技术和电子信息技术探测并指示非法进入或试图非法进入设防区域的行为，处理报警信息，发出报警信息的系统或网络。</a:t>
            </a:r>
          </a:p>
          <a:p>
            <a:pPr eaLnBrk="1" hangingPunct="1">
              <a:lnSpc>
                <a:spcPct val="150000"/>
              </a:lnSpc>
              <a:defRPr/>
            </a:pPr>
            <a:r>
              <a:rPr lang="zh-CN" altLang="en-US" sz="1350" dirty="0">
                <a:solidFill>
                  <a:srgbClr val="FF0000"/>
                </a:solidFill>
              </a:rPr>
              <a:t>出入口（门禁）控制系统</a:t>
            </a:r>
          </a:p>
          <a:p>
            <a:pPr lvl="1" eaLnBrk="1" hangingPunct="1">
              <a:lnSpc>
                <a:spcPct val="150000"/>
              </a:lnSpc>
              <a:defRPr/>
            </a:pPr>
            <a:r>
              <a:rPr lang="zh-CN" altLang="en-US" sz="1200" dirty="0"/>
              <a:t>利用自定义符和</a:t>
            </a:r>
            <a:r>
              <a:rPr lang="en-US" altLang="zh-CN" sz="1200" dirty="0"/>
              <a:t>/</a:t>
            </a:r>
            <a:r>
              <a:rPr lang="zh-CN" altLang="en-US" sz="1200" dirty="0"/>
              <a:t>或模式识别技术对出入口目标进行识别并控制出入口执行机构启闭的电子系统或网络</a:t>
            </a:r>
          </a:p>
          <a:p>
            <a:pPr eaLnBrk="1" hangingPunct="1">
              <a:lnSpc>
                <a:spcPct val="150000"/>
              </a:lnSpc>
              <a:defRPr/>
            </a:pPr>
            <a:r>
              <a:rPr lang="zh-CN" altLang="en-US" sz="1350" dirty="0"/>
              <a:t>电子巡查系统（巡更）</a:t>
            </a:r>
          </a:p>
          <a:p>
            <a:pPr eaLnBrk="1" hangingPunct="1">
              <a:lnSpc>
                <a:spcPct val="150000"/>
              </a:lnSpc>
              <a:defRPr/>
            </a:pPr>
            <a:r>
              <a:rPr lang="zh-CN" altLang="en-US" sz="1350" dirty="0"/>
              <a:t>停车库（场）管理系统</a:t>
            </a:r>
          </a:p>
          <a:p>
            <a:pPr eaLnBrk="1" hangingPunct="1">
              <a:lnSpc>
                <a:spcPct val="150000"/>
              </a:lnSpc>
              <a:defRPr/>
            </a:pPr>
            <a:r>
              <a:rPr lang="zh-CN" altLang="en-US" sz="1350" dirty="0"/>
              <a:t>防爆安全检查系统</a:t>
            </a:r>
          </a:p>
          <a:p>
            <a:pPr eaLnBrk="1" hangingPunct="1">
              <a:lnSpc>
                <a:spcPct val="150000"/>
              </a:lnSpc>
              <a:defRPr/>
            </a:pPr>
            <a:r>
              <a:rPr lang="zh-CN" altLang="en-US" sz="1350" dirty="0"/>
              <a:t>安全管理系统（集成以上系统的平台）</a:t>
            </a:r>
          </a:p>
        </p:txBody>
      </p:sp>
    </p:spTree>
    <p:extLst>
      <p:ext uri="{BB962C8B-B14F-4D97-AF65-F5344CB8AC3E}">
        <p14:creationId xmlns:p14="http://schemas.microsoft.com/office/powerpoint/2010/main" val="229720036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414867" y="1141147"/>
            <a:ext cx="6840141" cy="377429"/>
          </a:xfrm>
        </p:spPr>
        <p:txBody>
          <a:bodyPr/>
          <a:lstStyle/>
          <a:p>
            <a:pPr eaLnBrk="1" hangingPunct="1"/>
            <a:r>
              <a:rPr lang="zh-CN" altLang="en-US" dirty="0" smtClean="0"/>
              <a:t>复习与思考</a:t>
            </a:r>
          </a:p>
        </p:txBody>
      </p:sp>
      <p:sp>
        <p:nvSpPr>
          <p:cNvPr id="23555"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dirty="0"/>
              <a:t>安全防范的三个基本手段是什么？</a:t>
            </a:r>
          </a:p>
          <a:p>
            <a:pPr eaLnBrk="1" hangingPunct="1"/>
            <a:r>
              <a:rPr lang="zh-CN" altLang="en-US" dirty="0"/>
              <a:t>安全防范的三个基本要素是什么？</a:t>
            </a:r>
          </a:p>
          <a:p>
            <a:pPr eaLnBrk="1" hangingPunct="1"/>
            <a:r>
              <a:rPr lang="zh-CN" altLang="en-US" dirty="0"/>
              <a:t>现有的安全防范体系中，包括哪</a:t>
            </a:r>
            <a:r>
              <a:rPr lang="en-US" altLang="zh-CN" dirty="0"/>
              <a:t>4</a:t>
            </a:r>
            <a:r>
              <a:rPr lang="zh-CN" altLang="en-US" dirty="0"/>
              <a:t>个层次的标准？</a:t>
            </a:r>
            <a:endParaRPr lang="en-US" altLang="zh-CN" dirty="0"/>
          </a:p>
          <a:p>
            <a:pPr eaLnBrk="1" hangingPunct="1"/>
            <a:r>
              <a:rPr lang="zh-CN" altLang="en-US" dirty="0"/>
              <a:t>安全技术防范（工程）系统通常包括哪些子系统？</a:t>
            </a:r>
            <a:endParaRPr lang="en-US" altLang="zh-CN" dirty="0"/>
          </a:p>
        </p:txBody>
      </p:sp>
      <p:pic>
        <p:nvPicPr>
          <p:cNvPr id="4" name="Picture 4" descr="j0234131"/>
          <p:cNvPicPr>
            <a:picLocks noChangeAspect="1" noChangeArrowheads="1"/>
          </p:cNvPicPr>
          <p:nvPr/>
        </p:nvPicPr>
        <p:blipFill>
          <a:blip r:embed="rId2" cstate="print"/>
          <a:srcRect/>
          <a:stretch>
            <a:fillRect/>
          </a:stretch>
        </p:blipFill>
        <p:spPr bwMode="auto">
          <a:xfrm>
            <a:off x="6192442" y="4076700"/>
            <a:ext cx="1464469" cy="1557338"/>
          </a:xfrm>
          <a:prstGeom prst="rect">
            <a:avLst/>
          </a:prstGeom>
          <a:noFill/>
          <a:ln w="9525">
            <a:noFill/>
            <a:miter lim="800000"/>
            <a:headEnd/>
            <a:tailEnd/>
          </a:ln>
        </p:spPr>
      </p:pic>
    </p:spTree>
    <p:extLst>
      <p:ext uri="{BB962C8B-B14F-4D97-AF65-F5344CB8AC3E}">
        <p14:creationId xmlns:p14="http://schemas.microsoft.com/office/powerpoint/2010/main" val="336392444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06400" y="1132681"/>
            <a:ext cx="6840141" cy="377429"/>
          </a:xfrm>
        </p:spPr>
        <p:txBody>
          <a:bodyPr/>
          <a:lstStyle/>
          <a:p>
            <a:r>
              <a:rPr lang="zh-CN" altLang="en-US" dirty="0" smtClean="0"/>
              <a:t>内容概要</a:t>
            </a:r>
            <a:endParaRPr lang="zh-CN" altLang="en-US" dirty="0"/>
          </a:p>
        </p:txBody>
      </p:sp>
      <p:sp>
        <p:nvSpPr>
          <p:cNvPr id="23" name="矩形 22"/>
          <p:cNvSpPr/>
          <p:nvPr/>
        </p:nvSpPr>
        <p:spPr>
          <a:xfrm>
            <a:off x="1277634" y="1592797"/>
            <a:ext cx="6534726" cy="4050449"/>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latin typeface="微软雅黑" pitchFamily="34" charset="-122"/>
              <a:ea typeface="微软雅黑" pitchFamily="34" charset="-122"/>
            </a:endParaRPr>
          </a:p>
        </p:txBody>
      </p:sp>
      <p:pic>
        <p:nvPicPr>
          <p:cNvPr id="25" name="Picture 2"/>
          <p:cNvPicPr>
            <a:picLocks noChangeAspect="1" noChangeArrowheads="1"/>
          </p:cNvPicPr>
          <p:nvPr/>
        </p:nvPicPr>
        <p:blipFill>
          <a:blip r:embed="rId2" cstate="print"/>
          <a:srcRect/>
          <a:stretch>
            <a:fillRect/>
          </a:stretch>
        </p:blipFill>
        <p:spPr bwMode="auto">
          <a:xfrm>
            <a:off x="6408204" y="5157192"/>
            <a:ext cx="1171575" cy="328613"/>
          </a:xfrm>
          <a:prstGeom prst="rect">
            <a:avLst/>
          </a:prstGeom>
          <a:noFill/>
          <a:ln w="9525">
            <a:noFill/>
            <a:miter lim="800000"/>
            <a:headEnd/>
            <a:tailEnd/>
          </a:ln>
        </p:spPr>
      </p:pic>
      <p:grpSp>
        <p:nvGrpSpPr>
          <p:cNvPr id="26" name="组合 25"/>
          <p:cNvGrpSpPr/>
          <p:nvPr/>
        </p:nvGrpSpPr>
        <p:grpSpPr>
          <a:xfrm>
            <a:off x="1439653" y="1592796"/>
            <a:ext cx="6265069" cy="945507"/>
            <a:chOff x="395536" y="1016196"/>
            <a:chExt cx="8353425" cy="1260676"/>
          </a:xfrm>
        </p:grpSpPr>
        <p:sp>
          <p:nvSpPr>
            <p:cNvPr id="27" name="矩形 26"/>
            <p:cNvSpPr/>
            <p:nvPr/>
          </p:nvSpPr>
          <p:spPr>
            <a:xfrm>
              <a:off x="395784" y="1016196"/>
              <a:ext cx="8352928" cy="216024"/>
            </a:xfrm>
            <a:prstGeom prst="rect">
              <a:avLst/>
            </a:prstGeom>
            <a:gradFill flip="none" rotWithShape="1">
              <a:gsLst>
                <a:gs pos="0">
                  <a:srgbClr val="B52121">
                    <a:shade val="30000"/>
                    <a:satMod val="115000"/>
                  </a:srgbClr>
                </a:gs>
                <a:gs pos="50000">
                  <a:srgbClr val="B52121">
                    <a:shade val="67500"/>
                    <a:satMod val="115000"/>
                  </a:srgbClr>
                </a:gs>
                <a:gs pos="100000">
                  <a:srgbClr val="B52121">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41" name="Picture 2" descr="D:\桌面\软件界面\界面-工具软件.jpg"/>
            <p:cNvPicPr>
              <a:picLocks noChangeAspect="1" noChangeArrowheads="1"/>
            </p:cNvPicPr>
            <p:nvPr/>
          </p:nvPicPr>
          <p:blipFill>
            <a:blip r:embed="rId3" cstate="print"/>
            <a:srcRect/>
            <a:stretch>
              <a:fillRect/>
            </a:stretch>
          </p:blipFill>
          <p:spPr bwMode="auto">
            <a:xfrm>
              <a:off x="395536" y="1230710"/>
              <a:ext cx="8353425" cy="1046162"/>
            </a:xfrm>
            <a:prstGeom prst="rect">
              <a:avLst/>
            </a:prstGeom>
            <a:noFill/>
            <a:ln w="9525">
              <a:noFill/>
              <a:miter lim="800000"/>
              <a:headEnd/>
              <a:tailEnd/>
            </a:ln>
          </p:spPr>
        </p:pic>
      </p:grpSp>
      <p:sp>
        <p:nvSpPr>
          <p:cNvPr id="42" name="矩形 41"/>
          <p:cNvSpPr/>
          <p:nvPr/>
        </p:nvSpPr>
        <p:spPr>
          <a:xfrm>
            <a:off x="2033719" y="3591019"/>
            <a:ext cx="540544" cy="54054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3" name="TextBox 41"/>
          <p:cNvSpPr txBox="1">
            <a:spLocks noChangeArrowheads="1"/>
          </p:cNvSpPr>
          <p:nvPr/>
        </p:nvSpPr>
        <p:spPr bwMode="auto">
          <a:xfrm>
            <a:off x="2287322" y="3699366"/>
            <a:ext cx="388248" cy="507831"/>
          </a:xfrm>
          <a:prstGeom prst="rect">
            <a:avLst/>
          </a:prstGeom>
          <a:noFill/>
          <a:ln w="9525">
            <a:noFill/>
            <a:miter lim="800000"/>
            <a:headEnd/>
            <a:tailEnd/>
          </a:ln>
        </p:spPr>
        <p:txBody>
          <a:bodyPr wrap="none">
            <a:spAutoFit/>
          </a:bodyPr>
          <a:lstStyle/>
          <a:p>
            <a:r>
              <a:rPr lang="en-US" altLang="zh-CN" sz="2700" dirty="0">
                <a:solidFill>
                  <a:schemeClr val="bg1"/>
                </a:solidFill>
                <a:latin typeface="微软雅黑" pitchFamily="34" charset="-122"/>
                <a:ea typeface="微软雅黑" pitchFamily="34" charset="-122"/>
              </a:rPr>
              <a:t>2</a:t>
            </a:r>
            <a:endParaRPr lang="zh-CN" altLang="en-US" sz="2700" dirty="0">
              <a:solidFill>
                <a:schemeClr val="bg1"/>
              </a:solidFill>
              <a:latin typeface="微软雅黑" pitchFamily="34" charset="-122"/>
              <a:ea typeface="微软雅黑" pitchFamily="34" charset="-122"/>
            </a:endParaRPr>
          </a:p>
        </p:txBody>
      </p:sp>
      <p:sp>
        <p:nvSpPr>
          <p:cNvPr id="44" name="矩形 43"/>
          <p:cNvSpPr/>
          <p:nvPr/>
        </p:nvSpPr>
        <p:spPr>
          <a:xfrm>
            <a:off x="2195736" y="3050958"/>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5" name="矩形 44"/>
          <p:cNvSpPr/>
          <p:nvPr/>
        </p:nvSpPr>
        <p:spPr>
          <a:xfrm>
            <a:off x="2202716" y="4307234"/>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6" name="TextBox 46"/>
          <p:cNvSpPr txBox="1">
            <a:spLocks noChangeArrowheads="1"/>
          </p:cNvSpPr>
          <p:nvPr/>
        </p:nvSpPr>
        <p:spPr bwMode="auto">
          <a:xfrm>
            <a:off x="2337421" y="3117634"/>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47" name="TextBox 47"/>
          <p:cNvSpPr txBox="1">
            <a:spLocks noChangeArrowheads="1"/>
          </p:cNvSpPr>
          <p:nvPr/>
        </p:nvSpPr>
        <p:spPr bwMode="auto">
          <a:xfrm>
            <a:off x="2344401" y="4378673"/>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48" name="矩形 51"/>
          <p:cNvSpPr>
            <a:spLocks noChangeArrowheads="1"/>
          </p:cNvSpPr>
          <p:nvPr/>
        </p:nvSpPr>
        <p:spPr bwMode="auto">
          <a:xfrm>
            <a:off x="2682609" y="3687460"/>
            <a:ext cx="2262158" cy="369332"/>
          </a:xfrm>
          <a:prstGeom prst="rect">
            <a:avLst/>
          </a:prstGeom>
          <a:noFill/>
          <a:ln w="9525">
            <a:noFill/>
            <a:miter lim="800000"/>
            <a:headEnd/>
            <a:tailEnd/>
          </a:ln>
        </p:spPr>
        <p:txBody>
          <a:bodyPr wrap="none">
            <a:spAutoFit/>
          </a:bodyPr>
          <a:lstStyle/>
          <a:p>
            <a:r>
              <a:rPr lang="zh-CN" altLang="en-US" b="1" dirty="0">
                <a:latin typeface="微软雅黑" pitchFamily="34" charset="-122"/>
                <a:ea typeface="微软雅黑" pitchFamily="34" charset="-122"/>
              </a:rPr>
              <a:t>视频监控原理和技术</a:t>
            </a:r>
            <a:endParaRPr lang="zh-CN" altLang="zh-CN" b="1" dirty="0">
              <a:latin typeface="微软雅黑" pitchFamily="34" charset="-122"/>
              <a:ea typeface="微软雅黑" pitchFamily="34" charset="-122"/>
            </a:endParaRPr>
          </a:p>
        </p:txBody>
      </p:sp>
      <p:sp>
        <p:nvSpPr>
          <p:cNvPr id="49" name="矩形 48"/>
          <p:cNvSpPr/>
          <p:nvPr/>
        </p:nvSpPr>
        <p:spPr>
          <a:xfrm>
            <a:off x="2681790" y="3114061"/>
            <a:ext cx="1026114"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安全防范</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50" name="矩形 49"/>
          <p:cNvSpPr/>
          <p:nvPr/>
        </p:nvSpPr>
        <p:spPr>
          <a:xfrm>
            <a:off x="2681790" y="4371528"/>
            <a:ext cx="1566174"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摄像机基础</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51" name="矩形 50"/>
          <p:cNvSpPr/>
          <p:nvPr/>
        </p:nvSpPr>
        <p:spPr>
          <a:xfrm>
            <a:off x="2201938" y="4822868"/>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52" name="TextBox 47"/>
          <p:cNvSpPr txBox="1">
            <a:spLocks noChangeArrowheads="1"/>
          </p:cNvSpPr>
          <p:nvPr/>
        </p:nvSpPr>
        <p:spPr bwMode="auto">
          <a:xfrm>
            <a:off x="2343622" y="4894307"/>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53" name="矩形 52"/>
          <p:cNvSpPr/>
          <p:nvPr/>
        </p:nvSpPr>
        <p:spPr>
          <a:xfrm>
            <a:off x="2688202" y="4887162"/>
            <a:ext cx="1050288" cy="300082"/>
          </a:xfrm>
          <a:prstGeom prst="rect">
            <a:avLst/>
          </a:prstGeom>
        </p:spPr>
        <p:txBody>
          <a:bodyPr wrap="non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硬盘录像机</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54" name="矩形 53"/>
          <p:cNvSpPr/>
          <p:nvPr/>
        </p:nvSpPr>
        <p:spPr>
          <a:xfrm>
            <a:off x="2201938" y="5319210"/>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55" name="TextBox 47"/>
          <p:cNvSpPr txBox="1">
            <a:spLocks noChangeArrowheads="1"/>
          </p:cNvSpPr>
          <p:nvPr/>
        </p:nvSpPr>
        <p:spPr bwMode="auto">
          <a:xfrm>
            <a:off x="2343622" y="5390648"/>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5</a:t>
            </a:r>
            <a:endParaRPr lang="zh-CN" altLang="en-US" dirty="0">
              <a:solidFill>
                <a:schemeClr val="bg1"/>
              </a:solidFill>
              <a:latin typeface="微软雅黑" pitchFamily="34" charset="-122"/>
              <a:ea typeface="微软雅黑" pitchFamily="34" charset="-122"/>
            </a:endParaRPr>
          </a:p>
        </p:txBody>
      </p:sp>
      <p:sp>
        <p:nvSpPr>
          <p:cNvPr id="56" name="矩形 55"/>
          <p:cNvSpPr/>
          <p:nvPr/>
        </p:nvSpPr>
        <p:spPr>
          <a:xfrm>
            <a:off x="2713363" y="5383504"/>
            <a:ext cx="877163" cy="300082"/>
          </a:xfrm>
          <a:prstGeom prst="rect">
            <a:avLst/>
          </a:prstGeom>
        </p:spPr>
        <p:txBody>
          <a:bodyPr wrap="non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磁盘阵列</a:t>
            </a:r>
            <a:endParaRPr lang="zh-CN" altLang="zh-CN" sz="135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567068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72533" y="1124215"/>
            <a:ext cx="6840141" cy="377429"/>
          </a:xfrm>
        </p:spPr>
        <p:txBody>
          <a:bodyPr/>
          <a:lstStyle/>
          <a:p>
            <a:r>
              <a:rPr lang="zh-CN" altLang="en-US" dirty="0" smtClean="0"/>
              <a:t>视频监控基本定义</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lstStyle/>
          <a:p>
            <a:pPr eaLnBrk="1" hangingPunct="1"/>
            <a:r>
              <a:rPr lang="zh-CN" altLang="en-US" dirty="0" smtClean="0"/>
              <a:t>视频监控的定义</a:t>
            </a:r>
          </a:p>
          <a:p>
            <a:pPr lvl="1" eaLnBrk="1" hangingPunct="1"/>
            <a:r>
              <a:rPr lang="zh-CN" altLang="en-US" dirty="0" smtClean="0"/>
              <a:t>利用视频技术</a:t>
            </a:r>
            <a:r>
              <a:rPr lang="zh-CN" altLang="en-US" dirty="0" smtClean="0">
                <a:solidFill>
                  <a:srgbClr val="FF0000"/>
                </a:solidFill>
              </a:rPr>
              <a:t>探测</a:t>
            </a:r>
            <a:r>
              <a:rPr lang="zh-CN" altLang="en-US" dirty="0" smtClean="0"/>
              <a:t>、</a:t>
            </a:r>
            <a:r>
              <a:rPr lang="zh-CN" altLang="en-US" dirty="0" smtClean="0">
                <a:solidFill>
                  <a:srgbClr val="FF0000"/>
                </a:solidFill>
              </a:rPr>
              <a:t>监视</a:t>
            </a:r>
            <a:r>
              <a:rPr lang="zh-CN" altLang="en-US" dirty="0" smtClean="0"/>
              <a:t>设防区域，实时</a:t>
            </a:r>
            <a:r>
              <a:rPr lang="zh-CN" altLang="en-US" dirty="0" smtClean="0">
                <a:solidFill>
                  <a:srgbClr val="FF0000"/>
                </a:solidFill>
              </a:rPr>
              <a:t>显示</a:t>
            </a:r>
            <a:r>
              <a:rPr lang="zh-CN" altLang="en-US" dirty="0" smtClean="0"/>
              <a:t>、</a:t>
            </a:r>
            <a:r>
              <a:rPr lang="zh-CN" altLang="en-US" dirty="0" smtClean="0">
                <a:solidFill>
                  <a:srgbClr val="FF0000"/>
                </a:solidFill>
              </a:rPr>
              <a:t>记录</a:t>
            </a:r>
            <a:r>
              <a:rPr lang="zh-CN" altLang="en-US" dirty="0" smtClean="0"/>
              <a:t>现场图像，</a:t>
            </a:r>
            <a:r>
              <a:rPr lang="zh-CN" altLang="en-US" dirty="0" smtClean="0">
                <a:solidFill>
                  <a:srgbClr val="FF0000"/>
                </a:solidFill>
              </a:rPr>
              <a:t>检索和显示</a:t>
            </a:r>
            <a:r>
              <a:rPr lang="zh-CN" altLang="en-US" dirty="0" smtClean="0"/>
              <a:t>历史图像的电子系统或网络系统</a:t>
            </a:r>
          </a:p>
          <a:p>
            <a:pPr eaLnBrk="1" hangingPunct="1"/>
            <a:r>
              <a:rPr lang="zh-CN" altLang="en-US" dirty="0" smtClean="0"/>
              <a:t>视频监控系统是安全技术防范的一个子系统</a:t>
            </a:r>
          </a:p>
          <a:p>
            <a:pPr eaLnBrk="1" hangingPunct="1"/>
            <a:r>
              <a:rPr lang="zh-CN" altLang="en-US" dirty="0" smtClean="0"/>
              <a:t>视频监控技术是安全防范技术的一部分</a:t>
            </a:r>
          </a:p>
        </p:txBody>
      </p:sp>
      <p:sp>
        <p:nvSpPr>
          <p:cNvPr id="5" name="Text Box 3"/>
          <p:cNvSpPr txBox="1">
            <a:spLocks noChangeArrowheads="1"/>
          </p:cNvSpPr>
          <p:nvPr/>
        </p:nvSpPr>
        <p:spPr bwMode="auto">
          <a:xfrm>
            <a:off x="1601670" y="3626160"/>
            <a:ext cx="1079897" cy="646331"/>
          </a:xfrm>
          <a:prstGeom prst="rect">
            <a:avLst/>
          </a:prstGeom>
          <a:noFill/>
          <a:ln w="9525">
            <a:noFill/>
            <a:miter lim="800000"/>
            <a:headEnd/>
            <a:tailEnd/>
          </a:ln>
        </p:spPr>
        <p:txBody>
          <a:bodyPr>
            <a:spAutoFit/>
          </a:bodyPr>
          <a:lstStyle/>
          <a:p>
            <a:r>
              <a:rPr lang="zh-CN" altLang="en-US" dirty="0">
                <a:latin typeface="微软雅黑" pitchFamily="34" charset="-122"/>
                <a:ea typeface="微软雅黑" pitchFamily="34" charset="-122"/>
              </a:rPr>
              <a:t>主要功能</a:t>
            </a:r>
          </a:p>
        </p:txBody>
      </p:sp>
      <p:sp>
        <p:nvSpPr>
          <p:cNvPr id="6" name="Text Box 11"/>
          <p:cNvSpPr txBox="1">
            <a:spLocks noChangeArrowheads="1"/>
          </p:cNvSpPr>
          <p:nvPr/>
        </p:nvSpPr>
        <p:spPr bwMode="auto">
          <a:xfrm>
            <a:off x="4680198" y="3626160"/>
            <a:ext cx="1133940" cy="369332"/>
          </a:xfrm>
          <a:prstGeom prst="rect">
            <a:avLst/>
          </a:prstGeom>
          <a:noFill/>
          <a:ln w="9525">
            <a:noFill/>
            <a:miter lim="800000"/>
            <a:headEnd/>
            <a:tailEnd/>
          </a:ln>
        </p:spPr>
        <p:txBody>
          <a:bodyPr wrap="square">
            <a:spAutoFit/>
          </a:bodyPr>
          <a:lstStyle/>
          <a:p>
            <a:r>
              <a:rPr lang="zh-CN" altLang="en-US" dirty="0">
                <a:latin typeface="微软雅黑" pitchFamily="34" charset="-122"/>
                <a:ea typeface="微软雅黑" pitchFamily="34" charset="-122"/>
              </a:rPr>
              <a:t>功能要求</a:t>
            </a:r>
          </a:p>
        </p:txBody>
      </p:sp>
      <p:sp>
        <p:nvSpPr>
          <p:cNvPr id="7" name="Text Box 16"/>
          <p:cNvSpPr txBox="1">
            <a:spLocks noChangeArrowheads="1"/>
          </p:cNvSpPr>
          <p:nvPr/>
        </p:nvSpPr>
        <p:spPr bwMode="auto">
          <a:xfrm>
            <a:off x="2951820" y="3626160"/>
            <a:ext cx="1079897" cy="646331"/>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业务对象</a:t>
            </a:r>
          </a:p>
        </p:txBody>
      </p:sp>
      <p:sp>
        <p:nvSpPr>
          <p:cNvPr id="8" name="Text Box 6"/>
          <p:cNvSpPr txBox="1">
            <a:spLocks noChangeArrowheads="1"/>
          </p:cNvSpPr>
          <p:nvPr/>
        </p:nvSpPr>
        <p:spPr bwMode="auto">
          <a:xfrm>
            <a:off x="1709682" y="4185084"/>
            <a:ext cx="918102" cy="415498"/>
          </a:xfrm>
          <a:prstGeom prst="rect">
            <a:avLst/>
          </a:prstGeom>
          <a:solidFill>
            <a:schemeClr val="folHlink"/>
          </a:solidFill>
          <a:ln w="9525">
            <a:noFill/>
            <a:miter lim="800000"/>
            <a:headEnd/>
            <a:tailEnd/>
          </a:ln>
        </p:spPr>
        <p:txBody>
          <a:bodyPr wrap="square">
            <a:spAutoFit/>
          </a:bodyPr>
          <a:lstStyle/>
          <a:p>
            <a:r>
              <a:rPr lang="zh-CN" altLang="en-US" sz="2100" dirty="0">
                <a:latin typeface="微软雅黑" pitchFamily="34" charset="-122"/>
                <a:ea typeface="微软雅黑" pitchFamily="34" charset="-122"/>
              </a:rPr>
              <a:t>监视</a:t>
            </a:r>
          </a:p>
        </p:txBody>
      </p:sp>
      <p:sp>
        <p:nvSpPr>
          <p:cNvPr id="9" name="Text Box 8"/>
          <p:cNvSpPr txBox="1">
            <a:spLocks noChangeArrowheads="1"/>
          </p:cNvSpPr>
          <p:nvPr/>
        </p:nvSpPr>
        <p:spPr bwMode="auto">
          <a:xfrm>
            <a:off x="1709682" y="4832803"/>
            <a:ext cx="918102" cy="415498"/>
          </a:xfrm>
          <a:prstGeom prst="rect">
            <a:avLst/>
          </a:prstGeom>
          <a:solidFill>
            <a:schemeClr val="folHlink"/>
          </a:solidFill>
          <a:ln w="9525">
            <a:noFill/>
            <a:miter lim="800000"/>
            <a:headEnd/>
            <a:tailEnd/>
          </a:ln>
        </p:spPr>
        <p:txBody>
          <a:bodyPr wrap="square">
            <a:spAutoFit/>
          </a:bodyPr>
          <a:lstStyle/>
          <a:p>
            <a:r>
              <a:rPr lang="zh-CN" altLang="en-US" sz="2100">
                <a:latin typeface="微软雅黑" pitchFamily="34" charset="-122"/>
                <a:ea typeface="微软雅黑" pitchFamily="34" charset="-122"/>
              </a:rPr>
              <a:t>控制</a:t>
            </a:r>
          </a:p>
        </p:txBody>
      </p:sp>
      <p:sp>
        <p:nvSpPr>
          <p:cNvPr id="10" name="Text Box 10"/>
          <p:cNvSpPr txBox="1">
            <a:spLocks noChangeArrowheads="1"/>
          </p:cNvSpPr>
          <p:nvPr/>
        </p:nvSpPr>
        <p:spPr bwMode="auto">
          <a:xfrm>
            <a:off x="1709682" y="5426869"/>
            <a:ext cx="918102" cy="415498"/>
          </a:xfrm>
          <a:prstGeom prst="rect">
            <a:avLst/>
          </a:prstGeom>
          <a:solidFill>
            <a:schemeClr val="folHlink"/>
          </a:solidFill>
          <a:ln w="9525">
            <a:noFill/>
            <a:miter lim="800000"/>
            <a:headEnd/>
            <a:tailEnd/>
          </a:ln>
        </p:spPr>
        <p:txBody>
          <a:bodyPr wrap="square">
            <a:spAutoFit/>
          </a:bodyPr>
          <a:lstStyle/>
          <a:p>
            <a:r>
              <a:rPr lang="zh-CN" altLang="en-US" sz="2100">
                <a:latin typeface="微软雅黑" pitchFamily="34" charset="-122"/>
                <a:ea typeface="微软雅黑" pitchFamily="34" charset="-122"/>
              </a:rPr>
              <a:t>管理</a:t>
            </a:r>
          </a:p>
        </p:txBody>
      </p:sp>
      <p:sp>
        <p:nvSpPr>
          <p:cNvPr id="11" name="Text Box 12"/>
          <p:cNvSpPr txBox="1">
            <a:spLocks noChangeArrowheads="1"/>
          </p:cNvSpPr>
          <p:nvPr/>
        </p:nvSpPr>
        <p:spPr bwMode="auto">
          <a:xfrm>
            <a:off x="4680012" y="4239091"/>
            <a:ext cx="1188411" cy="323165"/>
          </a:xfrm>
          <a:prstGeom prst="rect">
            <a:avLst/>
          </a:prstGeom>
          <a:noFill/>
          <a:ln w="9525">
            <a:noFill/>
            <a:miter lim="800000"/>
            <a:headEnd/>
            <a:tailEnd/>
          </a:ln>
        </p:spPr>
        <p:txBody>
          <a:bodyPr wrap="square">
            <a:spAutoFit/>
          </a:bodyPr>
          <a:lstStyle/>
          <a:p>
            <a:r>
              <a:rPr lang="zh-CN" altLang="en-US" sz="1500" dirty="0">
                <a:latin typeface="微软雅黑" pitchFamily="34" charset="-122"/>
                <a:ea typeface="微软雅黑" pitchFamily="34" charset="-122"/>
              </a:rPr>
              <a:t>实时，清晰</a:t>
            </a:r>
          </a:p>
        </p:txBody>
      </p:sp>
      <p:sp>
        <p:nvSpPr>
          <p:cNvPr id="12" name="Text Box 13"/>
          <p:cNvSpPr txBox="1">
            <a:spLocks noChangeArrowheads="1"/>
          </p:cNvSpPr>
          <p:nvPr/>
        </p:nvSpPr>
        <p:spPr bwMode="auto">
          <a:xfrm>
            <a:off x="4301580" y="4906008"/>
            <a:ext cx="2484835" cy="323165"/>
          </a:xfrm>
          <a:prstGeom prst="rect">
            <a:avLst/>
          </a:prstGeom>
          <a:noFill/>
          <a:ln w="9525">
            <a:noFill/>
            <a:miter lim="800000"/>
            <a:headEnd/>
            <a:tailEnd/>
          </a:ln>
        </p:spPr>
        <p:txBody>
          <a:bodyPr>
            <a:spAutoFit/>
          </a:bodyPr>
          <a:lstStyle/>
          <a:p>
            <a:r>
              <a:rPr lang="zh-CN" altLang="en-US" sz="1500">
                <a:latin typeface="微软雅黑" pitchFamily="34" charset="-122"/>
                <a:ea typeface="微软雅黑" pitchFamily="34" charset="-122"/>
              </a:rPr>
              <a:t>报警及时、云镜操作灵活</a:t>
            </a:r>
          </a:p>
        </p:txBody>
      </p:sp>
      <p:sp>
        <p:nvSpPr>
          <p:cNvPr id="13" name="Text Box 14"/>
          <p:cNvSpPr txBox="1">
            <a:spLocks noChangeArrowheads="1"/>
          </p:cNvSpPr>
          <p:nvPr/>
        </p:nvSpPr>
        <p:spPr bwMode="auto">
          <a:xfrm>
            <a:off x="4193234" y="5500074"/>
            <a:ext cx="3078956" cy="323165"/>
          </a:xfrm>
          <a:prstGeom prst="rect">
            <a:avLst/>
          </a:prstGeom>
          <a:noFill/>
          <a:ln w="9525">
            <a:noFill/>
            <a:miter lim="800000"/>
            <a:headEnd/>
            <a:tailEnd/>
          </a:ln>
        </p:spPr>
        <p:txBody>
          <a:bodyPr>
            <a:spAutoFit/>
          </a:bodyPr>
          <a:lstStyle/>
          <a:p>
            <a:r>
              <a:rPr lang="zh-CN" altLang="en-US" sz="1500" dirty="0">
                <a:latin typeface="微软雅黑" pitchFamily="34" charset="-122"/>
                <a:ea typeface="微软雅黑" pitchFamily="34" charset="-122"/>
              </a:rPr>
              <a:t>存储、检索、回放、认证、维护等</a:t>
            </a:r>
          </a:p>
        </p:txBody>
      </p:sp>
      <p:sp>
        <p:nvSpPr>
          <p:cNvPr id="14" name="Text Box 17"/>
          <p:cNvSpPr txBox="1">
            <a:spLocks noChangeArrowheads="1"/>
          </p:cNvSpPr>
          <p:nvPr/>
        </p:nvSpPr>
        <p:spPr bwMode="auto">
          <a:xfrm>
            <a:off x="2951412" y="4238662"/>
            <a:ext cx="1079897" cy="369332"/>
          </a:xfrm>
          <a:prstGeom prst="rect">
            <a:avLst/>
          </a:prstGeom>
          <a:solidFill>
            <a:schemeClr val="accent1"/>
          </a:solidFill>
          <a:ln w="9525">
            <a:noFill/>
            <a:miter lim="800000"/>
            <a:headEnd/>
            <a:tailEnd/>
          </a:ln>
        </p:spPr>
        <p:txBody>
          <a:bodyPr>
            <a:spAutoFit/>
          </a:bodyPr>
          <a:lstStyle/>
          <a:p>
            <a:pPr>
              <a:spcBef>
                <a:spcPct val="50000"/>
              </a:spcBef>
            </a:pPr>
            <a:r>
              <a:rPr lang="zh-CN" altLang="en-US">
                <a:latin typeface="微软雅黑" pitchFamily="34" charset="-122"/>
                <a:ea typeface="微软雅黑" pitchFamily="34" charset="-122"/>
              </a:rPr>
              <a:t>视频源</a:t>
            </a:r>
          </a:p>
        </p:txBody>
      </p:sp>
      <p:sp>
        <p:nvSpPr>
          <p:cNvPr id="15" name="Text Box 18"/>
          <p:cNvSpPr txBox="1">
            <a:spLocks noChangeArrowheads="1"/>
          </p:cNvSpPr>
          <p:nvPr/>
        </p:nvSpPr>
        <p:spPr bwMode="auto">
          <a:xfrm>
            <a:off x="2951412" y="4887572"/>
            <a:ext cx="1079897" cy="646331"/>
          </a:xfrm>
          <a:prstGeom prst="rect">
            <a:avLst/>
          </a:prstGeom>
          <a:solidFill>
            <a:schemeClr val="accent1"/>
          </a:solidFill>
          <a:ln w="9525">
            <a:noFill/>
            <a:miter lim="800000"/>
            <a:headEnd/>
            <a:tailEnd/>
          </a:ln>
        </p:spPr>
        <p:txBody>
          <a:bodyPr>
            <a:spAutoFit/>
          </a:bodyPr>
          <a:lstStyle/>
          <a:p>
            <a:pPr>
              <a:spcBef>
                <a:spcPct val="50000"/>
              </a:spcBef>
            </a:pPr>
            <a:r>
              <a:rPr lang="zh-CN" altLang="en-US">
                <a:latin typeface="微软雅黑" pitchFamily="34" charset="-122"/>
                <a:ea typeface="微软雅黑" pitchFamily="34" charset="-122"/>
              </a:rPr>
              <a:t>控制信令</a:t>
            </a:r>
          </a:p>
        </p:txBody>
      </p:sp>
      <p:sp>
        <p:nvSpPr>
          <p:cNvPr id="16" name="Text Box 19"/>
          <p:cNvSpPr txBox="1">
            <a:spLocks noChangeArrowheads="1"/>
          </p:cNvSpPr>
          <p:nvPr/>
        </p:nvSpPr>
        <p:spPr bwMode="auto">
          <a:xfrm>
            <a:off x="2951412" y="5481638"/>
            <a:ext cx="1079897" cy="646331"/>
          </a:xfrm>
          <a:prstGeom prst="rect">
            <a:avLst/>
          </a:prstGeom>
          <a:solidFill>
            <a:schemeClr val="accent1"/>
          </a:solidFill>
          <a:ln w="9525">
            <a:noFill/>
            <a:miter lim="800000"/>
            <a:headEnd/>
            <a:tailEnd/>
          </a:ln>
        </p:spPr>
        <p:txBody>
          <a:bodyPr>
            <a:spAutoFit/>
          </a:bodyPr>
          <a:lstStyle/>
          <a:p>
            <a:pPr>
              <a:spcBef>
                <a:spcPct val="50000"/>
              </a:spcBef>
            </a:pPr>
            <a:r>
              <a:rPr lang="zh-CN" altLang="en-US">
                <a:latin typeface="微软雅黑" pitchFamily="34" charset="-122"/>
                <a:ea typeface="微软雅黑" pitchFamily="34" charset="-122"/>
              </a:rPr>
              <a:t>用户命令</a:t>
            </a:r>
          </a:p>
        </p:txBody>
      </p:sp>
      <p:sp>
        <p:nvSpPr>
          <p:cNvPr id="17" name="Line 4"/>
          <p:cNvSpPr>
            <a:spLocks noChangeShapeType="1"/>
          </p:cNvSpPr>
          <p:nvPr/>
        </p:nvSpPr>
        <p:spPr bwMode="auto">
          <a:xfrm>
            <a:off x="1547814" y="4077072"/>
            <a:ext cx="5994797" cy="0"/>
          </a:xfrm>
          <a:prstGeom prst="line">
            <a:avLst/>
          </a:prstGeom>
          <a:noFill/>
          <a:ln w="25400">
            <a:solidFill>
              <a:schemeClr val="tx1"/>
            </a:solidFill>
            <a:prstDash val="sysDot"/>
            <a:round/>
            <a:headEnd/>
            <a:tailEnd/>
          </a:ln>
        </p:spPr>
        <p:txBody>
          <a:bodyPr/>
          <a:lstStyle/>
          <a:p>
            <a:endParaRPr lang="zh-CN" altLang="en-US" sz="1350"/>
          </a:p>
        </p:txBody>
      </p:sp>
      <p:sp>
        <p:nvSpPr>
          <p:cNvPr id="18" name="Line 4"/>
          <p:cNvSpPr>
            <a:spLocks noChangeShapeType="1"/>
          </p:cNvSpPr>
          <p:nvPr/>
        </p:nvSpPr>
        <p:spPr bwMode="auto">
          <a:xfrm>
            <a:off x="1547814" y="4725144"/>
            <a:ext cx="5755616" cy="0"/>
          </a:xfrm>
          <a:prstGeom prst="line">
            <a:avLst/>
          </a:prstGeom>
          <a:noFill/>
          <a:ln w="25400">
            <a:solidFill>
              <a:schemeClr val="tx1"/>
            </a:solidFill>
            <a:prstDash val="sysDot"/>
            <a:round/>
            <a:headEnd/>
            <a:tailEnd/>
          </a:ln>
        </p:spPr>
        <p:txBody>
          <a:bodyPr/>
          <a:lstStyle/>
          <a:p>
            <a:endParaRPr lang="zh-CN" altLang="en-US" sz="1350"/>
          </a:p>
        </p:txBody>
      </p:sp>
      <p:pic>
        <p:nvPicPr>
          <p:cNvPr id="4" name="Picture 5" descr="j0198073"/>
          <p:cNvPicPr>
            <a:picLocks noChangeAspect="1" noChangeArrowheads="1"/>
          </p:cNvPicPr>
          <p:nvPr/>
        </p:nvPicPr>
        <p:blipFill>
          <a:blip r:embed="rId2" cstate="print"/>
          <a:srcRect/>
          <a:stretch>
            <a:fillRect/>
          </a:stretch>
        </p:blipFill>
        <p:spPr bwMode="auto">
          <a:xfrm>
            <a:off x="6578473" y="4266572"/>
            <a:ext cx="1449911" cy="1246331"/>
          </a:xfrm>
          <a:prstGeom prst="rect">
            <a:avLst/>
          </a:prstGeom>
          <a:noFill/>
          <a:ln w="9525">
            <a:noFill/>
            <a:miter lim="800000"/>
            <a:headEnd/>
            <a:tailEnd/>
          </a:ln>
        </p:spPr>
      </p:pic>
      <p:sp>
        <p:nvSpPr>
          <p:cNvPr id="19" name="Line 9"/>
          <p:cNvSpPr>
            <a:spLocks noChangeShapeType="1"/>
          </p:cNvSpPr>
          <p:nvPr/>
        </p:nvSpPr>
        <p:spPr bwMode="auto">
          <a:xfrm>
            <a:off x="1601112" y="5319210"/>
            <a:ext cx="5077123" cy="0"/>
          </a:xfrm>
          <a:prstGeom prst="line">
            <a:avLst/>
          </a:prstGeom>
          <a:noFill/>
          <a:ln w="25400" cap="rnd">
            <a:solidFill>
              <a:schemeClr val="tx1"/>
            </a:solidFill>
            <a:prstDash val="sysDot"/>
            <a:round/>
            <a:headEnd/>
            <a:tailEnd/>
          </a:ln>
        </p:spPr>
        <p:txBody>
          <a:bodyPr/>
          <a:lstStyle/>
          <a:p>
            <a:endParaRPr lang="zh-CN" altLang="en-US" sz="1350"/>
          </a:p>
        </p:txBody>
      </p:sp>
      <p:sp>
        <p:nvSpPr>
          <p:cNvPr id="20" name="Line 5"/>
          <p:cNvSpPr>
            <a:spLocks noChangeShapeType="1"/>
          </p:cNvSpPr>
          <p:nvPr/>
        </p:nvSpPr>
        <p:spPr bwMode="auto">
          <a:xfrm>
            <a:off x="2822037" y="3645024"/>
            <a:ext cx="0" cy="2216423"/>
          </a:xfrm>
          <a:prstGeom prst="line">
            <a:avLst/>
          </a:prstGeom>
          <a:noFill/>
          <a:ln w="31750" cap="rnd">
            <a:solidFill>
              <a:schemeClr val="tx1"/>
            </a:solidFill>
            <a:prstDash val="sysDot"/>
            <a:round/>
            <a:headEnd/>
            <a:tailEnd/>
          </a:ln>
        </p:spPr>
        <p:txBody>
          <a:bodyPr/>
          <a:lstStyle/>
          <a:p>
            <a:endParaRPr lang="zh-CN" altLang="en-US" sz="1350"/>
          </a:p>
        </p:txBody>
      </p:sp>
      <p:sp>
        <p:nvSpPr>
          <p:cNvPr id="21" name="Line 5"/>
          <p:cNvSpPr>
            <a:spLocks noChangeShapeType="1"/>
          </p:cNvSpPr>
          <p:nvPr/>
        </p:nvSpPr>
        <p:spPr bwMode="auto">
          <a:xfrm>
            <a:off x="4247964" y="3645024"/>
            <a:ext cx="0" cy="2216423"/>
          </a:xfrm>
          <a:prstGeom prst="line">
            <a:avLst/>
          </a:prstGeom>
          <a:noFill/>
          <a:ln w="31750" cap="rnd">
            <a:solidFill>
              <a:schemeClr val="tx1"/>
            </a:solidFill>
            <a:prstDash val="sysDot"/>
            <a:round/>
            <a:headEnd/>
            <a:tailEnd/>
          </a:ln>
        </p:spPr>
        <p:txBody>
          <a:bodyPr/>
          <a:lstStyle/>
          <a:p>
            <a:endParaRPr lang="zh-CN" altLang="en-US" sz="1350"/>
          </a:p>
        </p:txBody>
      </p:sp>
    </p:spTree>
    <p:extLst>
      <p:ext uri="{BB962C8B-B14F-4D97-AF65-F5344CB8AC3E}">
        <p14:creationId xmlns:p14="http://schemas.microsoft.com/office/powerpoint/2010/main" val="156089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up)">
                                      <p:cBhvr>
                                        <p:cTn id="40" dur="500"/>
                                        <p:tgtEl>
                                          <p:spTgt spid="9"/>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up)">
                                      <p:cBhvr>
                                        <p:cTn id="46" dur="500"/>
                                        <p:tgtEl>
                                          <p:spTgt spid="1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up)">
                                      <p:cBhvr>
                                        <p:cTn id="52" dur="500"/>
                                        <p:tgtEl>
                                          <p:spTgt spid="13"/>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up)">
                                      <p:cBhvr>
                                        <p:cTn id="55" dur="500"/>
                                        <p:tgtEl>
                                          <p:spTgt spid="1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up)">
                                      <p:cBhvr>
                                        <p:cTn id="58" dur="500"/>
                                        <p:tgtEl>
                                          <p:spTgt spid="15"/>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up)">
                                      <p:cBhvr>
                                        <p:cTn id="61" dur="500"/>
                                        <p:tgtEl>
                                          <p:spTgt spid="1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up)">
                                      <p:cBhvr>
                                        <p:cTn id="64" dur="500"/>
                                        <p:tgtEl>
                                          <p:spTgt spid="17"/>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up)">
                                      <p:cBhvr>
                                        <p:cTn id="67" dur="500"/>
                                        <p:tgtEl>
                                          <p:spTgt spid="18"/>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up)">
                                      <p:cBhvr>
                                        <p:cTn id="70" dur="500"/>
                                        <p:tgtEl>
                                          <p:spTgt spid="19"/>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up)">
                                      <p:cBhvr>
                                        <p:cTn id="73" dur="500"/>
                                        <p:tgtEl>
                                          <p:spTgt spid="20"/>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up)">
                                      <p:cBhvr>
                                        <p:cTn id="7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animBg="1"/>
      <p:bldP spid="10" grpId="0" animBg="1"/>
      <p:bldP spid="11" grpId="0"/>
      <p:bldP spid="12" grpId="0"/>
      <p:bldP spid="13" grpId="0"/>
      <p:bldP spid="14" grpId="0" animBg="1"/>
      <p:bldP spid="15" grpId="0" animBg="1"/>
      <p:bldP spid="16" grpId="0" animBg="1"/>
      <p:bldP spid="17" grpId="0" animBg="1"/>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1000" y="1132681"/>
            <a:ext cx="6840141" cy="377429"/>
          </a:xfrm>
        </p:spPr>
        <p:txBody>
          <a:bodyPr/>
          <a:lstStyle/>
          <a:p>
            <a:r>
              <a:rPr lang="en-US" altLang="zh-CN" dirty="0"/>
              <a:t>CCTV</a:t>
            </a:r>
            <a:r>
              <a:rPr lang="zh-CN" altLang="en-US" dirty="0"/>
              <a:t>系统的基本结构</a:t>
            </a:r>
            <a:endParaRPr lang="zh-CN" altLang="en-US" dirty="0"/>
          </a:p>
        </p:txBody>
      </p:sp>
      <p:sp>
        <p:nvSpPr>
          <p:cNvPr id="6" name="Rectangle 3"/>
          <p:cNvSpPr>
            <a:spLocks noGrp="1" noChangeArrowheads="1"/>
          </p:cNvSpPr>
          <p:nvPr>
            <p:ph idx="4294967295"/>
          </p:nvPr>
        </p:nvSpPr>
        <p:spPr>
          <a:xfrm>
            <a:off x="725091" y="1701403"/>
            <a:ext cx="8418909" cy="3995738"/>
          </a:xfrm>
          <a:prstGeom prst="rect">
            <a:avLst/>
          </a:prstGeom>
        </p:spPr>
        <p:txBody>
          <a:bodyPr/>
          <a:lstStyle/>
          <a:p>
            <a:pPr eaLnBrk="1" hangingPunct="1">
              <a:lnSpc>
                <a:spcPct val="100000"/>
              </a:lnSpc>
            </a:pPr>
            <a:r>
              <a:rPr lang="en-US" altLang="zh-CN" sz="1200" dirty="0"/>
              <a:t>CCTV</a:t>
            </a:r>
            <a:r>
              <a:rPr lang="zh-CN" altLang="en-US" sz="1200" dirty="0"/>
              <a:t>：闭路电视系统</a:t>
            </a:r>
          </a:p>
          <a:p>
            <a:pPr eaLnBrk="1" hangingPunct="1">
              <a:lnSpc>
                <a:spcPct val="100000"/>
              </a:lnSpc>
            </a:pPr>
            <a:r>
              <a:rPr lang="zh-CN" altLang="en-US" sz="1200" dirty="0"/>
              <a:t>技术：主要是电视技术</a:t>
            </a:r>
          </a:p>
          <a:p>
            <a:pPr eaLnBrk="1" hangingPunct="1">
              <a:lnSpc>
                <a:spcPct val="100000"/>
              </a:lnSpc>
            </a:pPr>
            <a:r>
              <a:rPr lang="zh-CN" altLang="en-US" sz="1200" dirty="0"/>
              <a:t>组成：摄像机、监视器、录像机、视频分配器、画面分割器等</a:t>
            </a:r>
          </a:p>
          <a:p>
            <a:pPr eaLnBrk="1" hangingPunct="1">
              <a:lnSpc>
                <a:spcPct val="100000"/>
              </a:lnSpc>
            </a:pPr>
            <a:r>
              <a:rPr lang="zh-CN" altLang="en-US" sz="1200" dirty="0"/>
              <a:t>功能：监视（监听）、录像、回放等</a:t>
            </a:r>
          </a:p>
          <a:p>
            <a:pPr eaLnBrk="1" hangingPunct="1">
              <a:lnSpc>
                <a:spcPct val="100000"/>
              </a:lnSpc>
            </a:pPr>
            <a:r>
              <a:rPr lang="zh-CN" altLang="en-US" sz="1200" dirty="0"/>
              <a:t>线缆：视频电缆（</a:t>
            </a:r>
            <a:r>
              <a:rPr lang="en-US" altLang="zh-CN" sz="1200" dirty="0"/>
              <a:t>SYV</a:t>
            </a:r>
            <a:r>
              <a:rPr lang="zh-CN" altLang="en-US" sz="1200" dirty="0"/>
              <a:t>，特性阻抗</a:t>
            </a:r>
            <a:r>
              <a:rPr lang="en-US" altLang="zh-CN" sz="1200" dirty="0"/>
              <a:t>75Ω</a:t>
            </a:r>
            <a:r>
              <a:rPr lang="zh-CN" altLang="en-US" sz="1200" dirty="0"/>
              <a:t>，信号电平</a:t>
            </a:r>
            <a:r>
              <a:rPr lang="en-US" altLang="zh-CN" sz="1200" dirty="0"/>
              <a:t>1.0Vp-p</a:t>
            </a:r>
            <a:r>
              <a:rPr lang="zh-CN" altLang="en-US" sz="1200" dirty="0"/>
              <a:t>最大传输距离</a:t>
            </a:r>
            <a:r>
              <a:rPr lang="en-US" altLang="zh-CN" sz="1200" dirty="0"/>
              <a:t>500m</a:t>
            </a:r>
            <a:r>
              <a:rPr lang="zh-CN" altLang="en-US" sz="1200" dirty="0"/>
              <a:t>）</a:t>
            </a:r>
          </a:p>
        </p:txBody>
      </p:sp>
      <p:pic>
        <p:nvPicPr>
          <p:cNvPr id="7" name="图片 69" descr="CCTV系统的基本结构.png"/>
          <p:cNvPicPr>
            <a:picLocks noChangeAspect="1"/>
          </p:cNvPicPr>
          <p:nvPr/>
        </p:nvPicPr>
        <p:blipFill>
          <a:blip r:embed="rId3" cstate="print"/>
          <a:srcRect/>
          <a:stretch>
            <a:fillRect/>
          </a:stretch>
        </p:blipFill>
        <p:spPr bwMode="auto">
          <a:xfrm>
            <a:off x="795339" y="2874303"/>
            <a:ext cx="5750719" cy="2336006"/>
          </a:xfrm>
          <a:prstGeom prst="rect">
            <a:avLst/>
          </a:prstGeom>
          <a:noFill/>
          <a:ln w="9525">
            <a:noFill/>
            <a:miter lim="800000"/>
            <a:headEnd/>
            <a:tailEnd/>
          </a:ln>
        </p:spPr>
      </p:pic>
    </p:spTree>
    <p:extLst>
      <p:ext uri="{BB962C8B-B14F-4D97-AF65-F5344CB8AC3E}">
        <p14:creationId xmlns:p14="http://schemas.microsoft.com/office/powerpoint/2010/main" val="173296096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idx="4294967295"/>
          </p:nvPr>
        </p:nvSpPr>
        <p:spPr>
          <a:xfrm>
            <a:off x="381000" y="1115748"/>
            <a:ext cx="6840141" cy="377429"/>
          </a:xfrm>
        </p:spPr>
        <p:txBody>
          <a:bodyPr/>
          <a:lstStyle/>
          <a:p>
            <a:pPr eaLnBrk="1" hangingPunct="1"/>
            <a:r>
              <a:rPr lang="zh-CN" altLang="en-US" dirty="0" smtClean="0"/>
              <a:t>模拟视频监控系统</a:t>
            </a:r>
          </a:p>
        </p:txBody>
      </p:sp>
      <p:pic>
        <p:nvPicPr>
          <p:cNvPr id="33795" name="图片 59" descr="模拟视频监控系统.png"/>
          <p:cNvPicPr>
            <a:picLocks noChangeAspect="1"/>
          </p:cNvPicPr>
          <p:nvPr/>
        </p:nvPicPr>
        <p:blipFill>
          <a:blip r:embed="rId2" cstate="print"/>
          <a:srcRect/>
          <a:stretch>
            <a:fillRect/>
          </a:stretch>
        </p:blipFill>
        <p:spPr bwMode="auto">
          <a:xfrm>
            <a:off x="1428750" y="1806180"/>
            <a:ext cx="6286500" cy="3245644"/>
          </a:xfrm>
          <a:prstGeom prst="rect">
            <a:avLst/>
          </a:prstGeom>
          <a:noFill/>
          <a:ln w="9525">
            <a:noFill/>
            <a:miter lim="800000"/>
            <a:headEnd/>
            <a:tailEnd/>
          </a:ln>
        </p:spPr>
      </p:pic>
    </p:spTree>
    <p:extLst>
      <p:ext uri="{BB962C8B-B14F-4D97-AF65-F5344CB8AC3E}">
        <p14:creationId xmlns:p14="http://schemas.microsoft.com/office/powerpoint/2010/main" val="72910901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381000" y="1115748"/>
            <a:ext cx="6840141" cy="377429"/>
          </a:xfrm>
        </p:spPr>
        <p:txBody>
          <a:bodyPr/>
          <a:lstStyle/>
          <a:p>
            <a:pPr eaLnBrk="1" hangingPunct="1"/>
            <a:r>
              <a:rPr lang="zh-CN" altLang="en-US" dirty="0"/>
              <a:t>网络</a:t>
            </a:r>
            <a:r>
              <a:rPr lang="zh-CN" altLang="en-US" dirty="0" smtClean="0"/>
              <a:t>视频监控的基本结构</a:t>
            </a:r>
          </a:p>
        </p:txBody>
      </p:sp>
      <p:sp>
        <p:nvSpPr>
          <p:cNvPr id="34819" name="Rectangle 3"/>
          <p:cNvSpPr>
            <a:spLocks noGrp="1" noChangeArrowheads="1"/>
          </p:cNvSpPr>
          <p:nvPr>
            <p:ph idx="4294967295"/>
          </p:nvPr>
        </p:nvSpPr>
        <p:spPr>
          <a:xfrm>
            <a:off x="725091" y="1764276"/>
            <a:ext cx="8068635" cy="3932865"/>
          </a:xfrm>
          <a:prstGeom prst="rect">
            <a:avLst/>
          </a:prstGeom>
        </p:spPr>
        <p:txBody>
          <a:bodyPr>
            <a:normAutofit/>
          </a:bodyPr>
          <a:lstStyle/>
          <a:p>
            <a:pPr eaLnBrk="1" hangingPunct="1">
              <a:lnSpc>
                <a:spcPct val="90000"/>
              </a:lnSpc>
            </a:pPr>
            <a:r>
              <a:rPr lang="zh-CN" altLang="en-US" sz="1200" dirty="0"/>
              <a:t>技术：主要是视频编解码技术、嵌入式技术</a:t>
            </a:r>
          </a:p>
          <a:p>
            <a:pPr eaLnBrk="1" hangingPunct="1">
              <a:lnSpc>
                <a:spcPct val="90000"/>
              </a:lnSpc>
            </a:pPr>
            <a:r>
              <a:rPr lang="zh-CN" altLang="en-US" sz="1200" dirty="0"/>
              <a:t>组成：硬盘录像机、摄像机、监视器等</a:t>
            </a:r>
          </a:p>
          <a:p>
            <a:pPr eaLnBrk="1" hangingPunct="1">
              <a:lnSpc>
                <a:spcPct val="90000"/>
              </a:lnSpc>
            </a:pPr>
            <a:r>
              <a:rPr lang="zh-CN" altLang="en-US" sz="1200" dirty="0"/>
              <a:t>功能：监视（监听）、控制、录像、回放、对讲等</a:t>
            </a:r>
          </a:p>
          <a:p>
            <a:pPr eaLnBrk="1" hangingPunct="1">
              <a:lnSpc>
                <a:spcPct val="90000"/>
              </a:lnSpc>
            </a:pPr>
            <a:r>
              <a:rPr lang="zh-CN" altLang="en-US" sz="1200" dirty="0"/>
              <a:t>线缆：视频电缆、 </a:t>
            </a:r>
            <a:r>
              <a:rPr lang="en-US" altLang="zh-CN" sz="1200" dirty="0"/>
              <a:t>485</a:t>
            </a:r>
            <a:r>
              <a:rPr lang="zh-CN" altLang="en-US" sz="1200" dirty="0"/>
              <a:t>控制线</a:t>
            </a:r>
          </a:p>
          <a:p>
            <a:pPr eaLnBrk="1" hangingPunct="1">
              <a:lnSpc>
                <a:spcPct val="90000"/>
              </a:lnSpc>
            </a:pPr>
            <a:r>
              <a:rPr lang="zh-CN" altLang="en-US" sz="1200" dirty="0"/>
              <a:t>主要应用：金融、楼宇、小区等</a:t>
            </a:r>
          </a:p>
        </p:txBody>
      </p:sp>
      <p:pic>
        <p:nvPicPr>
          <p:cNvPr id="34820" name="图片 25" descr="DVR功能基本结构.png"/>
          <p:cNvPicPr>
            <a:picLocks noChangeAspect="1"/>
          </p:cNvPicPr>
          <p:nvPr/>
        </p:nvPicPr>
        <p:blipFill>
          <a:blip r:embed="rId2" cstate="print"/>
          <a:srcRect/>
          <a:stretch>
            <a:fillRect/>
          </a:stretch>
        </p:blipFill>
        <p:spPr bwMode="auto">
          <a:xfrm>
            <a:off x="657607" y="3192715"/>
            <a:ext cx="7450319" cy="2100113"/>
          </a:xfrm>
          <a:prstGeom prst="rect">
            <a:avLst/>
          </a:prstGeom>
          <a:noFill/>
          <a:ln w="9525">
            <a:noFill/>
            <a:miter lim="800000"/>
            <a:headEnd/>
            <a:tailEnd/>
          </a:ln>
        </p:spPr>
      </p:pic>
      <p:sp>
        <p:nvSpPr>
          <p:cNvPr id="5" name="Rectangle 3"/>
          <p:cNvSpPr txBox="1">
            <a:spLocks noChangeArrowheads="1"/>
          </p:cNvSpPr>
          <p:nvPr/>
        </p:nvSpPr>
        <p:spPr bwMode="auto">
          <a:xfrm>
            <a:off x="5414739" y="1677431"/>
            <a:ext cx="3294887" cy="1241822"/>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marL="0" indent="0" algn="ctr" eaLnBrk="1" hangingPunct="1">
              <a:lnSpc>
                <a:spcPct val="90000"/>
              </a:lnSpc>
              <a:buNone/>
            </a:pPr>
            <a:r>
              <a:rPr lang="zh-CN" altLang="en-US" sz="1350" b="1" kern="0" dirty="0"/>
              <a:t>网络视频监控优点</a:t>
            </a:r>
            <a:endParaRPr lang="en-US" altLang="zh-CN" sz="1350" b="1" kern="0" dirty="0"/>
          </a:p>
          <a:p>
            <a:pPr eaLnBrk="1" hangingPunct="1">
              <a:lnSpc>
                <a:spcPct val="90000"/>
              </a:lnSpc>
            </a:pPr>
            <a:r>
              <a:rPr lang="zh-CN" altLang="en-US" sz="1200" kern="0" dirty="0"/>
              <a:t>可通过网络组建低成本跨区域监控系统</a:t>
            </a:r>
            <a:endParaRPr lang="en-US" altLang="zh-CN" sz="1200" kern="0" dirty="0"/>
          </a:p>
          <a:p>
            <a:pPr eaLnBrk="1" hangingPunct="1">
              <a:lnSpc>
                <a:spcPct val="90000"/>
              </a:lnSpc>
            </a:pPr>
            <a:r>
              <a:rPr lang="zh-CN" altLang="en-US" sz="1200" kern="0" dirty="0"/>
              <a:t>一机多路，使用大容量硬盘可长期存储</a:t>
            </a:r>
          </a:p>
          <a:p>
            <a:pPr eaLnBrk="1" hangingPunct="1">
              <a:lnSpc>
                <a:spcPct val="90000"/>
              </a:lnSpc>
            </a:pPr>
            <a:r>
              <a:rPr lang="zh-CN" altLang="en-US" sz="1200" kern="0" dirty="0"/>
              <a:t>数字信号长期保存信号不失真</a:t>
            </a:r>
          </a:p>
          <a:p>
            <a:pPr eaLnBrk="1" hangingPunct="1">
              <a:lnSpc>
                <a:spcPct val="90000"/>
              </a:lnSpc>
            </a:pPr>
            <a:r>
              <a:rPr lang="zh-CN" altLang="en-US" sz="1200" kern="0" dirty="0"/>
              <a:t>采用智能检索，检索与录像可同时进行</a:t>
            </a:r>
          </a:p>
          <a:p>
            <a:pPr eaLnBrk="1" hangingPunct="1">
              <a:lnSpc>
                <a:spcPct val="90000"/>
              </a:lnSpc>
            </a:pPr>
            <a:r>
              <a:rPr lang="zh-CN" altLang="en-US" sz="1200" kern="0" dirty="0"/>
              <a:t>循环录像方式，节约人力</a:t>
            </a:r>
          </a:p>
        </p:txBody>
      </p:sp>
    </p:spTree>
    <p:extLst>
      <p:ext uri="{BB962C8B-B14F-4D97-AF65-F5344CB8AC3E}">
        <p14:creationId xmlns:p14="http://schemas.microsoft.com/office/powerpoint/2010/main" val="27245324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fade">
                                      <p:cBhvr>
                                        <p:cTn id="7" dur="500"/>
                                        <p:tgtEl>
                                          <p:spTgt spid="34819">
                                            <p:txEl>
                                              <p:pRg st="0" end="0"/>
                                            </p:txEl>
                                          </p:spTgt>
                                        </p:tgtEl>
                                      </p:cBhvr>
                                    </p:animEffect>
                                    <p:anim calcmode="lin" valueType="num">
                                      <p:cBhvr>
                                        <p:cTn id="8"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481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fade">
                                      <p:cBhvr>
                                        <p:cTn id="12" dur="500"/>
                                        <p:tgtEl>
                                          <p:spTgt spid="34819">
                                            <p:txEl>
                                              <p:pRg st="1" end="1"/>
                                            </p:txEl>
                                          </p:spTgt>
                                        </p:tgtEl>
                                      </p:cBhvr>
                                    </p:animEffect>
                                    <p:anim calcmode="lin" valueType="num">
                                      <p:cBhvr>
                                        <p:cTn id="13"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481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819">
                                            <p:txEl>
                                              <p:pRg st="2" end="2"/>
                                            </p:txEl>
                                          </p:spTgt>
                                        </p:tgtEl>
                                        <p:attrNameLst>
                                          <p:attrName>style.visibility</p:attrName>
                                        </p:attrNameLst>
                                      </p:cBhvr>
                                      <p:to>
                                        <p:strVal val="visible"/>
                                      </p:to>
                                    </p:set>
                                    <p:animEffect transition="in" filter="fade">
                                      <p:cBhvr>
                                        <p:cTn id="17" dur="500"/>
                                        <p:tgtEl>
                                          <p:spTgt spid="34819">
                                            <p:txEl>
                                              <p:pRg st="2" end="2"/>
                                            </p:txEl>
                                          </p:spTgt>
                                        </p:tgtEl>
                                      </p:cBhvr>
                                    </p:animEffect>
                                    <p:anim calcmode="lin" valueType="num">
                                      <p:cBhvr>
                                        <p:cTn id="18"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4819">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819">
                                            <p:txEl>
                                              <p:pRg st="3" end="3"/>
                                            </p:txEl>
                                          </p:spTgt>
                                        </p:tgtEl>
                                        <p:attrNameLst>
                                          <p:attrName>style.visibility</p:attrName>
                                        </p:attrNameLst>
                                      </p:cBhvr>
                                      <p:to>
                                        <p:strVal val="visible"/>
                                      </p:to>
                                    </p:set>
                                    <p:animEffect transition="in" filter="fade">
                                      <p:cBhvr>
                                        <p:cTn id="22" dur="500"/>
                                        <p:tgtEl>
                                          <p:spTgt spid="34819">
                                            <p:txEl>
                                              <p:pRg st="3" end="3"/>
                                            </p:txEl>
                                          </p:spTgt>
                                        </p:tgtEl>
                                      </p:cBhvr>
                                    </p:animEffect>
                                    <p:anim calcmode="lin" valueType="num">
                                      <p:cBhvr>
                                        <p:cTn id="23"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4819">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819">
                                            <p:txEl>
                                              <p:pRg st="4" end="4"/>
                                            </p:txEl>
                                          </p:spTgt>
                                        </p:tgtEl>
                                        <p:attrNameLst>
                                          <p:attrName>style.visibility</p:attrName>
                                        </p:attrNameLst>
                                      </p:cBhvr>
                                      <p:to>
                                        <p:strVal val="visible"/>
                                      </p:to>
                                    </p:set>
                                    <p:animEffect transition="in" filter="fade">
                                      <p:cBhvr>
                                        <p:cTn id="27" dur="500"/>
                                        <p:tgtEl>
                                          <p:spTgt spid="34819">
                                            <p:txEl>
                                              <p:pRg st="4" end="4"/>
                                            </p:txEl>
                                          </p:spTgt>
                                        </p:tgtEl>
                                      </p:cBhvr>
                                    </p:animEffect>
                                    <p:anim calcmode="lin" valueType="num">
                                      <p:cBhvr>
                                        <p:cTn id="28"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3481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14867" y="1132681"/>
            <a:ext cx="6840141" cy="377429"/>
          </a:xfrm>
        </p:spPr>
        <p:txBody>
          <a:bodyPr/>
          <a:lstStyle/>
          <a:p>
            <a:r>
              <a:rPr lang="zh-CN" altLang="en-US" dirty="0"/>
              <a:t>基本概念－图像</a:t>
            </a:r>
            <a:r>
              <a:rPr lang="zh-CN" altLang="en-US" dirty="0" smtClean="0"/>
              <a:t>、视频和码流</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normAutofit lnSpcReduction="10000"/>
          </a:bodyPr>
          <a:lstStyle/>
          <a:p>
            <a:pPr eaLnBrk="1" hangingPunct="1"/>
            <a:r>
              <a:rPr lang="zh-CN" altLang="en-US" dirty="0" smtClean="0"/>
              <a:t>图像（</a:t>
            </a:r>
            <a:r>
              <a:rPr lang="en-US" altLang="zh-CN" dirty="0" smtClean="0"/>
              <a:t>Image</a:t>
            </a:r>
            <a:r>
              <a:rPr lang="zh-CN" altLang="en-US" dirty="0" smtClean="0"/>
              <a:t>）</a:t>
            </a:r>
            <a:endParaRPr lang="en-US" altLang="zh-CN" dirty="0" smtClean="0"/>
          </a:p>
          <a:p>
            <a:pPr eaLnBrk="1" hangingPunct="1">
              <a:lnSpc>
                <a:spcPct val="100000"/>
              </a:lnSpc>
            </a:pPr>
            <a:endParaRPr lang="zh-CN" altLang="en-US" dirty="0" smtClean="0"/>
          </a:p>
          <a:p>
            <a:pPr eaLnBrk="1" hangingPunct="1"/>
            <a:r>
              <a:rPr lang="zh-CN" altLang="en-US" dirty="0" smtClean="0"/>
              <a:t>视频（</a:t>
            </a:r>
            <a:r>
              <a:rPr lang="en-US" altLang="zh-CN" dirty="0" smtClean="0"/>
              <a:t>Video</a:t>
            </a:r>
            <a:r>
              <a:rPr lang="zh-CN" altLang="en-US" dirty="0" smtClean="0"/>
              <a:t>）</a:t>
            </a:r>
          </a:p>
          <a:p>
            <a:pPr lvl="1" eaLnBrk="1" hangingPunct="1"/>
            <a:r>
              <a:rPr lang="zh-CN" altLang="en-US" dirty="0" smtClean="0"/>
              <a:t>时间上连续的图像组成视频：</a:t>
            </a:r>
            <a:r>
              <a:rPr lang="en-US" altLang="zh-CN" dirty="0" err="1" smtClean="0"/>
              <a:t>Image→Video</a:t>
            </a:r>
            <a:endParaRPr lang="en-US" altLang="zh-CN" dirty="0" smtClean="0"/>
          </a:p>
          <a:p>
            <a:pPr lvl="1" eaLnBrk="1" hangingPunct="1"/>
            <a:r>
              <a:rPr lang="zh-CN" altLang="en-US" dirty="0" smtClean="0"/>
              <a:t>视频中的某一幅图像称为一帧（</a:t>
            </a:r>
            <a:r>
              <a:rPr lang="en-US" altLang="zh-CN" dirty="0" smtClean="0"/>
              <a:t>Frame</a:t>
            </a:r>
            <a:r>
              <a:rPr lang="zh-CN" altLang="en-US" dirty="0" smtClean="0"/>
              <a:t>）</a:t>
            </a:r>
          </a:p>
          <a:p>
            <a:pPr lvl="1" eaLnBrk="1" hangingPunct="1"/>
            <a:r>
              <a:rPr lang="zh-CN" altLang="en-US" dirty="0" smtClean="0"/>
              <a:t>帧率（</a:t>
            </a:r>
            <a:r>
              <a:rPr lang="en-US" altLang="zh-CN" dirty="0" smtClean="0"/>
              <a:t>Frame Rate</a:t>
            </a:r>
            <a:r>
              <a:rPr lang="zh-CN" altLang="en-US" dirty="0" smtClean="0"/>
              <a:t>）</a:t>
            </a:r>
            <a:r>
              <a:rPr lang="en-US" altLang="zh-CN" dirty="0" smtClean="0"/>
              <a:t>FPS → </a:t>
            </a:r>
            <a:r>
              <a:rPr lang="zh-CN" altLang="en-US" dirty="0" smtClean="0"/>
              <a:t>每秒的帧数</a:t>
            </a:r>
          </a:p>
          <a:p>
            <a:pPr eaLnBrk="1" hangingPunct="1">
              <a:lnSpc>
                <a:spcPct val="100000"/>
              </a:lnSpc>
            </a:pPr>
            <a:endParaRPr lang="en-US" altLang="zh-CN" dirty="0" smtClean="0"/>
          </a:p>
          <a:p>
            <a:pPr eaLnBrk="1" hangingPunct="1"/>
            <a:r>
              <a:rPr lang="zh-CN" altLang="en-US" dirty="0" smtClean="0"/>
              <a:t>码流（</a:t>
            </a:r>
            <a:r>
              <a:rPr lang="en-US" altLang="zh-CN" dirty="0" smtClean="0"/>
              <a:t>Bit Stream</a:t>
            </a:r>
            <a:r>
              <a:rPr lang="zh-CN" altLang="en-US" dirty="0" smtClean="0"/>
              <a:t>）</a:t>
            </a:r>
          </a:p>
          <a:p>
            <a:pPr lvl="1" eaLnBrk="1" hangingPunct="1"/>
            <a:r>
              <a:rPr lang="zh-CN" altLang="en-US" dirty="0" smtClean="0"/>
              <a:t>将图像压缩后形成的数据</a:t>
            </a:r>
          </a:p>
          <a:p>
            <a:pPr lvl="1" eaLnBrk="1" hangingPunct="1"/>
            <a:r>
              <a:rPr lang="zh-CN" altLang="en-US" dirty="0" smtClean="0"/>
              <a:t>码率（</a:t>
            </a:r>
            <a:r>
              <a:rPr lang="en-US" altLang="zh-CN" dirty="0" smtClean="0"/>
              <a:t>Bit Rate</a:t>
            </a:r>
            <a:r>
              <a:rPr lang="zh-CN" altLang="en-US" dirty="0" smtClean="0"/>
              <a:t>）</a:t>
            </a:r>
            <a:r>
              <a:rPr lang="en-US" altLang="zh-CN" dirty="0" smtClean="0"/>
              <a:t>bps/Bps → </a:t>
            </a:r>
            <a:r>
              <a:rPr lang="zh-CN" altLang="en-US" dirty="0" smtClean="0"/>
              <a:t>对码流进行量化</a:t>
            </a:r>
          </a:p>
          <a:p>
            <a:pPr lvl="1" eaLnBrk="1" hangingPunct="1"/>
            <a:r>
              <a:rPr lang="zh-CN" altLang="en-US" dirty="0" smtClean="0"/>
              <a:t>码率类型：定码率（</a:t>
            </a:r>
            <a:r>
              <a:rPr lang="en-US" altLang="zh-CN" dirty="0" smtClean="0"/>
              <a:t>CBR</a:t>
            </a:r>
            <a:r>
              <a:rPr lang="zh-CN" altLang="en-US" dirty="0" smtClean="0"/>
              <a:t>）、变码率（</a:t>
            </a:r>
            <a:r>
              <a:rPr lang="en-US" altLang="zh-CN" dirty="0" smtClean="0"/>
              <a:t>VBR</a:t>
            </a:r>
            <a:r>
              <a:rPr lang="zh-CN" altLang="en-US" dirty="0" smtClean="0"/>
              <a:t>）</a:t>
            </a:r>
          </a:p>
          <a:p>
            <a:pPr lvl="1" eaLnBrk="1" hangingPunct="1"/>
            <a:r>
              <a:rPr lang="zh-CN" altLang="en-US" dirty="0" smtClean="0"/>
              <a:t>码流类型：视频流、音频流、复合流</a:t>
            </a:r>
          </a:p>
        </p:txBody>
      </p:sp>
    </p:spTree>
    <p:extLst>
      <p:ext uri="{BB962C8B-B14F-4D97-AF65-F5344CB8AC3E}">
        <p14:creationId xmlns:p14="http://schemas.microsoft.com/office/powerpoint/2010/main" val="95347212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372533" y="1124215"/>
            <a:ext cx="6840141" cy="377429"/>
          </a:xfrm>
        </p:spPr>
        <p:txBody>
          <a:bodyPr/>
          <a:lstStyle/>
          <a:p>
            <a:pPr eaLnBrk="1" hangingPunct="1"/>
            <a:r>
              <a:rPr lang="zh-CN" altLang="en-US" dirty="0" smtClean="0"/>
              <a:t>基本概念－图像</a:t>
            </a:r>
          </a:p>
        </p:txBody>
      </p:sp>
      <p:sp>
        <p:nvSpPr>
          <p:cNvPr id="38915" name="Rectangle 3"/>
          <p:cNvSpPr>
            <a:spLocks noChangeArrowheads="1"/>
          </p:cNvSpPr>
          <p:nvPr/>
        </p:nvSpPr>
        <p:spPr bwMode="auto">
          <a:xfrm>
            <a:off x="1439466" y="4238626"/>
            <a:ext cx="3024188" cy="1173956"/>
          </a:xfrm>
          <a:prstGeom prst="rect">
            <a:avLst/>
          </a:prstGeom>
          <a:noFill/>
          <a:ln w="12700" cap="sq">
            <a:noFill/>
            <a:miter lim="800000"/>
            <a:headEnd type="none" w="sm" len="sm"/>
            <a:tailEnd type="none" w="sm" len="sm"/>
          </a:ln>
        </p:spPr>
        <p:txBody>
          <a:bodyPr/>
          <a:lstStyle/>
          <a:p>
            <a:pPr marL="257175" indent="-257175">
              <a:lnSpc>
                <a:spcPct val="90000"/>
              </a:lnSpc>
              <a:spcBef>
                <a:spcPct val="20000"/>
              </a:spcBef>
              <a:buClr>
                <a:srgbClr val="FF0000"/>
              </a:buClr>
              <a:buFont typeface="Wingdings" pitchFamily="2" charset="2"/>
              <a:buChar char="n"/>
            </a:pPr>
            <a:r>
              <a:rPr lang="zh-CN" altLang="en-US" dirty="0">
                <a:latin typeface="Verdana" pitchFamily="34" charset="0"/>
                <a:ea typeface="微软雅黑" pitchFamily="34" charset="-122"/>
                <a:cs typeface="Verdana" pitchFamily="34" charset="0"/>
              </a:rPr>
              <a:t>像素（</a:t>
            </a:r>
            <a:r>
              <a:rPr lang="en-US" altLang="zh-CN" dirty="0">
                <a:latin typeface="Verdana" pitchFamily="34" charset="0"/>
                <a:ea typeface="微软雅黑" pitchFamily="34" charset="-122"/>
                <a:cs typeface="Verdana" pitchFamily="34" charset="0"/>
              </a:rPr>
              <a:t>Pixel</a:t>
            </a:r>
            <a:r>
              <a:rPr lang="zh-CN" altLang="en-US" dirty="0">
                <a:latin typeface="Verdana" pitchFamily="34" charset="0"/>
                <a:ea typeface="微软雅黑" pitchFamily="34" charset="-122"/>
                <a:cs typeface="Verdana" pitchFamily="34" charset="0"/>
              </a:rPr>
              <a:t>）</a:t>
            </a:r>
          </a:p>
          <a:p>
            <a:pPr marL="257175" indent="-257175">
              <a:lnSpc>
                <a:spcPct val="90000"/>
              </a:lnSpc>
              <a:spcBef>
                <a:spcPct val="20000"/>
              </a:spcBef>
              <a:buClr>
                <a:srgbClr val="FF0000"/>
              </a:buClr>
              <a:buFont typeface="Wingdings" pitchFamily="2" charset="2"/>
              <a:buChar char="n"/>
            </a:pPr>
            <a:r>
              <a:rPr lang="zh-CN" altLang="en-US" dirty="0">
                <a:latin typeface="Verdana" pitchFamily="34" charset="0"/>
                <a:ea typeface="微软雅黑" pitchFamily="34" charset="-122"/>
                <a:cs typeface="Verdana" pitchFamily="34" charset="0"/>
              </a:rPr>
              <a:t>分辨率（</a:t>
            </a:r>
            <a:r>
              <a:rPr lang="en-US" altLang="zh-CN" dirty="0">
                <a:latin typeface="Verdana" pitchFamily="34" charset="0"/>
                <a:ea typeface="微软雅黑" pitchFamily="34" charset="-122"/>
                <a:cs typeface="Verdana" pitchFamily="34" charset="0"/>
              </a:rPr>
              <a:t>Resolution</a:t>
            </a:r>
            <a:r>
              <a:rPr lang="zh-CN" altLang="en-US" dirty="0">
                <a:latin typeface="Verdana" pitchFamily="34" charset="0"/>
                <a:ea typeface="微软雅黑" pitchFamily="34" charset="-122"/>
                <a:cs typeface="Verdana" pitchFamily="34" charset="0"/>
              </a:rPr>
              <a:t>）</a:t>
            </a:r>
          </a:p>
          <a:p>
            <a:pPr marL="557213" lvl="1" indent="-214313">
              <a:lnSpc>
                <a:spcPct val="90000"/>
              </a:lnSpc>
              <a:spcBef>
                <a:spcPct val="20000"/>
              </a:spcBef>
              <a:buClr>
                <a:srgbClr val="FF0000"/>
              </a:buClr>
              <a:buFont typeface="Wingdings" pitchFamily="2" charset="2"/>
              <a:buChar char="u"/>
            </a:pPr>
            <a:r>
              <a:rPr lang="zh-CN" altLang="en-US" sz="1500" dirty="0">
                <a:latin typeface="Verdana" pitchFamily="34" charset="0"/>
                <a:ea typeface="微软雅黑" pitchFamily="34" charset="-122"/>
                <a:cs typeface="Verdana" pitchFamily="34" charset="0"/>
              </a:rPr>
              <a:t>水平：</a:t>
            </a:r>
            <a:r>
              <a:rPr lang="en-US" altLang="zh-CN" sz="1500" dirty="0">
                <a:latin typeface="Verdana" pitchFamily="34" charset="0"/>
              </a:rPr>
              <a:t>Width</a:t>
            </a:r>
          </a:p>
          <a:p>
            <a:pPr marL="557213" lvl="1" indent="-214313">
              <a:lnSpc>
                <a:spcPct val="90000"/>
              </a:lnSpc>
              <a:spcBef>
                <a:spcPct val="20000"/>
              </a:spcBef>
              <a:buClr>
                <a:srgbClr val="FF0000"/>
              </a:buClr>
              <a:buFont typeface="Wingdings" pitchFamily="2" charset="2"/>
              <a:buChar char="u"/>
            </a:pPr>
            <a:r>
              <a:rPr lang="zh-CN" altLang="en-US" sz="1500" dirty="0">
                <a:latin typeface="Verdana" pitchFamily="34" charset="0"/>
                <a:ea typeface="微软雅黑" pitchFamily="34" charset="-122"/>
              </a:rPr>
              <a:t>垂直：</a:t>
            </a:r>
            <a:r>
              <a:rPr lang="en-US" altLang="zh-CN" sz="1500" dirty="0">
                <a:latin typeface="Verdana" pitchFamily="34" charset="0"/>
              </a:rPr>
              <a:t>Height</a:t>
            </a:r>
          </a:p>
        </p:txBody>
      </p:sp>
      <p:pic>
        <p:nvPicPr>
          <p:cNvPr id="38916" name="Picture 5" descr="测线盒_D1"/>
          <p:cNvPicPr>
            <a:picLocks noChangeAspect="1" noChangeArrowheads="1"/>
          </p:cNvPicPr>
          <p:nvPr/>
        </p:nvPicPr>
        <p:blipFill>
          <a:blip r:embed="rId2" cstate="print"/>
          <a:srcRect/>
          <a:stretch>
            <a:fillRect/>
          </a:stretch>
        </p:blipFill>
        <p:spPr bwMode="auto">
          <a:xfrm>
            <a:off x="4733926" y="2025253"/>
            <a:ext cx="2807494" cy="2100263"/>
          </a:xfrm>
          <a:prstGeom prst="rect">
            <a:avLst/>
          </a:prstGeom>
          <a:noFill/>
          <a:ln w="9525">
            <a:noFill/>
            <a:miter lim="800000"/>
            <a:headEnd/>
            <a:tailEnd/>
          </a:ln>
        </p:spPr>
      </p:pic>
      <p:sp>
        <p:nvSpPr>
          <p:cNvPr id="38917" name="Rectangle 6"/>
          <p:cNvSpPr>
            <a:spLocks noChangeArrowheads="1"/>
          </p:cNvSpPr>
          <p:nvPr/>
        </p:nvSpPr>
        <p:spPr bwMode="auto">
          <a:xfrm>
            <a:off x="4733925" y="4293394"/>
            <a:ext cx="2430066" cy="1133475"/>
          </a:xfrm>
          <a:prstGeom prst="rect">
            <a:avLst/>
          </a:prstGeom>
          <a:noFill/>
          <a:ln w="12700" cap="sq">
            <a:noFill/>
            <a:miter lim="800000"/>
            <a:headEnd type="none" w="sm" len="sm"/>
            <a:tailEnd type="none" w="sm" len="sm"/>
          </a:ln>
        </p:spPr>
        <p:txBody>
          <a:bodyPr/>
          <a:lstStyle/>
          <a:p>
            <a:pPr marL="257175" indent="-257175">
              <a:lnSpc>
                <a:spcPct val="80000"/>
              </a:lnSpc>
              <a:spcBef>
                <a:spcPct val="20000"/>
              </a:spcBef>
              <a:buClr>
                <a:srgbClr val="FF0000"/>
              </a:buClr>
              <a:buFont typeface="Wingdings" pitchFamily="2" charset="2"/>
              <a:buChar char="n"/>
            </a:pPr>
            <a:r>
              <a:rPr lang="zh-CN" altLang="en-US" dirty="0">
                <a:latin typeface="Verdana" pitchFamily="34" charset="0"/>
                <a:ea typeface="微软雅黑" pitchFamily="34" charset="-122"/>
                <a:cs typeface="Verdana" pitchFamily="34" charset="0"/>
              </a:rPr>
              <a:t>线数（</a:t>
            </a:r>
            <a:r>
              <a:rPr lang="en-US" altLang="zh-CN" dirty="0">
                <a:latin typeface="Verdana" pitchFamily="34" charset="0"/>
                <a:ea typeface="微软雅黑" pitchFamily="34" charset="-122"/>
                <a:cs typeface="Verdana" pitchFamily="34" charset="0"/>
              </a:rPr>
              <a:t>TVL</a:t>
            </a:r>
            <a:r>
              <a:rPr lang="zh-CN" altLang="en-US" dirty="0">
                <a:latin typeface="Verdana" pitchFamily="34" charset="0"/>
                <a:ea typeface="微软雅黑" pitchFamily="34" charset="-122"/>
                <a:cs typeface="Verdana" pitchFamily="34" charset="0"/>
              </a:rPr>
              <a:t>）</a:t>
            </a:r>
          </a:p>
          <a:p>
            <a:pPr marL="257175" indent="-257175">
              <a:lnSpc>
                <a:spcPct val="80000"/>
              </a:lnSpc>
              <a:spcBef>
                <a:spcPct val="20000"/>
              </a:spcBef>
              <a:buClr>
                <a:srgbClr val="FF0000"/>
              </a:buClr>
              <a:buFont typeface="Wingdings" pitchFamily="2" charset="2"/>
              <a:buChar char="n"/>
            </a:pPr>
            <a:r>
              <a:rPr lang="zh-CN" altLang="en-US" dirty="0">
                <a:latin typeface="Verdana" pitchFamily="34" charset="0"/>
                <a:ea typeface="微软雅黑" pitchFamily="34" charset="-122"/>
                <a:cs typeface="Verdana" pitchFamily="34" charset="0"/>
              </a:rPr>
              <a:t>分辨力</a:t>
            </a:r>
          </a:p>
          <a:p>
            <a:pPr marL="557213" lvl="1" indent="-214313">
              <a:lnSpc>
                <a:spcPct val="80000"/>
              </a:lnSpc>
              <a:spcBef>
                <a:spcPct val="20000"/>
              </a:spcBef>
              <a:buClr>
                <a:srgbClr val="FF0000"/>
              </a:buClr>
              <a:buFont typeface="Wingdings" pitchFamily="2" charset="2"/>
              <a:buChar char="u"/>
            </a:pPr>
            <a:r>
              <a:rPr lang="zh-CN" altLang="en-US" sz="1500" dirty="0">
                <a:latin typeface="Verdana" pitchFamily="34" charset="0"/>
                <a:ea typeface="微软雅黑" pitchFamily="34" charset="-122"/>
                <a:cs typeface="Verdana" pitchFamily="34" charset="0"/>
              </a:rPr>
              <a:t>水平</a:t>
            </a:r>
          </a:p>
          <a:p>
            <a:pPr marL="557213" lvl="1" indent="-214313">
              <a:lnSpc>
                <a:spcPct val="80000"/>
              </a:lnSpc>
              <a:spcBef>
                <a:spcPct val="20000"/>
              </a:spcBef>
              <a:buClr>
                <a:srgbClr val="FF0000"/>
              </a:buClr>
              <a:buFont typeface="Wingdings" pitchFamily="2" charset="2"/>
              <a:buChar char="u"/>
            </a:pPr>
            <a:r>
              <a:rPr lang="zh-CN" altLang="en-US" sz="1500" dirty="0">
                <a:latin typeface="Verdana" pitchFamily="34" charset="0"/>
                <a:ea typeface="微软雅黑" pitchFamily="34" charset="-122"/>
                <a:cs typeface="Verdana" pitchFamily="34" charset="0"/>
              </a:rPr>
              <a:t>垂直</a:t>
            </a:r>
          </a:p>
        </p:txBody>
      </p:sp>
      <p:pic>
        <p:nvPicPr>
          <p:cNvPr id="38918" name="Picture 8" descr="山花烂漫"/>
          <p:cNvPicPr>
            <a:picLocks noChangeArrowheads="1"/>
          </p:cNvPicPr>
          <p:nvPr/>
        </p:nvPicPr>
        <p:blipFill>
          <a:blip r:embed="rId3" cstate="print"/>
          <a:srcRect/>
          <a:stretch>
            <a:fillRect/>
          </a:stretch>
        </p:blipFill>
        <p:spPr bwMode="auto">
          <a:xfrm>
            <a:off x="1601392" y="2025253"/>
            <a:ext cx="2807494" cy="2100263"/>
          </a:xfrm>
          <a:prstGeom prst="rect">
            <a:avLst/>
          </a:prstGeom>
          <a:noFill/>
          <a:ln w="9525">
            <a:noFill/>
            <a:miter lim="800000"/>
            <a:headEnd/>
            <a:tailEnd/>
          </a:ln>
        </p:spPr>
      </p:pic>
    </p:spTree>
    <p:extLst>
      <p:ext uri="{BB962C8B-B14F-4D97-AF65-F5344CB8AC3E}">
        <p14:creationId xmlns:p14="http://schemas.microsoft.com/office/powerpoint/2010/main" val="344107020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7133" y="1132681"/>
            <a:ext cx="6840141" cy="377429"/>
          </a:xfrm>
        </p:spPr>
        <p:txBody>
          <a:bodyPr/>
          <a:lstStyle/>
          <a:p>
            <a:r>
              <a:rPr lang="zh-CN" altLang="en-US" dirty="0" smtClean="0"/>
              <a:t>课程说明</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lstStyle/>
          <a:p>
            <a:r>
              <a:rPr lang="zh-CN" altLang="en-US" dirty="0" smtClean="0"/>
              <a:t>课程时间</a:t>
            </a:r>
            <a:endParaRPr lang="en-US" altLang="zh-CN" dirty="0" smtClean="0"/>
          </a:p>
          <a:p>
            <a:pPr lvl="1"/>
            <a:r>
              <a:rPr lang="en-US" altLang="zh-CN" dirty="0" smtClean="0"/>
              <a:t>120</a:t>
            </a:r>
            <a:r>
              <a:rPr lang="zh-CN" altLang="en-US" dirty="0" smtClean="0"/>
              <a:t>分钟</a:t>
            </a:r>
            <a:endParaRPr lang="en-US" altLang="zh-CN" dirty="0" smtClean="0"/>
          </a:p>
          <a:p>
            <a:r>
              <a:rPr lang="zh-CN" altLang="en-US" dirty="0" smtClean="0"/>
              <a:t>课程目标</a:t>
            </a:r>
            <a:endParaRPr lang="en-US" altLang="zh-CN" dirty="0" smtClean="0"/>
          </a:p>
          <a:p>
            <a:pPr lvl="1"/>
            <a:r>
              <a:rPr lang="zh-CN" altLang="en-US" dirty="0" smtClean="0"/>
              <a:t>帮助新员工了解并掌握视频监控的相关行业知识和基础知识，熟悉视频监控产品的相关原理，理解视频监控技术的发展趋势</a:t>
            </a:r>
            <a:endParaRPr lang="zh-CN" altLang="en-US" dirty="0"/>
          </a:p>
        </p:txBody>
      </p:sp>
    </p:spTree>
    <p:extLst>
      <p:ext uri="{BB962C8B-B14F-4D97-AF65-F5344CB8AC3E}">
        <p14:creationId xmlns:p14="http://schemas.microsoft.com/office/powerpoint/2010/main" val="158821974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title" idx="4294967295"/>
          </p:nvPr>
        </p:nvSpPr>
        <p:spPr>
          <a:xfrm>
            <a:off x="381000" y="1124214"/>
            <a:ext cx="6840141" cy="377429"/>
          </a:xfrm>
        </p:spPr>
        <p:txBody>
          <a:bodyPr/>
          <a:lstStyle/>
          <a:p>
            <a:pPr eaLnBrk="1" hangingPunct="1"/>
            <a:r>
              <a:rPr lang="zh-CN" altLang="en-US" dirty="0" smtClean="0"/>
              <a:t>扫描方式</a:t>
            </a:r>
          </a:p>
        </p:txBody>
      </p:sp>
      <p:grpSp>
        <p:nvGrpSpPr>
          <p:cNvPr id="8" name="组合 7"/>
          <p:cNvGrpSpPr/>
          <p:nvPr/>
        </p:nvGrpSpPr>
        <p:grpSpPr>
          <a:xfrm>
            <a:off x="1482330" y="1869283"/>
            <a:ext cx="2953940" cy="3090252"/>
            <a:chOff x="452438" y="1349375"/>
            <a:chExt cx="3938587" cy="4120337"/>
          </a:xfrm>
        </p:grpSpPr>
        <p:sp>
          <p:nvSpPr>
            <p:cNvPr id="40001" name="Line 11"/>
            <p:cNvSpPr>
              <a:spLocks noChangeShapeType="1"/>
            </p:cNvSpPr>
            <p:nvPr/>
          </p:nvSpPr>
          <p:spPr bwMode="auto">
            <a:xfrm>
              <a:off x="827088" y="1511300"/>
              <a:ext cx="3533775" cy="0"/>
            </a:xfrm>
            <a:prstGeom prst="line">
              <a:avLst/>
            </a:prstGeom>
            <a:noFill/>
            <a:ln w="42863" cap="rnd">
              <a:solidFill>
                <a:srgbClr val="FF0000"/>
              </a:solidFill>
              <a:round/>
              <a:headEnd/>
              <a:tailEnd/>
            </a:ln>
          </p:spPr>
          <p:txBody>
            <a:bodyPr/>
            <a:lstStyle/>
            <a:p>
              <a:endParaRPr lang="zh-CN" altLang="en-US" sz="1350"/>
            </a:p>
          </p:txBody>
        </p:sp>
        <p:sp>
          <p:nvSpPr>
            <p:cNvPr id="40002" name="Line 12"/>
            <p:cNvSpPr>
              <a:spLocks noChangeShapeType="1"/>
            </p:cNvSpPr>
            <p:nvPr/>
          </p:nvSpPr>
          <p:spPr bwMode="auto">
            <a:xfrm>
              <a:off x="855663" y="2051050"/>
              <a:ext cx="3535362" cy="0"/>
            </a:xfrm>
            <a:prstGeom prst="line">
              <a:avLst/>
            </a:prstGeom>
            <a:noFill/>
            <a:ln w="42863" cap="rnd">
              <a:solidFill>
                <a:srgbClr val="FF0000"/>
              </a:solidFill>
              <a:round/>
              <a:headEnd/>
              <a:tailEnd/>
            </a:ln>
          </p:spPr>
          <p:txBody>
            <a:bodyPr/>
            <a:lstStyle/>
            <a:p>
              <a:endParaRPr lang="zh-CN" altLang="en-US" sz="1350"/>
            </a:p>
          </p:txBody>
        </p:sp>
        <p:sp>
          <p:nvSpPr>
            <p:cNvPr id="40003" name="Line 13"/>
            <p:cNvSpPr>
              <a:spLocks noChangeShapeType="1"/>
            </p:cNvSpPr>
            <p:nvPr/>
          </p:nvSpPr>
          <p:spPr bwMode="auto">
            <a:xfrm>
              <a:off x="827088" y="2592388"/>
              <a:ext cx="3533775" cy="0"/>
            </a:xfrm>
            <a:prstGeom prst="line">
              <a:avLst/>
            </a:prstGeom>
            <a:noFill/>
            <a:ln w="42863" cap="rnd">
              <a:solidFill>
                <a:srgbClr val="FF0000"/>
              </a:solidFill>
              <a:round/>
              <a:headEnd/>
              <a:tailEnd/>
            </a:ln>
          </p:spPr>
          <p:txBody>
            <a:bodyPr/>
            <a:lstStyle/>
            <a:p>
              <a:endParaRPr lang="zh-CN" altLang="en-US" sz="1350"/>
            </a:p>
          </p:txBody>
        </p:sp>
        <p:sp>
          <p:nvSpPr>
            <p:cNvPr id="40004" name="Line 14"/>
            <p:cNvSpPr>
              <a:spLocks noChangeShapeType="1"/>
            </p:cNvSpPr>
            <p:nvPr/>
          </p:nvSpPr>
          <p:spPr bwMode="auto">
            <a:xfrm>
              <a:off x="827088" y="4754563"/>
              <a:ext cx="3533775" cy="0"/>
            </a:xfrm>
            <a:prstGeom prst="line">
              <a:avLst/>
            </a:prstGeom>
            <a:noFill/>
            <a:ln w="42863" cap="rnd">
              <a:solidFill>
                <a:srgbClr val="FF0000"/>
              </a:solidFill>
              <a:round/>
              <a:headEnd/>
              <a:tailEnd/>
            </a:ln>
          </p:spPr>
          <p:txBody>
            <a:bodyPr/>
            <a:lstStyle/>
            <a:p>
              <a:endParaRPr lang="zh-CN" altLang="en-US" sz="1350"/>
            </a:p>
          </p:txBody>
        </p:sp>
        <p:sp>
          <p:nvSpPr>
            <p:cNvPr id="40005" name="Line 15"/>
            <p:cNvSpPr>
              <a:spLocks noChangeShapeType="1"/>
            </p:cNvSpPr>
            <p:nvPr/>
          </p:nvSpPr>
          <p:spPr bwMode="auto">
            <a:xfrm>
              <a:off x="827088" y="3133725"/>
              <a:ext cx="3533775" cy="0"/>
            </a:xfrm>
            <a:prstGeom prst="line">
              <a:avLst/>
            </a:prstGeom>
            <a:noFill/>
            <a:ln w="42863" cap="rnd">
              <a:solidFill>
                <a:srgbClr val="FF0000"/>
              </a:solidFill>
              <a:round/>
              <a:headEnd/>
              <a:tailEnd/>
            </a:ln>
          </p:spPr>
          <p:txBody>
            <a:bodyPr/>
            <a:lstStyle/>
            <a:p>
              <a:endParaRPr lang="zh-CN" altLang="en-US" sz="1350"/>
            </a:p>
          </p:txBody>
        </p:sp>
        <p:sp>
          <p:nvSpPr>
            <p:cNvPr id="40006" name="Line 16"/>
            <p:cNvSpPr>
              <a:spLocks noChangeShapeType="1"/>
            </p:cNvSpPr>
            <p:nvPr/>
          </p:nvSpPr>
          <p:spPr bwMode="auto">
            <a:xfrm>
              <a:off x="827088" y="5295900"/>
              <a:ext cx="3533775" cy="0"/>
            </a:xfrm>
            <a:prstGeom prst="line">
              <a:avLst/>
            </a:prstGeom>
            <a:noFill/>
            <a:ln w="42863" cap="rnd">
              <a:solidFill>
                <a:srgbClr val="FF0000"/>
              </a:solidFill>
              <a:round/>
              <a:headEnd/>
              <a:tailEnd/>
            </a:ln>
          </p:spPr>
          <p:txBody>
            <a:bodyPr/>
            <a:lstStyle/>
            <a:p>
              <a:endParaRPr lang="zh-CN" altLang="en-US" sz="1350"/>
            </a:p>
          </p:txBody>
        </p:sp>
        <p:sp>
          <p:nvSpPr>
            <p:cNvPr id="40007" name="Line 17"/>
            <p:cNvSpPr>
              <a:spLocks noChangeShapeType="1"/>
            </p:cNvSpPr>
            <p:nvPr/>
          </p:nvSpPr>
          <p:spPr bwMode="auto">
            <a:xfrm>
              <a:off x="827088" y="3673475"/>
              <a:ext cx="3533775" cy="0"/>
            </a:xfrm>
            <a:prstGeom prst="line">
              <a:avLst/>
            </a:prstGeom>
            <a:noFill/>
            <a:ln w="42863" cap="rnd">
              <a:solidFill>
                <a:srgbClr val="FF0000"/>
              </a:solidFill>
              <a:round/>
              <a:headEnd/>
              <a:tailEnd/>
            </a:ln>
          </p:spPr>
          <p:txBody>
            <a:bodyPr/>
            <a:lstStyle/>
            <a:p>
              <a:endParaRPr lang="zh-CN" altLang="en-US" sz="1350"/>
            </a:p>
          </p:txBody>
        </p:sp>
        <p:sp>
          <p:nvSpPr>
            <p:cNvPr id="40008" name="Line 18"/>
            <p:cNvSpPr>
              <a:spLocks noChangeShapeType="1"/>
            </p:cNvSpPr>
            <p:nvPr/>
          </p:nvSpPr>
          <p:spPr bwMode="auto">
            <a:xfrm>
              <a:off x="827088" y="4214813"/>
              <a:ext cx="3533775" cy="0"/>
            </a:xfrm>
            <a:prstGeom prst="line">
              <a:avLst/>
            </a:prstGeom>
            <a:noFill/>
            <a:ln w="42863" cap="rnd">
              <a:solidFill>
                <a:srgbClr val="FF0000"/>
              </a:solidFill>
              <a:round/>
              <a:headEnd/>
              <a:tailEnd/>
            </a:ln>
          </p:spPr>
          <p:txBody>
            <a:bodyPr/>
            <a:lstStyle/>
            <a:p>
              <a:endParaRPr lang="zh-CN" altLang="en-US" sz="1350"/>
            </a:p>
          </p:txBody>
        </p:sp>
        <p:sp>
          <p:nvSpPr>
            <p:cNvPr id="40009" name="Rectangle 27"/>
            <p:cNvSpPr>
              <a:spLocks noChangeArrowheads="1"/>
            </p:cNvSpPr>
            <p:nvPr/>
          </p:nvSpPr>
          <p:spPr bwMode="auto">
            <a:xfrm>
              <a:off x="504825" y="1349375"/>
              <a:ext cx="115416" cy="276999"/>
            </a:xfrm>
            <a:prstGeom prst="rect">
              <a:avLst/>
            </a:prstGeom>
            <a:noFill/>
            <a:ln w="9525">
              <a:noFill/>
              <a:miter lim="800000"/>
              <a:headEnd/>
              <a:tailEnd/>
            </a:ln>
          </p:spPr>
          <p:txBody>
            <a:bodyPr wrap="none" lIns="0" tIns="0" rIns="0" bIns="0">
              <a:spAutoFit/>
            </a:bodyPr>
            <a:lstStyle/>
            <a:p>
              <a:r>
                <a:rPr lang="en-US" altLang="zh-CN" sz="1350" dirty="0">
                  <a:solidFill>
                    <a:srgbClr val="FF0000"/>
                  </a:solidFill>
                  <a:latin typeface="宋体" pitchFamily="2" charset="-122"/>
                </a:rPr>
                <a:t>1</a:t>
              </a:r>
              <a:endParaRPr lang="en-US" altLang="zh-CN" sz="1350" dirty="0"/>
            </a:p>
          </p:txBody>
        </p:sp>
        <p:sp>
          <p:nvSpPr>
            <p:cNvPr id="40010" name="Rectangle 28"/>
            <p:cNvSpPr>
              <a:spLocks noChangeArrowheads="1"/>
            </p:cNvSpPr>
            <p:nvPr/>
          </p:nvSpPr>
          <p:spPr bwMode="auto">
            <a:xfrm>
              <a:off x="504825" y="1900238"/>
              <a:ext cx="115416" cy="276999"/>
            </a:xfrm>
            <a:prstGeom prst="rect">
              <a:avLst/>
            </a:prstGeom>
            <a:noFill/>
            <a:ln w="9525">
              <a:noFill/>
              <a:miter lim="800000"/>
              <a:headEnd/>
              <a:tailEnd/>
            </a:ln>
          </p:spPr>
          <p:txBody>
            <a:bodyPr wrap="none" lIns="0" tIns="0" rIns="0" bIns="0">
              <a:spAutoFit/>
            </a:bodyPr>
            <a:lstStyle/>
            <a:p>
              <a:r>
                <a:rPr lang="en-US" altLang="zh-CN" sz="1350">
                  <a:solidFill>
                    <a:srgbClr val="FF0000"/>
                  </a:solidFill>
                  <a:latin typeface="宋体" pitchFamily="2" charset="-122"/>
                </a:rPr>
                <a:t>3</a:t>
              </a:r>
              <a:endParaRPr lang="en-US" altLang="zh-CN" sz="1350"/>
            </a:p>
          </p:txBody>
        </p:sp>
        <p:sp>
          <p:nvSpPr>
            <p:cNvPr id="40011" name="Rectangle 29"/>
            <p:cNvSpPr>
              <a:spLocks noChangeArrowheads="1"/>
            </p:cNvSpPr>
            <p:nvPr/>
          </p:nvSpPr>
          <p:spPr bwMode="auto">
            <a:xfrm>
              <a:off x="504825" y="2449512"/>
              <a:ext cx="115416" cy="276999"/>
            </a:xfrm>
            <a:prstGeom prst="rect">
              <a:avLst/>
            </a:prstGeom>
            <a:noFill/>
            <a:ln w="9525">
              <a:noFill/>
              <a:miter lim="800000"/>
              <a:headEnd/>
              <a:tailEnd/>
            </a:ln>
          </p:spPr>
          <p:txBody>
            <a:bodyPr wrap="none" lIns="0" tIns="0" rIns="0" bIns="0">
              <a:spAutoFit/>
            </a:bodyPr>
            <a:lstStyle/>
            <a:p>
              <a:r>
                <a:rPr lang="en-US" altLang="zh-CN" sz="1350">
                  <a:solidFill>
                    <a:srgbClr val="FF0000"/>
                  </a:solidFill>
                  <a:latin typeface="宋体" pitchFamily="2" charset="-122"/>
                </a:rPr>
                <a:t>5</a:t>
              </a:r>
              <a:endParaRPr lang="en-US" altLang="zh-CN" sz="1350"/>
            </a:p>
          </p:txBody>
        </p:sp>
        <p:sp>
          <p:nvSpPr>
            <p:cNvPr id="40012" name="Rectangle 30"/>
            <p:cNvSpPr>
              <a:spLocks noChangeArrowheads="1"/>
            </p:cNvSpPr>
            <p:nvPr/>
          </p:nvSpPr>
          <p:spPr bwMode="auto">
            <a:xfrm>
              <a:off x="504825" y="2998788"/>
              <a:ext cx="115416" cy="276999"/>
            </a:xfrm>
            <a:prstGeom prst="rect">
              <a:avLst/>
            </a:prstGeom>
            <a:noFill/>
            <a:ln w="9525">
              <a:noFill/>
              <a:miter lim="800000"/>
              <a:headEnd/>
              <a:tailEnd/>
            </a:ln>
          </p:spPr>
          <p:txBody>
            <a:bodyPr wrap="none" lIns="0" tIns="0" rIns="0" bIns="0">
              <a:spAutoFit/>
            </a:bodyPr>
            <a:lstStyle/>
            <a:p>
              <a:r>
                <a:rPr lang="en-US" altLang="zh-CN" sz="1350">
                  <a:solidFill>
                    <a:srgbClr val="FF0000"/>
                  </a:solidFill>
                  <a:latin typeface="宋体" pitchFamily="2" charset="-122"/>
                </a:rPr>
                <a:t>7</a:t>
              </a:r>
              <a:endParaRPr lang="en-US" altLang="zh-CN" sz="1350"/>
            </a:p>
          </p:txBody>
        </p:sp>
        <p:sp>
          <p:nvSpPr>
            <p:cNvPr id="40013" name="Rectangle 31"/>
            <p:cNvSpPr>
              <a:spLocks noChangeArrowheads="1"/>
            </p:cNvSpPr>
            <p:nvPr/>
          </p:nvSpPr>
          <p:spPr bwMode="auto">
            <a:xfrm>
              <a:off x="504825" y="3543301"/>
              <a:ext cx="115416" cy="276999"/>
            </a:xfrm>
            <a:prstGeom prst="rect">
              <a:avLst/>
            </a:prstGeom>
            <a:noFill/>
            <a:ln w="9525">
              <a:noFill/>
              <a:miter lim="800000"/>
              <a:headEnd/>
              <a:tailEnd/>
            </a:ln>
          </p:spPr>
          <p:txBody>
            <a:bodyPr wrap="none" lIns="0" tIns="0" rIns="0" bIns="0">
              <a:spAutoFit/>
            </a:bodyPr>
            <a:lstStyle/>
            <a:p>
              <a:r>
                <a:rPr lang="en-US" altLang="zh-CN" sz="1350">
                  <a:solidFill>
                    <a:srgbClr val="FF0000"/>
                  </a:solidFill>
                  <a:latin typeface="宋体" pitchFamily="2" charset="-122"/>
                </a:rPr>
                <a:t>9</a:t>
              </a:r>
              <a:endParaRPr lang="en-US" altLang="zh-CN" sz="1350"/>
            </a:p>
          </p:txBody>
        </p:sp>
        <p:sp>
          <p:nvSpPr>
            <p:cNvPr id="40014" name="Rectangle 32"/>
            <p:cNvSpPr>
              <a:spLocks noChangeArrowheads="1"/>
            </p:cNvSpPr>
            <p:nvPr/>
          </p:nvSpPr>
          <p:spPr bwMode="auto">
            <a:xfrm>
              <a:off x="452438" y="4092575"/>
              <a:ext cx="230832" cy="276999"/>
            </a:xfrm>
            <a:prstGeom prst="rect">
              <a:avLst/>
            </a:prstGeom>
            <a:noFill/>
            <a:ln w="9525">
              <a:noFill/>
              <a:miter lim="800000"/>
              <a:headEnd/>
              <a:tailEnd/>
            </a:ln>
          </p:spPr>
          <p:txBody>
            <a:bodyPr wrap="none" lIns="0" tIns="0" rIns="0" bIns="0">
              <a:spAutoFit/>
            </a:bodyPr>
            <a:lstStyle/>
            <a:p>
              <a:r>
                <a:rPr lang="en-US" altLang="zh-CN" sz="1350">
                  <a:solidFill>
                    <a:srgbClr val="FF0000"/>
                  </a:solidFill>
                  <a:latin typeface="宋体" pitchFamily="2" charset="-122"/>
                </a:rPr>
                <a:t>11</a:t>
              </a:r>
              <a:endParaRPr lang="en-US" altLang="zh-CN" sz="1350"/>
            </a:p>
          </p:txBody>
        </p:sp>
        <p:sp>
          <p:nvSpPr>
            <p:cNvPr id="40015" name="Rectangle 33"/>
            <p:cNvSpPr>
              <a:spLocks noChangeArrowheads="1"/>
            </p:cNvSpPr>
            <p:nvPr/>
          </p:nvSpPr>
          <p:spPr bwMode="auto">
            <a:xfrm>
              <a:off x="452438" y="4643438"/>
              <a:ext cx="230832" cy="276999"/>
            </a:xfrm>
            <a:prstGeom prst="rect">
              <a:avLst/>
            </a:prstGeom>
            <a:noFill/>
            <a:ln w="9525">
              <a:noFill/>
              <a:miter lim="800000"/>
              <a:headEnd/>
              <a:tailEnd/>
            </a:ln>
          </p:spPr>
          <p:txBody>
            <a:bodyPr wrap="none" lIns="0" tIns="0" rIns="0" bIns="0">
              <a:spAutoFit/>
            </a:bodyPr>
            <a:lstStyle/>
            <a:p>
              <a:r>
                <a:rPr lang="en-US" altLang="zh-CN" sz="1350">
                  <a:solidFill>
                    <a:srgbClr val="FF0000"/>
                  </a:solidFill>
                  <a:latin typeface="宋体" pitchFamily="2" charset="-122"/>
                </a:rPr>
                <a:t>13</a:t>
              </a:r>
              <a:endParaRPr lang="en-US" altLang="zh-CN" sz="1350"/>
            </a:p>
          </p:txBody>
        </p:sp>
        <p:sp>
          <p:nvSpPr>
            <p:cNvPr id="40016" name="Rectangle 34"/>
            <p:cNvSpPr>
              <a:spLocks noChangeArrowheads="1"/>
            </p:cNvSpPr>
            <p:nvPr/>
          </p:nvSpPr>
          <p:spPr bwMode="auto">
            <a:xfrm>
              <a:off x="452438" y="5192713"/>
              <a:ext cx="230832" cy="276999"/>
            </a:xfrm>
            <a:prstGeom prst="rect">
              <a:avLst/>
            </a:prstGeom>
            <a:noFill/>
            <a:ln w="9525">
              <a:noFill/>
              <a:miter lim="800000"/>
              <a:headEnd/>
              <a:tailEnd/>
            </a:ln>
          </p:spPr>
          <p:txBody>
            <a:bodyPr wrap="none" lIns="0" tIns="0" rIns="0" bIns="0">
              <a:spAutoFit/>
            </a:bodyPr>
            <a:lstStyle/>
            <a:p>
              <a:r>
                <a:rPr lang="en-US" altLang="zh-CN" sz="1350">
                  <a:solidFill>
                    <a:srgbClr val="FF0000"/>
                  </a:solidFill>
                  <a:latin typeface="宋体" pitchFamily="2" charset="-122"/>
                </a:rPr>
                <a:t>15</a:t>
              </a:r>
              <a:endParaRPr lang="en-US" altLang="zh-CN" sz="1350"/>
            </a:p>
          </p:txBody>
        </p:sp>
      </p:grpSp>
      <p:grpSp>
        <p:nvGrpSpPr>
          <p:cNvPr id="9" name="组合 8"/>
          <p:cNvGrpSpPr/>
          <p:nvPr/>
        </p:nvGrpSpPr>
        <p:grpSpPr>
          <a:xfrm>
            <a:off x="1699023" y="2072880"/>
            <a:ext cx="2825353" cy="3090252"/>
            <a:chOff x="741363" y="1620838"/>
            <a:chExt cx="3767137" cy="4120337"/>
          </a:xfrm>
        </p:grpSpPr>
        <p:sp>
          <p:nvSpPr>
            <p:cNvPr id="39985" name="Line 19"/>
            <p:cNvSpPr>
              <a:spLocks noChangeShapeType="1"/>
            </p:cNvSpPr>
            <p:nvPr/>
          </p:nvSpPr>
          <p:spPr bwMode="auto">
            <a:xfrm>
              <a:off x="974725" y="1781176"/>
              <a:ext cx="3533775" cy="0"/>
            </a:xfrm>
            <a:prstGeom prst="line">
              <a:avLst/>
            </a:prstGeom>
            <a:noFill/>
            <a:ln w="42863" cap="rnd">
              <a:solidFill>
                <a:srgbClr val="0000FF"/>
              </a:solidFill>
              <a:round/>
              <a:headEnd/>
              <a:tailEnd/>
            </a:ln>
          </p:spPr>
          <p:txBody>
            <a:bodyPr/>
            <a:lstStyle/>
            <a:p>
              <a:endParaRPr lang="zh-CN" altLang="en-US" sz="1350"/>
            </a:p>
          </p:txBody>
        </p:sp>
        <p:sp>
          <p:nvSpPr>
            <p:cNvPr id="39986" name="Line 20"/>
            <p:cNvSpPr>
              <a:spLocks noChangeShapeType="1"/>
            </p:cNvSpPr>
            <p:nvPr/>
          </p:nvSpPr>
          <p:spPr bwMode="auto">
            <a:xfrm>
              <a:off x="974725" y="2322513"/>
              <a:ext cx="3533775" cy="0"/>
            </a:xfrm>
            <a:prstGeom prst="line">
              <a:avLst/>
            </a:prstGeom>
            <a:noFill/>
            <a:ln w="42863" cap="rnd">
              <a:solidFill>
                <a:srgbClr val="0000FF"/>
              </a:solidFill>
              <a:round/>
              <a:headEnd/>
              <a:tailEnd/>
            </a:ln>
          </p:spPr>
          <p:txBody>
            <a:bodyPr/>
            <a:lstStyle/>
            <a:p>
              <a:endParaRPr lang="zh-CN" altLang="en-US" sz="1350"/>
            </a:p>
          </p:txBody>
        </p:sp>
        <p:sp>
          <p:nvSpPr>
            <p:cNvPr id="39987" name="Line 21"/>
            <p:cNvSpPr>
              <a:spLocks noChangeShapeType="1"/>
            </p:cNvSpPr>
            <p:nvPr/>
          </p:nvSpPr>
          <p:spPr bwMode="auto">
            <a:xfrm>
              <a:off x="974725" y="4484688"/>
              <a:ext cx="3533775" cy="0"/>
            </a:xfrm>
            <a:prstGeom prst="line">
              <a:avLst/>
            </a:prstGeom>
            <a:noFill/>
            <a:ln w="42863" cap="rnd">
              <a:solidFill>
                <a:srgbClr val="0000FF"/>
              </a:solidFill>
              <a:round/>
              <a:headEnd/>
              <a:tailEnd/>
            </a:ln>
          </p:spPr>
          <p:txBody>
            <a:bodyPr/>
            <a:lstStyle/>
            <a:p>
              <a:endParaRPr lang="zh-CN" altLang="en-US" sz="1350"/>
            </a:p>
          </p:txBody>
        </p:sp>
        <p:sp>
          <p:nvSpPr>
            <p:cNvPr id="39988" name="Line 22"/>
            <p:cNvSpPr>
              <a:spLocks noChangeShapeType="1"/>
            </p:cNvSpPr>
            <p:nvPr/>
          </p:nvSpPr>
          <p:spPr bwMode="auto">
            <a:xfrm>
              <a:off x="974725" y="2862263"/>
              <a:ext cx="3533775" cy="0"/>
            </a:xfrm>
            <a:prstGeom prst="line">
              <a:avLst/>
            </a:prstGeom>
            <a:noFill/>
            <a:ln w="42863" cap="rnd">
              <a:solidFill>
                <a:srgbClr val="0000FF"/>
              </a:solidFill>
              <a:round/>
              <a:headEnd/>
              <a:tailEnd/>
            </a:ln>
          </p:spPr>
          <p:txBody>
            <a:bodyPr/>
            <a:lstStyle/>
            <a:p>
              <a:endParaRPr lang="zh-CN" altLang="en-US" sz="1350"/>
            </a:p>
          </p:txBody>
        </p:sp>
        <p:sp>
          <p:nvSpPr>
            <p:cNvPr id="39989" name="Line 23"/>
            <p:cNvSpPr>
              <a:spLocks noChangeShapeType="1"/>
            </p:cNvSpPr>
            <p:nvPr/>
          </p:nvSpPr>
          <p:spPr bwMode="auto">
            <a:xfrm>
              <a:off x="974725" y="5565776"/>
              <a:ext cx="3533775" cy="0"/>
            </a:xfrm>
            <a:prstGeom prst="line">
              <a:avLst/>
            </a:prstGeom>
            <a:noFill/>
            <a:ln w="42863" cap="rnd">
              <a:solidFill>
                <a:srgbClr val="0000FF"/>
              </a:solidFill>
              <a:round/>
              <a:headEnd/>
              <a:tailEnd/>
            </a:ln>
          </p:spPr>
          <p:txBody>
            <a:bodyPr/>
            <a:lstStyle/>
            <a:p>
              <a:endParaRPr lang="zh-CN" altLang="en-US" sz="1350"/>
            </a:p>
          </p:txBody>
        </p:sp>
        <p:sp>
          <p:nvSpPr>
            <p:cNvPr id="39990" name="Line 24"/>
            <p:cNvSpPr>
              <a:spLocks noChangeShapeType="1"/>
            </p:cNvSpPr>
            <p:nvPr/>
          </p:nvSpPr>
          <p:spPr bwMode="auto">
            <a:xfrm>
              <a:off x="974725" y="3403601"/>
              <a:ext cx="3533775" cy="0"/>
            </a:xfrm>
            <a:prstGeom prst="line">
              <a:avLst/>
            </a:prstGeom>
            <a:noFill/>
            <a:ln w="42863" cap="rnd">
              <a:solidFill>
                <a:srgbClr val="0000FF"/>
              </a:solidFill>
              <a:round/>
              <a:headEnd/>
              <a:tailEnd/>
            </a:ln>
          </p:spPr>
          <p:txBody>
            <a:bodyPr/>
            <a:lstStyle/>
            <a:p>
              <a:endParaRPr lang="zh-CN" altLang="en-US" sz="1350"/>
            </a:p>
          </p:txBody>
        </p:sp>
        <p:sp>
          <p:nvSpPr>
            <p:cNvPr id="39991" name="Line 25"/>
            <p:cNvSpPr>
              <a:spLocks noChangeShapeType="1"/>
            </p:cNvSpPr>
            <p:nvPr/>
          </p:nvSpPr>
          <p:spPr bwMode="auto">
            <a:xfrm>
              <a:off x="974725" y="5026026"/>
              <a:ext cx="3533775" cy="0"/>
            </a:xfrm>
            <a:prstGeom prst="line">
              <a:avLst/>
            </a:prstGeom>
            <a:noFill/>
            <a:ln w="42863" cap="rnd">
              <a:solidFill>
                <a:srgbClr val="0000FF"/>
              </a:solidFill>
              <a:round/>
              <a:headEnd/>
              <a:tailEnd/>
            </a:ln>
          </p:spPr>
          <p:txBody>
            <a:bodyPr/>
            <a:lstStyle/>
            <a:p>
              <a:endParaRPr lang="zh-CN" altLang="en-US" sz="1350"/>
            </a:p>
          </p:txBody>
        </p:sp>
        <p:sp>
          <p:nvSpPr>
            <p:cNvPr id="39992" name="Line 26"/>
            <p:cNvSpPr>
              <a:spLocks noChangeShapeType="1"/>
            </p:cNvSpPr>
            <p:nvPr/>
          </p:nvSpPr>
          <p:spPr bwMode="auto">
            <a:xfrm>
              <a:off x="974725" y="3943351"/>
              <a:ext cx="3533775" cy="0"/>
            </a:xfrm>
            <a:prstGeom prst="line">
              <a:avLst/>
            </a:prstGeom>
            <a:noFill/>
            <a:ln w="42863" cap="rnd">
              <a:solidFill>
                <a:srgbClr val="0000FF"/>
              </a:solidFill>
              <a:round/>
              <a:headEnd/>
              <a:tailEnd/>
            </a:ln>
          </p:spPr>
          <p:txBody>
            <a:bodyPr/>
            <a:lstStyle/>
            <a:p>
              <a:endParaRPr lang="zh-CN" altLang="en-US" sz="1350"/>
            </a:p>
          </p:txBody>
        </p:sp>
        <p:sp>
          <p:nvSpPr>
            <p:cNvPr id="39993" name="Rectangle 35"/>
            <p:cNvSpPr>
              <a:spLocks noChangeArrowheads="1"/>
            </p:cNvSpPr>
            <p:nvPr/>
          </p:nvSpPr>
          <p:spPr bwMode="auto">
            <a:xfrm>
              <a:off x="801688" y="1620838"/>
              <a:ext cx="115416" cy="276999"/>
            </a:xfrm>
            <a:prstGeom prst="rect">
              <a:avLst/>
            </a:prstGeom>
            <a:noFill/>
            <a:ln w="9525">
              <a:noFill/>
              <a:miter lim="800000"/>
              <a:headEnd/>
              <a:tailEnd/>
            </a:ln>
          </p:spPr>
          <p:txBody>
            <a:bodyPr wrap="none" lIns="0" tIns="0" rIns="0" bIns="0">
              <a:spAutoFit/>
            </a:bodyPr>
            <a:lstStyle/>
            <a:p>
              <a:r>
                <a:rPr lang="en-US" altLang="zh-CN" sz="1350" dirty="0">
                  <a:solidFill>
                    <a:srgbClr val="000000"/>
                  </a:solidFill>
                  <a:latin typeface="宋体" pitchFamily="2" charset="-122"/>
                </a:rPr>
                <a:t>2</a:t>
              </a:r>
              <a:endParaRPr lang="en-US" altLang="zh-CN" sz="1350" dirty="0"/>
            </a:p>
          </p:txBody>
        </p:sp>
        <p:sp>
          <p:nvSpPr>
            <p:cNvPr id="39994" name="Rectangle 36"/>
            <p:cNvSpPr>
              <a:spLocks noChangeArrowheads="1"/>
            </p:cNvSpPr>
            <p:nvPr/>
          </p:nvSpPr>
          <p:spPr bwMode="auto">
            <a:xfrm>
              <a:off x="801688" y="2171701"/>
              <a:ext cx="115416" cy="276999"/>
            </a:xfrm>
            <a:prstGeom prst="rect">
              <a:avLst/>
            </a:prstGeom>
            <a:noFill/>
            <a:ln w="9525">
              <a:noFill/>
              <a:miter lim="800000"/>
              <a:headEnd/>
              <a:tailEnd/>
            </a:ln>
          </p:spPr>
          <p:txBody>
            <a:bodyPr wrap="none" lIns="0" tIns="0" rIns="0" bIns="0">
              <a:spAutoFit/>
            </a:bodyPr>
            <a:lstStyle/>
            <a:p>
              <a:r>
                <a:rPr lang="en-US" altLang="zh-CN" sz="1350">
                  <a:solidFill>
                    <a:srgbClr val="000000"/>
                  </a:solidFill>
                  <a:latin typeface="宋体" pitchFamily="2" charset="-122"/>
                </a:rPr>
                <a:t>4</a:t>
              </a:r>
              <a:endParaRPr lang="en-US" altLang="zh-CN" sz="1350"/>
            </a:p>
          </p:txBody>
        </p:sp>
        <p:sp>
          <p:nvSpPr>
            <p:cNvPr id="39995" name="Rectangle 37"/>
            <p:cNvSpPr>
              <a:spLocks noChangeArrowheads="1"/>
            </p:cNvSpPr>
            <p:nvPr/>
          </p:nvSpPr>
          <p:spPr bwMode="auto">
            <a:xfrm>
              <a:off x="801688" y="2720975"/>
              <a:ext cx="115416" cy="276999"/>
            </a:xfrm>
            <a:prstGeom prst="rect">
              <a:avLst/>
            </a:prstGeom>
            <a:noFill/>
            <a:ln w="9525">
              <a:noFill/>
              <a:miter lim="800000"/>
              <a:headEnd/>
              <a:tailEnd/>
            </a:ln>
          </p:spPr>
          <p:txBody>
            <a:bodyPr wrap="none" lIns="0" tIns="0" rIns="0" bIns="0">
              <a:spAutoFit/>
            </a:bodyPr>
            <a:lstStyle/>
            <a:p>
              <a:r>
                <a:rPr lang="en-US" altLang="zh-CN" sz="1350">
                  <a:solidFill>
                    <a:srgbClr val="000000"/>
                  </a:solidFill>
                  <a:latin typeface="宋体" pitchFamily="2" charset="-122"/>
                </a:rPr>
                <a:t>6</a:t>
              </a:r>
              <a:endParaRPr lang="en-US" altLang="zh-CN" sz="1350"/>
            </a:p>
          </p:txBody>
        </p:sp>
        <p:sp>
          <p:nvSpPr>
            <p:cNvPr id="39996" name="Rectangle 38"/>
            <p:cNvSpPr>
              <a:spLocks noChangeArrowheads="1"/>
            </p:cNvSpPr>
            <p:nvPr/>
          </p:nvSpPr>
          <p:spPr bwMode="auto">
            <a:xfrm>
              <a:off x="801688" y="3271838"/>
              <a:ext cx="115416" cy="276999"/>
            </a:xfrm>
            <a:prstGeom prst="rect">
              <a:avLst/>
            </a:prstGeom>
            <a:noFill/>
            <a:ln w="9525">
              <a:noFill/>
              <a:miter lim="800000"/>
              <a:headEnd/>
              <a:tailEnd/>
            </a:ln>
          </p:spPr>
          <p:txBody>
            <a:bodyPr wrap="none" lIns="0" tIns="0" rIns="0" bIns="0">
              <a:spAutoFit/>
            </a:bodyPr>
            <a:lstStyle/>
            <a:p>
              <a:r>
                <a:rPr lang="en-US" altLang="zh-CN" sz="1350">
                  <a:solidFill>
                    <a:srgbClr val="000000"/>
                  </a:solidFill>
                  <a:latin typeface="宋体" pitchFamily="2" charset="-122"/>
                </a:rPr>
                <a:t>8</a:t>
              </a:r>
              <a:endParaRPr lang="en-US" altLang="zh-CN" sz="1350"/>
            </a:p>
          </p:txBody>
        </p:sp>
        <p:sp>
          <p:nvSpPr>
            <p:cNvPr id="39997" name="Rectangle 39"/>
            <p:cNvSpPr>
              <a:spLocks noChangeArrowheads="1"/>
            </p:cNvSpPr>
            <p:nvPr/>
          </p:nvSpPr>
          <p:spPr bwMode="auto">
            <a:xfrm>
              <a:off x="741363" y="3821113"/>
              <a:ext cx="230832" cy="276999"/>
            </a:xfrm>
            <a:prstGeom prst="rect">
              <a:avLst/>
            </a:prstGeom>
            <a:noFill/>
            <a:ln w="9525">
              <a:noFill/>
              <a:miter lim="800000"/>
              <a:headEnd/>
              <a:tailEnd/>
            </a:ln>
          </p:spPr>
          <p:txBody>
            <a:bodyPr wrap="none" lIns="0" tIns="0" rIns="0" bIns="0">
              <a:spAutoFit/>
            </a:bodyPr>
            <a:lstStyle/>
            <a:p>
              <a:r>
                <a:rPr lang="en-US" altLang="zh-CN" sz="1350">
                  <a:solidFill>
                    <a:srgbClr val="000000"/>
                  </a:solidFill>
                  <a:latin typeface="宋体" pitchFamily="2" charset="-122"/>
                </a:rPr>
                <a:t>10</a:t>
              </a:r>
              <a:endParaRPr lang="en-US" altLang="zh-CN" sz="1350"/>
            </a:p>
          </p:txBody>
        </p:sp>
        <p:sp>
          <p:nvSpPr>
            <p:cNvPr id="39998" name="Rectangle 40"/>
            <p:cNvSpPr>
              <a:spLocks noChangeArrowheads="1"/>
            </p:cNvSpPr>
            <p:nvPr/>
          </p:nvSpPr>
          <p:spPr bwMode="auto">
            <a:xfrm>
              <a:off x="741363" y="4365626"/>
              <a:ext cx="230832" cy="276999"/>
            </a:xfrm>
            <a:prstGeom prst="rect">
              <a:avLst/>
            </a:prstGeom>
            <a:noFill/>
            <a:ln w="9525">
              <a:noFill/>
              <a:miter lim="800000"/>
              <a:headEnd/>
              <a:tailEnd/>
            </a:ln>
          </p:spPr>
          <p:txBody>
            <a:bodyPr wrap="none" lIns="0" tIns="0" rIns="0" bIns="0">
              <a:spAutoFit/>
            </a:bodyPr>
            <a:lstStyle/>
            <a:p>
              <a:r>
                <a:rPr lang="en-US" altLang="zh-CN" sz="1350">
                  <a:solidFill>
                    <a:srgbClr val="000000"/>
                  </a:solidFill>
                  <a:latin typeface="宋体" pitchFamily="2" charset="-122"/>
                </a:rPr>
                <a:t>12</a:t>
              </a:r>
              <a:endParaRPr lang="en-US" altLang="zh-CN" sz="1350"/>
            </a:p>
          </p:txBody>
        </p:sp>
        <p:sp>
          <p:nvSpPr>
            <p:cNvPr id="39999" name="Rectangle 41"/>
            <p:cNvSpPr>
              <a:spLocks noChangeArrowheads="1"/>
            </p:cNvSpPr>
            <p:nvPr/>
          </p:nvSpPr>
          <p:spPr bwMode="auto">
            <a:xfrm>
              <a:off x="741363" y="4914901"/>
              <a:ext cx="230832" cy="276999"/>
            </a:xfrm>
            <a:prstGeom prst="rect">
              <a:avLst/>
            </a:prstGeom>
            <a:noFill/>
            <a:ln w="9525">
              <a:noFill/>
              <a:miter lim="800000"/>
              <a:headEnd/>
              <a:tailEnd/>
            </a:ln>
          </p:spPr>
          <p:txBody>
            <a:bodyPr wrap="none" lIns="0" tIns="0" rIns="0" bIns="0">
              <a:spAutoFit/>
            </a:bodyPr>
            <a:lstStyle/>
            <a:p>
              <a:r>
                <a:rPr lang="en-US" altLang="zh-CN" sz="1350">
                  <a:solidFill>
                    <a:srgbClr val="000000"/>
                  </a:solidFill>
                  <a:latin typeface="宋体" pitchFamily="2" charset="-122"/>
                </a:rPr>
                <a:t>14</a:t>
              </a:r>
              <a:endParaRPr lang="en-US" altLang="zh-CN" sz="1350"/>
            </a:p>
          </p:txBody>
        </p:sp>
        <p:sp>
          <p:nvSpPr>
            <p:cNvPr id="40000" name="Rectangle 42"/>
            <p:cNvSpPr>
              <a:spLocks noChangeArrowheads="1"/>
            </p:cNvSpPr>
            <p:nvPr/>
          </p:nvSpPr>
          <p:spPr bwMode="auto">
            <a:xfrm>
              <a:off x="741363" y="5464176"/>
              <a:ext cx="230832" cy="276999"/>
            </a:xfrm>
            <a:prstGeom prst="rect">
              <a:avLst/>
            </a:prstGeom>
            <a:noFill/>
            <a:ln w="9525">
              <a:noFill/>
              <a:miter lim="800000"/>
              <a:headEnd/>
              <a:tailEnd/>
            </a:ln>
          </p:spPr>
          <p:txBody>
            <a:bodyPr wrap="none" lIns="0" tIns="0" rIns="0" bIns="0">
              <a:spAutoFit/>
            </a:bodyPr>
            <a:lstStyle/>
            <a:p>
              <a:r>
                <a:rPr lang="en-US" altLang="zh-CN" sz="1350">
                  <a:solidFill>
                    <a:srgbClr val="000000"/>
                  </a:solidFill>
                  <a:latin typeface="宋体" pitchFamily="2" charset="-122"/>
                </a:rPr>
                <a:t>16</a:t>
              </a:r>
              <a:endParaRPr lang="en-US" altLang="zh-CN" sz="1350"/>
            </a:p>
          </p:txBody>
        </p:sp>
      </p:grpSp>
      <p:grpSp>
        <p:nvGrpSpPr>
          <p:cNvPr id="4" name="Group 94"/>
          <p:cNvGrpSpPr>
            <a:grpSpLocks/>
          </p:cNvGrpSpPr>
          <p:nvPr/>
        </p:nvGrpSpPr>
        <p:grpSpPr bwMode="auto">
          <a:xfrm>
            <a:off x="1656160" y="5257800"/>
            <a:ext cx="2039541" cy="207169"/>
            <a:chOff x="431" y="3696"/>
            <a:chExt cx="1713" cy="174"/>
          </a:xfrm>
        </p:grpSpPr>
        <p:sp>
          <p:nvSpPr>
            <p:cNvPr id="39983" name="Rectangle 43"/>
            <p:cNvSpPr>
              <a:spLocks noChangeArrowheads="1"/>
            </p:cNvSpPr>
            <p:nvPr/>
          </p:nvSpPr>
          <p:spPr bwMode="auto">
            <a:xfrm>
              <a:off x="431" y="3696"/>
              <a:ext cx="453" cy="142"/>
            </a:xfrm>
            <a:prstGeom prst="rect">
              <a:avLst/>
            </a:prstGeom>
            <a:solidFill>
              <a:srgbClr val="FF0000"/>
            </a:solidFill>
            <a:ln w="9525">
              <a:noFill/>
              <a:miter lim="800000"/>
              <a:headEnd/>
              <a:tailEnd/>
            </a:ln>
          </p:spPr>
          <p:txBody>
            <a:bodyPr/>
            <a:lstStyle/>
            <a:p>
              <a:endParaRPr lang="zh-CN" altLang="en-US" sz="1350">
                <a:latin typeface="Verdana" pitchFamily="34" charset="0"/>
                <a:ea typeface="微软雅黑" pitchFamily="34" charset="-122"/>
                <a:cs typeface="Verdana" pitchFamily="34" charset="0"/>
              </a:endParaRPr>
            </a:p>
          </p:txBody>
        </p:sp>
        <p:sp>
          <p:nvSpPr>
            <p:cNvPr id="39984" name="Rectangle 47"/>
            <p:cNvSpPr>
              <a:spLocks noChangeArrowheads="1"/>
            </p:cNvSpPr>
            <p:nvPr/>
          </p:nvSpPr>
          <p:spPr bwMode="auto">
            <a:xfrm>
              <a:off x="1035" y="3696"/>
              <a:ext cx="1109" cy="174"/>
            </a:xfrm>
            <a:prstGeom prst="rect">
              <a:avLst/>
            </a:prstGeom>
            <a:noFill/>
            <a:ln w="9525">
              <a:noFill/>
              <a:miter lim="800000"/>
              <a:headEnd/>
              <a:tailEnd/>
            </a:ln>
          </p:spPr>
          <p:txBody>
            <a:bodyPr wrap="none" lIns="0" tIns="0" rIns="0" bIns="0">
              <a:spAutoFit/>
            </a:bodyPr>
            <a:lstStyle/>
            <a:p>
              <a:r>
                <a:rPr lang="zh-CN" altLang="en-US" sz="1350" dirty="0">
                  <a:solidFill>
                    <a:srgbClr val="FF0000"/>
                  </a:solidFill>
                  <a:latin typeface="Verdana" pitchFamily="34" charset="0"/>
                  <a:ea typeface="微软雅黑" pitchFamily="34" charset="-122"/>
                  <a:cs typeface="Verdana" pitchFamily="34" charset="0"/>
                </a:rPr>
                <a:t>奇场</a:t>
              </a:r>
              <a:r>
                <a:rPr lang="en-US" altLang="zh-CN" sz="1350" dirty="0">
                  <a:solidFill>
                    <a:srgbClr val="FF0000"/>
                  </a:solidFill>
                  <a:latin typeface="Verdana" pitchFamily="34" charset="0"/>
                  <a:ea typeface="微软雅黑" pitchFamily="34" charset="-122"/>
                  <a:cs typeface="Verdana" pitchFamily="34" charset="0"/>
                </a:rPr>
                <a:t>(Odd Field)</a:t>
              </a:r>
              <a:endParaRPr lang="en-US" altLang="zh-CN" sz="788" dirty="0">
                <a:latin typeface="Verdana" pitchFamily="34" charset="0"/>
                <a:ea typeface="微软雅黑" pitchFamily="34" charset="-122"/>
                <a:cs typeface="Verdana" pitchFamily="34" charset="0"/>
              </a:endParaRPr>
            </a:p>
          </p:txBody>
        </p:sp>
      </p:grpSp>
      <p:grpSp>
        <p:nvGrpSpPr>
          <p:cNvPr id="5" name="Group 95"/>
          <p:cNvGrpSpPr>
            <a:grpSpLocks/>
          </p:cNvGrpSpPr>
          <p:nvPr/>
        </p:nvGrpSpPr>
        <p:grpSpPr bwMode="auto">
          <a:xfrm>
            <a:off x="1656160" y="5481644"/>
            <a:ext cx="2093118" cy="207169"/>
            <a:chOff x="431" y="3884"/>
            <a:chExt cx="1758" cy="174"/>
          </a:xfrm>
        </p:grpSpPr>
        <p:sp>
          <p:nvSpPr>
            <p:cNvPr id="39981" name="Rectangle 45"/>
            <p:cNvSpPr>
              <a:spLocks noChangeArrowheads="1"/>
            </p:cNvSpPr>
            <p:nvPr/>
          </p:nvSpPr>
          <p:spPr bwMode="auto">
            <a:xfrm>
              <a:off x="431" y="3901"/>
              <a:ext cx="453" cy="136"/>
            </a:xfrm>
            <a:prstGeom prst="rect">
              <a:avLst/>
            </a:prstGeom>
            <a:solidFill>
              <a:srgbClr val="0000FF"/>
            </a:solidFill>
            <a:ln w="9525">
              <a:noFill/>
              <a:miter lim="800000"/>
              <a:headEnd/>
              <a:tailEnd/>
            </a:ln>
          </p:spPr>
          <p:txBody>
            <a:bodyPr/>
            <a:lstStyle/>
            <a:p>
              <a:endParaRPr lang="zh-CN" altLang="en-US" sz="1350">
                <a:latin typeface="Verdana" pitchFamily="34" charset="0"/>
                <a:ea typeface="微软雅黑" pitchFamily="34" charset="-122"/>
                <a:cs typeface="Verdana" pitchFamily="34" charset="0"/>
              </a:endParaRPr>
            </a:p>
          </p:txBody>
        </p:sp>
        <p:sp>
          <p:nvSpPr>
            <p:cNvPr id="39982" name="Rectangle 48"/>
            <p:cNvSpPr>
              <a:spLocks noChangeArrowheads="1"/>
            </p:cNvSpPr>
            <p:nvPr/>
          </p:nvSpPr>
          <p:spPr bwMode="auto">
            <a:xfrm>
              <a:off x="1020" y="3884"/>
              <a:ext cx="1169" cy="174"/>
            </a:xfrm>
            <a:prstGeom prst="rect">
              <a:avLst/>
            </a:prstGeom>
            <a:noFill/>
            <a:ln w="9525">
              <a:noFill/>
              <a:miter lim="800000"/>
              <a:headEnd/>
              <a:tailEnd/>
            </a:ln>
          </p:spPr>
          <p:txBody>
            <a:bodyPr wrap="none" lIns="0" tIns="0" rIns="0" bIns="0">
              <a:spAutoFit/>
            </a:bodyPr>
            <a:lstStyle/>
            <a:p>
              <a:r>
                <a:rPr lang="zh-CN" altLang="en-US" sz="1350" dirty="0">
                  <a:solidFill>
                    <a:srgbClr val="0000FF"/>
                  </a:solidFill>
                  <a:latin typeface="Verdana" pitchFamily="34" charset="0"/>
                  <a:ea typeface="微软雅黑" pitchFamily="34" charset="-122"/>
                  <a:cs typeface="Verdana" pitchFamily="34" charset="0"/>
                </a:rPr>
                <a:t>偶场</a:t>
              </a:r>
              <a:r>
                <a:rPr lang="en-US" altLang="zh-CN" sz="1350" dirty="0">
                  <a:solidFill>
                    <a:srgbClr val="0000FF"/>
                  </a:solidFill>
                  <a:latin typeface="Verdana" pitchFamily="34" charset="0"/>
                  <a:ea typeface="微软雅黑" pitchFamily="34" charset="-122"/>
                  <a:cs typeface="Verdana" pitchFamily="34" charset="0"/>
                </a:rPr>
                <a:t>(Even Field)</a:t>
              </a:r>
              <a:endParaRPr lang="en-US" altLang="zh-CN" sz="788" dirty="0">
                <a:latin typeface="Verdana" pitchFamily="34" charset="0"/>
                <a:ea typeface="微软雅黑" pitchFamily="34" charset="-122"/>
                <a:cs typeface="Verdana" pitchFamily="34" charset="0"/>
              </a:endParaRPr>
            </a:p>
          </p:txBody>
        </p:sp>
      </p:grpSp>
      <p:grpSp>
        <p:nvGrpSpPr>
          <p:cNvPr id="6" name="Group 97"/>
          <p:cNvGrpSpPr>
            <a:grpSpLocks/>
          </p:cNvGrpSpPr>
          <p:nvPr/>
        </p:nvGrpSpPr>
        <p:grpSpPr bwMode="auto">
          <a:xfrm>
            <a:off x="4787504" y="1907382"/>
            <a:ext cx="2828925" cy="3252787"/>
            <a:chOff x="3061" y="882"/>
            <a:chExt cx="2376" cy="2732"/>
          </a:xfrm>
        </p:grpSpPr>
        <p:sp>
          <p:nvSpPr>
            <p:cNvPr id="39949" name="Line 49"/>
            <p:cNvSpPr>
              <a:spLocks noChangeShapeType="1"/>
            </p:cNvSpPr>
            <p:nvPr/>
          </p:nvSpPr>
          <p:spPr bwMode="auto">
            <a:xfrm>
              <a:off x="3211" y="952"/>
              <a:ext cx="2226" cy="0"/>
            </a:xfrm>
            <a:prstGeom prst="line">
              <a:avLst/>
            </a:prstGeom>
            <a:noFill/>
            <a:ln w="42863" cap="rnd">
              <a:solidFill>
                <a:srgbClr val="000000"/>
              </a:solidFill>
              <a:round/>
              <a:headEnd/>
              <a:tailEnd/>
            </a:ln>
          </p:spPr>
          <p:txBody>
            <a:bodyPr/>
            <a:lstStyle/>
            <a:p>
              <a:endParaRPr lang="zh-CN" altLang="en-US" sz="1350"/>
            </a:p>
          </p:txBody>
        </p:sp>
        <p:sp>
          <p:nvSpPr>
            <p:cNvPr id="39950" name="Line 50"/>
            <p:cNvSpPr>
              <a:spLocks noChangeShapeType="1"/>
            </p:cNvSpPr>
            <p:nvPr/>
          </p:nvSpPr>
          <p:spPr bwMode="auto">
            <a:xfrm>
              <a:off x="3211" y="1292"/>
              <a:ext cx="2226" cy="0"/>
            </a:xfrm>
            <a:prstGeom prst="line">
              <a:avLst/>
            </a:prstGeom>
            <a:noFill/>
            <a:ln w="42863" cap="rnd">
              <a:solidFill>
                <a:srgbClr val="000000"/>
              </a:solidFill>
              <a:round/>
              <a:headEnd/>
              <a:tailEnd/>
            </a:ln>
          </p:spPr>
          <p:txBody>
            <a:bodyPr/>
            <a:lstStyle/>
            <a:p>
              <a:endParaRPr lang="zh-CN" altLang="en-US" sz="1350"/>
            </a:p>
          </p:txBody>
        </p:sp>
        <p:sp>
          <p:nvSpPr>
            <p:cNvPr id="39951" name="Line 51"/>
            <p:cNvSpPr>
              <a:spLocks noChangeShapeType="1"/>
            </p:cNvSpPr>
            <p:nvPr/>
          </p:nvSpPr>
          <p:spPr bwMode="auto">
            <a:xfrm>
              <a:off x="3211" y="1633"/>
              <a:ext cx="2226" cy="0"/>
            </a:xfrm>
            <a:prstGeom prst="line">
              <a:avLst/>
            </a:prstGeom>
            <a:noFill/>
            <a:ln w="42863" cap="rnd">
              <a:solidFill>
                <a:srgbClr val="000000"/>
              </a:solidFill>
              <a:round/>
              <a:headEnd/>
              <a:tailEnd/>
            </a:ln>
          </p:spPr>
          <p:txBody>
            <a:bodyPr/>
            <a:lstStyle/>
            <a:p>
              <a:endParaRPr lang="zh-CN" altLang="en-US" sz="1350"/>
            </a:p>
          </p:txBody>
        </p:sp>
        <p:sp>
          <p:nvSpPr>
            <p:cNvPr id="39952" name="Line 52"/>
            <p:cNvSpPr>
              <a:spLocks noChangeShapeType="1"/>
            </p:cNvSpPr>
            <p:nvPr/>
          </p:nvSpPr>
          <p:spPr bwMode="auto">
            <a:xfrm>
              <a:off x="3211" y="2995"/>
              <a:ext cx="2226" cy="0"/>
            </a:xfrm>
            <a:prstGeom prst="line">
              <a:avLst/>
            </a:prstGeom>
            <a:noFill/>
            <a:ln w="42863" cap="rnd">
              <a:solidFill>
                <a:srgbClr val="000000"/>
              </a:solidFill>
              <a:round/>
              <a:headEnd/>
              <a:tailEnd/>
            </a:ln>
          </p:spPr>
          <p:txBody>
            <a:bodyPr/>
            <a:lstStyle/>
            <a:p>
              <a:endParaRPr lang="zh-CN" altLang="en-US" sz="1350"/>
            </a:p>
          </p:txBody>
        </p:sp>
        <p:sp>
          <p:nvSpPr>
            <p:cNvPr id="39953" name="Line 53"/>
            <p:cNvSpPr>
              <a:spLocks noChangeShapeType="1"/>
            </p:cNvSpPr>
            <p:nvPr/>
          </p:nvSpPr>
          <p:spPr bwMode="auto">
            <a:xfrm>
              <a:off x="3211" y="1974"/>
              <a:ext cx="2226" cy="0"/>
            </a:xfrm>
            <a:prstGeom prst="line">
              <a:avLst/>
            </a:prstGeom>
            <a:noFill/>
            <a:ln w="42863" cap="rnd">
              <a:solidFill>
                <a:srgbClr val="000000"/>
              </a:solidFill>
              <a:round/>
              <a:headEnd/>
              <a:tailEnd/>
            </a:ln>
          </p:spPr>
          <p:txBody>
            <a:bodyPr/>
            <a:lstStyle/>
            <a:p>
              <a:endParaRPr lang="zh-CN" altLang="en-US" sz="1350"/>
            </a:p>
          </p:txBody>
        </p:sp>
        <p:sp>
          <p:nvSpPr>
            <p:cNvPr id="39954" name="Line 54"/>
            <p:cNvSpPr>
              <a:spLocks noChangeShapeType="1"/>
            </p:cNvSpPr>
            <p:nvPr/>
          </p:nvSpPr>
          <p:spPr bwMode="auto">
            <a:xfrm>
              <a:off x="3211" y="3336"/>
              <a:ext cx="2226" cy="0"/>
            </a:xfrm>
            <a:prstGeom prst="line">
              <a:avLst/>
            </a:prstGeom>
            <a:noFill/>
            <a:ln w="42863" cap="rnd">
              <a:solidFill>
                <a:srgbClr val="000000"/>
              </a:solidFill>
              <a:round/>
              <a:headEnd/>
              <a:tailEnd/>
            </a:ln>
          </p:spPr>
          <p:txBody>
            <a:bodyPr/>
            <a:lstStyle/>
            <a:p>
              <a:endParaRPr lang="zh-CN" altLang="en-US" sz="1350"/>
            </a:p>
          </p:txBody>
        </p:sp>
        <p:sp>
          <p:nvSpPr>
            <p:cNvPr id="39955" name="Line 55"/>
            <p:cNvSpPr>
              <a:spLocks noChangeShapeType="1"/>
            </p:cNvSpPr>
            <p:nvPr/>
          </p:nvSpPr>
          <p:spPr bwMode="auto">
            <a:xfrm>
              <a:off x="3211" y="2314"/>
              <a:ext cx="2226" cy="0"/>
            </a:xfrm>
            <a:prstGeom prst="line">
              <a:avLst/>
            </a:prstGeom>
            <a:noFill/>
            <a:ln w="42863" cap="rnd">
              <a:solidFill>
                <a:srgbClr val="000000"/>
              </a:solidFill>
              <a:round/>
              <a:headEnd/>
              <a:tailEnd/>
            </a:ln>
          </p:spPr>
          <p:txBody>
            <a:bodyPr/>
            <a:lstStyle/>
            <a:p>
              <a:endParaRPr lang="zh-CN" altLang="en-US" sz="1350"/>
            </a:p>
          </p:txBody>
        </p:sp>
        <p:sp>
          <p:nvSpPr>
            <p:cNvPr id="39956" name="Line 56"/>
            <p:cNvSpPr>
              <a:spLocks noChangeShapeType="1"/>
            </p:cNvSpPr>
            <p:nvPr/>
          </p:nvSpPr>
          <p:spPr bwMode="auto">
            <a:xfrm>
              <a:off x="3211" y="2655"/>
              <a:ext cx="2226" cy="0"/>
            </a:xfrm>
            <a:prstGeom prst="line">
              <a:avLst/>
            </a:prstGeom>
            <a:noFill/>
            <a:ln w="42863" cap="rnd">
              <a:solidFill>
                <a:srgbClr val="000000"/>
              </a:solidFill>
              <a:round/>
              <a:headEnd/>
              <a:tailEnd/>
            </a:ln>
          </p:spPr>
          <p:txBody>
            <a:bodyPr/>
            <a:lstStyle/>
            <a:p>
              <a:endParaRPr lang="zh-CN" altLang="en-US" sz="1350"/>
            </a:p>
          </p:txBody>
        </p:sp>
        <p:sp>
          <p:nvSpPr>
            <p:cNvPr id="39957" name="Line 57"/>
            <p:cNvSpPr>
              <a:spLocks noChangeShapeType="1"/>
            </p:cNvSpPr>
            <p:nvPr/>
          </p:nvSpPr>
          <p:spPr bwMode="auto">
            <a:xfrm>
              <a:off x="3211" y="1122"/>
              <a:ext cx="2226" cy="0"/>
            </a:xfrm>
            <a:prstGeom prst="line">
              <a:avLst/>
            </a:prstGeom>
            <a:noFill/>
            <a:ln w="42863" cap="rnd">
              <a:solidFill>
                <a:srgbClr val="000000"/>
              </a:solidFill>
              <a:round/>
              <a:headEnd/>
              <a:tailEnd/>
            </a:ln>
          </p:spPr>
          <p:txBody>
            <a:bodyPr/>
            <a:lstStyle/>
            <a:p>
              <a:endParaRPr lang="zh-CN" altLang="en-US" sz="1350"/>
            </a:p>
          </p:txBody>
        </p:sp>
        <p:sp>
          <p:nvSpPr>
            <p:cNvPr id="39958" name="Line 58"/>
            <p:cNvSpPr>
              <a:spLocks noChangeShapeType="1"/>
            </p:cNvSpPr>
            <p:nvPr/>
          </p:nvSpPr>
          <p:spPr bwMode="auto">
            <a:xfrm>
              <a:off x="3211" y="1463"/>
              <a:ext cx="2226" cy="0"/>
            </a:xfrm>
            <a:prstGeom prst="line">
              <a:avLst/>
            </a:prstGeom>
            <a:noFill/>
            <a:ln w="42863" cap="rnd">
              <a:solidFill>
                <a:srgbClr val="000000"/>
              </a:solidFill>
              <a:round/>
              <a:headEnd/>
              <a:tailEnd/>
            </a:ln>
          </p:spPr>
          <p:txBody>
            <a:bodyPr/>
            <a:lstStyle/>
            <a:p>
              <a:endParaRPr lang="zh-CN" altLang="en-US" sz="1350"/>
            </a:p>
          </p:txBody>
        </p:sp>
        <p:sp>
          <p:nvSpPr>
            <p:cNvPr id="39959" name="Line 59"/>
            <p:cNvSpPr>
              <a:spLocks noChangeShapeType="1"/>
            </p:cNvSpPr>
            <p:nvPr/>
          </p:nvSpPr>
          <p:spPr bwMode="auto">
            <a:xfrm>
              <a:off x="3211" y="2825"/>
              <a:ext cx="2226" cy="0"/>
            </a:xfrm>
            <a:prstGeom prst="line">
              <a:avLst/>
            </a:prstGeom>
            <a:noFill/>
            <a:ln w="42863" cap="rnd">
              <a:solidFill>
                <a:srgbClr val="000000"/>
              </a:solidFill>
              <a:round/>
              <a:headEnd/>
              <a:tailEnd/>
            </a:ln>
          </p:spPr>
          <p:txBody>
            <a:bodyPr/>
            <a:lstStyle/>
            <a:p>
              <a:endParaRPr lang="zh-CN" altLang="en-US" sz="1350"/>
            </a:p>
          </p:txBody>
        </p:sp>
        <p:sp>
          <p:nvSpPr>
            <p:cNvPr id="39960" name="Line 60"/>
            <p:cNvSpPr>
              <a:spLocks noChangeShapeType="1"/>
            </p:cNvSpPr>
            <p:nvPr/>
          </p:nvSpPr>
          <p:spPr bwMode="auto">
            <a:xfrm>
              <a:off x="3211" y="1803"/>
              <a:ext cx="2226" cy="0"/>
            </a:xfrm>
            <a:prstGeom prst="line">
              <a:avLst/>
            </a:prstGeom>
            <a:noFill/>
            <a:ln w="42863" cap="rnd">
              <a:solidFill>
                <a:srgbClr val="000000"/>
              </a:solidFill>
              <a:round/>
              <a:headEnd/>
              <a:tailEnd/>
            </a:ln>
          </p:spPr>
          <p:txBody>
            <a:bodyPr/>
            <a:lstStyle/>
            <a:p>
              <a:endParaRPr lang="zh-CN" altLang="en-US" sz="1350"/>
            </a:p>
          </p:txBody>
        </p:sp>
        <p:sp>
          <p:nvSpPr>
            <p:cNvPr id="39961" name="Line 61"/>
            <p:cNvSpPr>
              <a:spLocks noChangeShapeType="1"/>
            </p:cNvSpPr>
            <p:nvPr/>
          </p:nvSpPr>
          <p:spPr bwMode="auto">
            <a:xfrm>
              <a:off x="3211" y="3506"/>
              <a:ext cx="2226" cy="0"/>
            </a:xfrm>
            <a:prstGeom prst="line">
              <a:avLst/>
            </a:prstGeom>
            <a:noFill/>
            <a:ln w="42863" cap="rnd">
              <a:solidFill>
                <a:srgbClr val="000000"/>
              </a:solidFill>
              <a:round/>
              <a:headEnd/>
              <a:tailEnd/>
            </a:ln>
          </p:spPr>
          <p:txBody>
            <a:bodyPr/>
            <a:lstStyle/>
            <a:p>
              <a:endParaRPr lang="zh-CN" altLang="en-US" sz="1350"/>
            </a:p>
          </p:txBody>
        </p:sp>
        <p:sp>
          <p:nvSpPr>
            <p:cNvPr id="39962" name="Line 62"/>
            <p:cNvSpPr>
              <a:spLocks noChangeShapeType="1"/>
            </p:cNvSpPr>
            <p:nvPr/>
          </p:nvSpPr>
          <p:spPr bwMode="auto">
            <a:xfrm>
              <a:off x="3211" y="2144"/>
              <a:ext cx="2226" cy="0"/>
            </a:xfrm>
            <a:prstGeom prst="line">
              <a:avLst/>
            </a:prstGeom>
            <a:noFill/>
            <a:ln w="42863" cap="rnd">
              <a:solidFill>
                <a:srgbClr val="000000"/>
              </a:solidFill>
              <a:round/>
              <a:headEnd/>
              <a:tailEnd/>
            </a:ln>
          </p:spPr>
          <p:txBody>
            <a:bodyPr/>
            <a:lstStyle/>
            <a:p>
              <a:endParaRPr lang="zh-CN" altLang="en-US" sz="1350"/>
            </a:p>
          </p:txBody>
        </p:sp>
        <p:sp>
          <p:nvSpPr>
            <p:cNvPr id="39963" name="Line 63"/>
            <p:cNvSpPr>
              <a:spLocks noChangeShapeType="1"/>
            </p:cNvSpPr>
            <p:nvPr/>
          </p:nvSpPr>
          <p:spPr bwMode="auto">
            <a:xfrm>
              <a:off x="3211" y="3166"/>
              <a:ext cx="2226" cy="0"/>
            </a:xfrm>
            <a:prstGeom prst="line">
              <a:avLst/>
            </a:prstGeom>
            <a:noFill/>
            <a:ln w="42863" cap="rnd">
              <a:solidFill>
                <a:srgbClr val="000000"/>
              </a:solidFill>
              <a:round/>
              <a:headEnd/>
              <a:tailEnd/>
            </a:ln>
          </p:spPr>
          <p:txBody>
            <a:bodyPr/>
            <a:lstStyle/>
            <a:p>
              <a:endParaRPr lang="zh-CN" altLang="en-US" sz="1350"/>
            </a:p>
          </p:txBody>
        </p:sp>
        <p:sp>
          <p:nvSpPr>
            <p:cNvPr id="39964" name="Line 64"/>
            <p:cNvSpPr>
              <a:spLocks noChangeShapeType="1"/>
            </p:cNvSpPr>
            <p:nvPr/>
          </p:nvSpPr>
          <p:spPr bwMode="auto">
            <a:xfrm>
              <a:off x="3211" y="2484"/>
              <a:ext cx="2226" cy="0"/>
            </a:xfrm>
            <a:prstGeom prst="line">
              <a:avLst/>
            </a:prstGeom>
            <a:noFill/>
            <a:ln w="42863" cap="rnd">
              <a:solidFill>
                <a:srgbClr val="000000"/>
              </a:solidFill>
              <a:round/>
              <a:headEnd/>
              <a:tailEnd/>
            </a:ln>
          </p:spPr>
          <p:txBody>
            <a:bodyPr/>
            <a:lstStyle/>
            <a:p>
              <a:endParaRPr lang="zh-CN" altLang="en-US" sz="1350"/>
            </a:p>
          </p:txBody>
        </p:sp>
        <p:sp>
          <p:nvSpPr>
            <p:cNvPr id="39965" name="Rectangle 65"/>
            <p:cNvSpPr>
              <a:spLocks noChangeArrowheads="1"/>
            </p:cNvSpPr>
            <p:nvPr/>
          </p:nvSpPr>
          <p:spPr bwMode="auto">
            <a:xfrm>
              <a:off x="3089" y="882"/>
              <a:ext cx="63"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1</a:t>
              </a:r>
              <a:endParaRPr lang="en-US" altLang="zh-CN" sz="1050"/>
            </a:p>
          </p:txBody>
        </p:sp>
        <p:sp>
          <p:nvSpPr>
            <p:cNvPr id="39966" name="Rectangle 66"/>
            <p:cNvSpPr>
              <a:spLocks noChangeArrowheads="1"/>
            </p:cNvSpPr>
            <p:nvPr/>
          </p:nvSpPr>
          <p:spPr bwMode="auto">
            <a:xfrm>
              <a:off x="3089" y="1057"/>
              <a:ext cx="63"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2</a:t>
              </a:r>
              <a:endParaRPr lang="en-US" altLang="zh-CN" sz="1050"/>
            </a:p>
          </p:txBody>
        </p:sp>
        <p:sp>
          <p:nvSpPr>
            <p:cNvPr id="39967" name="Rectangle 67"/>
            <p:cNvSpPr>
              <a:spLocks noChangeArrowheads="1"/>
            </p:cNvSpPr>
            <p:nvPr/>
          </p:nvSpPr>
          <p:spPr bwMode="auto">
            <a:xfrm>
              <a:off x="3089" y="1229"/>
              <a:ext cx="63"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3</a:t>
              </a:r>
              <a:endParaRPr lang="en-US" altLang="zh-CN" sz="1050"/>
            </a:p>
          </p:txBody>
        </p:sp>
        <p:sp>
          <p:nvSpPr>
            <p:cNvPr id="39968" name="Rectangle 68"/>
            <p:cNvSpPr>
              <a:spLocks noChangeArrowheads="1"/>
            </p:cNvSpPr>
            <p:nvPr/>
          </p:nvSpPr>
          <p:spPr bwMode="auto">
            <a:xfrm>
              <a:off x="3089" y="1404"/>
              <a:ext cx="63"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4</a:t>
              </a:r>
              <a:endParaRPr lang="en-US" altLang="zh-CN" sz="1050"/>
            </a:p>
          </p:txBody>
        </p:sp>
        <p:sp>
          <p:nvSpPr>
            <p:cNvPr id="39969" name="Rectangle 69"/>
            <p:cNvSpPr>
              <a:spLocks noChangeArrowheads="1"/>
            </p:cNvSpPr>
            <p:nvPr/>
          </p:nvSpPr>
          <p:spPr bwMode="auto">
            <a:xfrm>
              <a:off x="3089" y="1575"/>
              <a:ext cx="63"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5</a:t>
              </a:r>
              <a:endParaRPr lang="en-US" altLang="zh-CN" sz="1050"/>
            </a:p>
          </p:txBody>
        </p:sp>
        <p:sp>
          <p:nvSpPr>
            <p:cNvPr id="39970" name="Rectangle 70"/>
            <p:cNvSpPr>
              <a:spLocks noChangeArrowheads="1"/>
            </p:cNvSpPr>
            <p:nvPr/>
          </p:nvSpPr>
          <p:spPr bwMode="auto">
            <a:xfrm>
              <a:off x="3089" y="1746"/>
              <a:ext cx="63"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6</a:t>
              </a:r>
              <a:endParaRPr lang="en-US" altLang="zh-CN" sz="1050"/>
            </a:p>
          </p:txBody>
        </p:sp>
        <p:sp>
          <p:nvSpPr>
            <p:cNvPr id="39971" name="Rectangle 71"/>
            <p:cNvSpPr>
              <a:spLocks noChangeArrowheads="1"/>
            </p:cNvSpPr>
            <p:nvPr/>
          </p:nvSpPr>
          <p:spPr bwMode="auto">
            <a:xfrm>
              <a:off x="3089" y="1921"/>
              <a:ext cx="63"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7</a:t>
              </a:r>
              <a:endParaRPr lang="en-US" altLang="zh-CN" sz="1050"/>
            </a:p>
          </p:txBody>
        </p:sp>
        <p:sp>
          <p:nvSpPr>
            <p:cNvPr id="39972" name="Rectangle 72"/>
            <p:cNvSpPr>
              <a:spLocks noChangeArrowheads="1"/>
            </p:cNvSpPr>
            <p:nvPr/>
          </p:nvSpPr>
          <p:spPr bwMode="auto">
            <a:xfrm>
              <a:off x="3089" y="2093"/>
              <a:ext cx="63"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8</a:t>
              </a:r>
              <a:endParaRPr lang="en-US" altLang="zh-CN" sz="1050"/>
            </a:p>
          </p:txBody>
        </p:sp>
        <p:sp>
          <p:nvSpPr>
            <p:cNvPr id="39973" name="Rectangle 73"/>
            <p:cNvSpPr>
              <a:spLocks noChangeArrowheads="1"/>
            </p:cNvSpPr>
            <p:nvPr/>
          </p:nvSpPr>
          <p:spPr bwMode="auto">
            <a:xfrm>
              <a:off x="3089" y="2268"/>
              <a:ext cx="63"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9</a:t>
              </a:r>
              <a:endParaRPr lang="en-US" altLang="zh-CN" sz="1050"/>
            </a:p>
          </p:txBody>
        </p:sp>
        <p:sp>
          <p:nvSpPr>
            <p:cNvPr id="39974" name="Rectangle 74"/>
            <p:cNvSpPr>
              <a:spLocks noChangeArrowheads="1"/>
            </p:cNvSpPr>
            <p:nvPr/>
          </p:nvSpPr>
          <p:spPr bwMode="auto">
            <a:xfrm>
              <a:off x="3061" y="2439"/>
              <a:ext cx="127"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10</a:t>
              </a:r>
              <a:endParaRPr lang="en-US" altLang="zh-CN" sz="1050"/>
            </a:p>
          </p:txBody>
        </p:sp>
        <p:sp>
          <p:nvSpPr>
            <p:cNvPr id="39975" name="Rectangle 75"/>
            <p:cNvSpPr>
              <a:spLocks noChangeArrowheads="1"/>
            </p:cNvSpPr>
            <p:nvPr/>
          </p:nvSpPr>
          <p:spPr bwMode="auto">
            <a:xfrm>
              <a:off x="3061" y="2614"/>
              <a:ext cx="127"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11</a:t>
              </a:r>
              <a:endParaRPr lang="en-US" altLang="zh-CN" sz="1050"/>
            </a:p>
          </p:txBody>
        </p:sp>
        <p:sp>
          <p:nvSpPr>
            <p:cNvPr id="39976" name="Rectangle 76"/>
            <p:cNvSpPr>
              <a:spLocks noChangeArrowheads="1"/>
            </p:cNvSpPr>
            <p:nvPr/>
          </p:nvSpPr>
          <p:spPr bwMode="auto">
            <a:xfrm>
              <a:off x="3061" y="2786"/>
              <a:ext cx="127"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12</a:t>
              </a:r>
              <a:endParaRPr lang="en-US" altLang="zh-CN" sz="1050"/>
            </a:p>
          </p:txBody>
        </p:sp>
        <p:sp>
          <p:nvSpPr>
            <p:cNvPr id="39977" name="Rectangle 77"/>
            <p:cNvSpPr>
              <a:spLocks noChangeArrowheads="1"/>
            </p:cNvSpPr>
            <p:nvPr/>
          </p:nvSpPr>
          <p:spPr bwMode="auto">
            <a:xfrm>
              <a:off x="3061" y="2961"/>
              <a:ext cx="127"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13</a:t>
              </a:r>
              <a:endParaRPr lang="en-US" altLang="zh-CN" sz="1050"/>
            </a:p>
          </p:txBody>
        </p:sp>
        <p:sp>
          <p:nvSpPr>
            <p:cNvPr id="39978" name="Rectangle 78"/>
            <p:cNvSpPr>
              <a:spLocks noChangeArrowheads="1"/>
            </p:cNvSpPr>
            <p:nvPr/>
          </p:nvSpPr>
          <p:spPr bwMode="auto">
            <a:xfrm>
              <a:off x="3061" y="3132"/>
              <a:ext cx="127"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14</a:t>
              </a:r>
              <a:endParaRPr lang="en-US" altLang="zh-CN" sz="1050"/>
            </a:p>
          </p:txBody>
        </p:sp>
        <p:sp>
          <p:nvSpPr>
            <p:cNvPr id="39979" name="Rectangle 79"/>
            <p:cNvSpPr>
              <a:spLocks noChangeArrowheads="1"/>
            </p:cNvSpPr>
            <p:nvPr/>
          </p:nvSpPr>
          <p:spPr bwMode="auto">
            <a:xfrm>
              <a:off x="3061" y="3303"/>
              <a:ext cx="127"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15</a:t>
              </a:r>
              <a:endParaRPr lang="en-US" altLang="zh-CN" sz="1050"/>
            </a:p>
          </p:txBody>
        </p:sp>
        <p:sp>
          <p:nvSpPr>
            <p:cNvPr id="39980" name="Rectangle 80"/>
            <p:cNvSpPr>
              <a:spLocks noChangeArrowheads="1"/>
            </p:cNvSpPr>
            <p:nvPr/>
          </p:nvSpPr>
          <p:spPr bwMode="auto">
            <a:xfrm>
              <a:off x="3061" y="3478"/>
              <a:ext cx="127" cy="136"/>
            </a:xfrm>
            <a:prstGeom prst="rect">
              <a:avLst/>
            </a:prstGeom>
            <a:noFill/>
            <a:ln w="9525">
              <a:noFill/>
              <a:miter lim="800000"/>
              <a:headEnd/>
              <a:tailEnd/>
            </a:ln>
          </p:spPr>
          <p:txBody>
            <a:bodyPr wrap="none" lIns="0" tIns="0" rIns="0" bIns="0">
              <a:spAutoFit/>
            </a:bodyPr>
            <a:lstStyle/>
            <a:p>
              <a:r>
                <a:rPr lang="en-US" altLang="zh-CN" sz="1050">
                  <a:solidFill>
                    <a:srgbClr val="000000"/>
                  </a:solidFill>
                </a:rPr>
                <a:t>16</a:t>
              </a:r>
              <a:endParaRPr lang="en-US" altLang="zh-CN" sz="1050"/>
            </a:p>
          </p:txBody>
        </p:sp>
      </p:grpSp>
      <p:grpSp>
        <p:nvGrpSpPr>
          <p:cNvPr id="7" name="Group 96"/>
          <p:cNvGrpSpPr>
            <a:grpSpLocks/>
          </p:cNvGrpSpPr>
          <p:nvPr/>
        </p:nvGrpSpPr>
        <p:grpSpPr bwMode="auto">
          <a:xfrm>
            <a:off x="5166123" y="5491163"/>
            <a:ext cx="1423988" cy="207169"/>
            <a:chOff x="3211" y="3832"/>
            <a:chExt cx="1196" cy="174"/>
          </a:xfrm>
        </p:grpSpPr>
        <p:sp>
          <p:nvSpPr>
            <p:cNvPr id="39947" name="Rectangle 81"/>
            <p:cNvSpPr>
              <a:spLocks noChangeArrowheads="1"/>
            </p:cNvSpPr>
            <p:nvPr/>
          </p:nvSpPr>
          <p:spPr bwMode="auto">
            <a:xfrm>
              <a:off x="3878" y="3832"/>
              <a:ext cx="529" cy="174"/>
            </a:xfrm>
            <a:prstGeom prst="rect">
              <a:avLst/>
            </a:prstGeom>
            <a:noFill/>
            <a:ln w="9525">
              <a:noFill/>
              <a:miter lim="800000"/>
              <a:headEnd/>
              <a:tailEnd/>
            </a:ln>
          </p:spPr>
          <p:txBody>
            <a:bodyPr wrap="none" lIns="0" tIns="0" rIns="0" bIns="0">
              <a:spAutoFit/>
            </a:bodyPr>
            <a:lstStyle/>
            <a:p>
              <a:r>
                <a:rPr lang="zh-CN" altLang="en-US" sz="1350">
                  <a:latin typeface="Verdana" pitchFamily="34" charset="0"/>
                  <a:ea typeface="微软雅黑" pitchFamily="34" charset="-122"/>
                  <a:cs typeface="Verdana" pitchFamily="34" charset="0"/>
                </a:rPr>
                <a:t>只有</a:t>
              </a:r>
              <a:r>
                <a:rPr lang="en-US" altLang="zh-CN" sz="1350">
                  <a:latin typeface="Verdana" pitchFamily="34" charset="0"/>
                  <a:ea typeface="微软雅黑" pitchFamily="34" charset="-122"/>
                  <a:cs typeface="Verdana" pitchFamily="34" charset="0"/>
                </a:rPr>
                <a:t>1</a:t>
              </a:r>
              <a:r>
                <a:rPr lang="zh-CN" altLang="en-US" sz="1350">
                  <a:latin typeface="Verdana" pitchFamily="34" charset="0"/>
                  <a:ea typeface="微软雅黑" pitchFamily="34" charset="-122"/>
                  <a:cs typeface="Verdana" pitchFamily="34" charset="0"/>
                </a:rPr>
                <a:t>场</a:t>
              </a:r>
            </a:p>
          </p:txBody>
        </p:sp>
        <p:sp>
          <p:nvSpPr>
            <p:cNvPr id="39948" name="Rectangle 82"/>
            <p:cNvSpPr>
              <a:spLocks noChangeArrowheads="1"/>
            </p:cNvSpPr>
            <p:nvPr/>
          </p:nvSpPr>
          <p:spPr bwMode="auto">
            <a:xfrm>
              <a:off x="3211" y="3847"/>
              <a:ext cx="531" cy="127"/>
            </a:xfrm>
            <a:prstGeom prst="rect">
              <a:avLst/>
            </a:prstGeom>
            <a:solidFill>
              <a:srgbClr val="000000"/>
            </a:solidFill>
            <a:ln w="9525">
              <a:noFill/>
              <a:miter lim="800000"/>
              <a:headEnd/>
              <a:tailEnd/>
            </a:ln>
          </p:spPr>
          <p:txBody>
            <a:bodyPr/>
            <a:lstStyle/>
            <a:p>
              <a:endParaRPr lang="zh-CN" altLang="en-US" sz="1350">
                <a:latin typeface="Verdana" pitchFamily="34" charset="0"/>
                <a:ea typeface="微软雅黑" pitchFamily="34" charset="-122"/>
                <a:cs typeface="Verdana" pitchFamily="34" charset="0"/>
              </a:endParaRPr>
            </a:p>
          </p:txBody>
        </p:sp>
      </p:grpSp>
      <p:sp>
        <p:nvSpPr>
          <p:cNvPr id="192596" name="Rectangle 84"/>
          <p:cNvSpPr>
            <a:spLocks noChangeArrowheads="1"/>
          </p:cNvSpPr>
          <p:nvPr/>
        </p:nvSpPr>
        <p:spPr bwMode="auto">
          <a:xfrm>
            <a:off x="5269707" y="1638301"/>
            <a:ext cx="2053383" cy="230832"/>
          </a:xfrm>
          <a:prstGeom prst="rect">
            <a:avLst/>
          </a:prstGeom>
          <a:noFill/>
          <a:ln w="9525">
            <a:noFill/>
            <a:miter lim="800000"/>
            <a:headEnd/>
            <a:tailEnd/>
          </a:ln>
        </p:spPr>
        <p:txBody>
          <a:bodyPr wrap="none" lIns="0" tIns="0" rIns="0" bIns="0">
            <a:spAutoFit/>
          </a:bodyPr>
          <a:lstStyle/>
          <a:p>
            <a:r>
              <a:rPr lang="zh-CN" altLang="en-US" sz="1500">
                <a:solidFill>
                  <a:srgbClr val="000080"/>
                </a:solidFill>
                <a:latin typeface="Verdana" pitchFamily="34" charset="0"/>
                <a:ea typeface="微软雅黑" pitchFamily="34" charset="-122"/>
                <a:cs typeface="Verdana" pitchFamily="34" charset="0"/>
              </a:rPr>
              <a:t>逐行扫描</a:t>
            </a:r>
            <a:r>
              <a:rPr lang="en-US" altLang="zh-CN" sz="1500">
                <a:solidFill>
                  <a:srgbClr val="000080"/>
                </a:solidFill>
                <a:latin typeface="Verdana" pitchFamily="34" charset="0"/>
                <a:ea typeface="微软雅黑" pitchFamily="34" charset="-122"/>
                <a:cs typeface="Verdana" pitchFamily="34" charset="0"/>
              </a:rPr>
              <a:t>(Progressive)</a:t>
            </a:r>
          </a:p>
        </p:txBody>
      </p:sp>
      <p:sp>
        <p:nvSpPr>
          <p:cNvPr id="192597" name="Rectangle 85"/>
          <p:cNvSpPr>
            <a:spLocks noChangeArrowheads="1"/>
          </p:cNvSpPr>
          <p:nvPr/>
        </p:nvSpPr>
        <p:spPr bwMode="auto">
          <a:xfrm>
            <a:off x="2195512" y="1628776"/>
            <a:ext cx="2087110" cy="230832"/>
          </a:xfrm>
          <a:prstGeom prst="rect">
            <a:avLst/>
          </a:prstGeom>
          <a:noFill/>
          <a:ln w="9525">
            <a:noFill/>
            <a:miter lim="800000"/>
            <a:headEnd/>
            <a:tailEnd/>
          </a:ln>
        </p:spPr>
        <p:txBody>
          <a:bodyPr wrap="none" lIns="0" tIns="0" rIns="0" bIns="0">
            <a:spAutoFit/>
          </a:bodyPr>
          <a:lstStyle/>
          <a:p>
            <a:r>
              <a:rPr lang="zh-CN" altLang="en-US" sz="1500">
                <a:solidFill>
                  <a:srgbClr val="000080"/>
                </a:solidFill>
                <a:latin typeface="Verdana" pitchFamily="34" charset="0"/>
                <a:ea typeface="微软雅黑" pitchFamily="34" charset="-122"/>
                <a:cs typeface="Verdana" pitchFamily="34" charset="0"/>
              </a:rPr>
              <a:t>隔行扫描</a:t>
            </a:r>
            <a:r>
              <a:rPr lang="en-US" altLang="zh-CN" sz="1500">
                <a:solidFill>
                  <a:srgbClr val="000080"/>
                </a:solidFill>
                <a:latin typeface="Verdana" pitchFamily="34" charset="0"/>
                <a:ea typeface="微软雅黑" pitchFamily="34" charset="-122"/>
                <a:cs typeface="Verdana" pitchFamily="34" charset="0"/>
              </a:rPr>
              <a:t>(Interlacing</a:t>
            </a:r>
            <a:r>
              <a:rPr lang="zh-CN" altLang="en-US" sz="1500">
                <a:solidFill>
                  <a:srgbClr val="000080"/>
                </a:solidFill>
                <a:latin typeface="Verdana" pitchFamily="34" charset="0"/>
                <a:ea typeface="微软雅黑" pitchFamily="34" charset="-122"/>
                <a:cs typeface="Verdana" pitchFamily="34" charset="0"/>
              </a:rPr>
              <a:t>）</a:t>
            </a:r>
          </a:p>
        </p:txBody>
      </p:sp>
    </p:spTree>
    <p:extLst>
      <p:ext uri="{BB962C8B-B14F-4D97-AF65-F5344CB8AC3E}">
        <p14:creationId xmlns:p14="http://schemas.microsoft.com/office/powerpoint/2010/main" val="4278512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5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25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96" grpId="0"/>
      <p:bldP spid="19259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389467" y="1124215"/>
            <a:ext cx="6840141" cy="377429"/>
          </a:xfrm>
        </p:spPr>
        <p:txBody>
          <a:bodyPr/>
          <a:lstStyle/>
          <a:p>
            <a:pPr eaLnBrk="1" hangingPunct="1"/>
            <a:r>
              <a:rPr lang="zh-CN" altLang="en-US" dirty="0" smtClean="0"/>
              <a:t>视频制式</a:t>
            </a:r>
          </a:p>
        </p:txBody>
      </p:sp>
      <p:sp>
        <p:nvSpPr>
          <p:cNvPr id="40963" name="Rectangle 3"/>
          <p:cNvSpPr>
            <a:spLocks noGrp="1" noChangeArrowheads="1"/>
          </p:cNvSpPr>
          <p:nvPr>
            <p:ph idx="4294967295"/>
          </p:nvPr>
        </p:nvSpPr>
        <p:spPr>
          <a:xfrm>
            <a:off x="725091" y="1701403"/>
            <a:ext cx="8418909" cy="3995738"/>
          </a:xfrm>
          <a:prstGeom prst="rect">
            <a:avLst/>
          </a:prstGeom>
        </p:spPr>
        <p:txBody>
          <a:bodyPr/>
          <a:lstStyle/>
          <a:p>
            <a:pPr eaLnBrk="1" hangingPunct="1">
              <a:lnSpc>
                <a:spcPct val="80000"/>
              </a:lnSpc>
            </a:pPr>
            <a:r>
              <a:rPr lang="en-US" altLang="zh-CN" sz="1500" dirty="0"/>
              <a:t>PAL</a:t>
            </a:r>
            <a:r>
              <a:rPr lang="zh-CN" altLang="en-US" sz="1500" dirty="0"/>
              <a:t>（ </a:t>
            </a:r>
            <a:r>
              <a:rPr lang="en-US" altLang="zh-CN" sz="1500" dirty="0"/>
              <a:t>Phase Alternating Line</a:t>
            </a:r>
            <a:r>
              <a:rPr lang="zh-CN" altLang="en-US" sz="1500" dirty="0"/>
              <a:t>）：</a:t>
            </a:r>
          </a:p>
          <a:p>
            <a:pPr lvl="1" eaLnBrk="1" hangingPunct="1">
              <a:lnSpc>
                <a:spcPct val="80000"/>
              </a:lnSpc>
            </a:pPr>
            <a:r>
              <a:rPr lang="zh-CN" altLang="en-US" sz="1350" dirty="0"/>
              <a:t>供电频率为</a:t>
            </a:r>
            <a:r>
              <a:rPr lang="en-US" altLang="zh-CN" sz="1350" dirty="0"/>
              <a:t>50Hz</a:t>
            </a:r>
            <a:r>
              <a:rPr lang="zh-CN" altLang="en-US" sz="1350" dirty="0"/>
              <a:t>、场频为每秒</a:t>
            </a:r>
            <a:r>
              <a:rPr lang="en-US" altLang="zh-CN" sz="1350" dirty="0"/>
              <a:t>50</a:t>
            </a:r>
            <a:r>
              <a:rPr lang="zh-CN" altLang="en-US" sz="1350" dirty="0"/>
              <a:t>场、帧频为每秒</a:t>
            </a:r>
            <a:r>
              <a:rPr lang="en-US" altLang="zh-CN" sz="1350" dirty="0"/>
              <a:t>25</a:t>
            </a:r>
            <a:r>
              <a:rPr lang="zh-CN" altLang="en-US" sz="1350" dirty="0"/>
              <a:t>帧、扫描线为</a:t>
            </a:r>
            <a:r>
              <a:rPr lang="en-US" altLang="zh-CN" sz="1350" dirty="0"/>
              <a:t>625</a:t>
            </a:r>
            <a:r>
              <a:rPr lang="zh-CN" altLang="en-US" sz="1350" dirty="0"/>
              <a:t>行 </a:t>
            </a:r>
          </a:p>
          <a:p>
            <a:pPr lvl="1" eaLnBrk="1" hangingPunct="1">
              <a:lnSpc>
                <a:spcPct val="80000"/>
              </a:lnSpc>
            </a:pPr>
            <a:r>
              <a:rPr lang="zh-CN" altLang="en-US" sz="1350" dirty="0"/>
              <a:t>图像彩色误差较小，与黑白电视的兼容也好 </a:t>
            </a:r>
          </a:p>
          <a:p>
            <a:pPr lvl="1" eaLnBrk="1" hangingPunct="1">
              <a:lnSpc>
                <a:spcPct val="80000"/>
              </a:lnSpc>
            </a:pPr>
            <a:r>
              <a:rPr lang="zh-CN" altLang="en-US" sz="1350" dirty="0"/>
              <a:t>中国、德国</a:t>
            </a:r>
          </a:p>
          <a:p>
            <a:pPr eaLnBrk="1" hangingPunct="1">
              <a:lnSpc>
                <a:spcPct val="80000"/>
              </a:lnSpc>
            </a:pPr>
            <a:endParaRPr lang="zh-CN" altLang="en-US" sz="1500" dirty="0"/>
          </a:p>
          <a:p>
            <a:pPr eaLnBrk="1" hangingPunct="1">
              <a:lnSpc>
                <a:spcPct val="80000"/>
              </a:lnSpc>
            </a:pPr>
            <a:r>
              <a:rPr lang="en-US" altLang="zh-CN" sz="1500" dirty="0"/>
              <a:t>NTSC </a:t>
            </a:r>
            <a:r>
              <a:rPr lang="zh-CN" altLang="en-US" sz="1500" dirty="0"/>
              <a:t>（</a:t>
            </a:r>
            <a:r>
              <a:rPr lang="en-US" altLang="zh-CN" sz="1500" dirty="0"/>
              <a:t>National Television System Committee</a:t>
            </a:r>
            <a:r>
              <a:rPr lang="zh-CN" altLang="en-US" sz="1500" dirty="0"/>
              <a:t>）：</a:t>
            </a:r>
          </a:p>
          <a:p>
            <a:pPr lvl="1" eaLnBrk="1" hangingPunct="1">
              <a:lnSpc>
                <a:spcPct val="80000"/>
              </a:lnSpc>
            </a:pPr>
            <a:r>
              <a:rPr lang="zh-CN" altLang="en-US" sz="1350" dirty="0"/>
              <a:t>供电频率为</a:t>
            </a:r>
            <a:r>
              <a:rPr lang="en-US" altLang="zh-CN" sz="1350" dirty="0"/>
              <a:t>60Hz</a:t>
            </a:r>
            <a:r>
              <a:rPr lang="zh-CN" altLang="en-US" sz="1350" dirty="0"/>
              <a:t>，场频为每秒</a:t>
            </a:r>
            <a:r>
              <a:rPr lang="en-US" altLang="zh-CN" sz="1350" dirty="0"/>
              <a:t>60</a:t>
            </a:r>
            <a:r>
              <a:rPr lang="zh-CN" altLang="en-US" sz="1350" dirty="0"/>
              <a:t>场，帧频为每秒</a:t>
            </a:r>
            <a:r>
              <a:rPr lang="en-US" altLang="zh-CN" sz="1350" dirty="0"/>
              <a:t>30</a:t>
            </a:r>
            <a:r>
              <a:rPr lang="zh-CN" altLang="en-US" sz="1350" dirty="0"/>
              <a:t>帧，扫描线为</a:t>
            </a:r>
            <a:r>
              <a:rPr lang="en-US" altLang="zh-CN" sz="1350" dirty="0"/>
              <a:t>525</a:t>
            </a:r>
            <a:r>
              <a:rPr lang="zh-CN" altLang="en-US" sz="1350" dirty="0"/>
              <a:t>行 </a:t>
            </a:r>
          </a:p>
          <a:p>
            <a:pPr lvl="1" eaLnBrk="1" hangingPunct="1">
              <a:lnSpc>
                <a:spcPct val="80000"/>
              </a:lnSpc>
            </a:pPr>
            <a:r>
              <a:rPr lang="zh-CN" altLang="en-US" sz="1350" dirty="0"/>
              <a:t>美国、日本</a:t>
            </a:r>
          </a:p>
          <a:p>
            <a:pPr eaLnBrk="1" hangingPunct="1">
              <a:lnSpc>
                <a:spcPct val="80000"/>
              </a:lnSpc>
            </a:pPr>
            <a:endParaRPr lang="zh-CN" altLang="en-US" sz="1500" dirty="0"/>
          </a:p>
          <a:p>
            <a:pPr eaLnBrk="1" hangingPunct="1">
              <a:lnSpc>
                <a:spcPct val="80000"/>
              </a:lnSpc>
            </a:pPr>
            <a:r>
              <a:rPr lang="en-US" altLang="zh-CN" sz="1500" dirty="0"/>
              <a:t>SECAM</a:t>
            </a:r>
            <a:r>
              <a:rPr lang="zh-CN" altLang="en-US" sz="1500" dirty="0"/>
              <a:t>（</a:t>
            </a:r>
            <a:r>
              <a:rPr lang="en-US" altLang="zh-CN" sz="1500" dirty="0" err="1"/>
              <a:t>Sequentiel</a:t>
            </a:r>
            <a:r>
              <a:rPr lang="en-US" altLang="zh-CN" sz="1500" dirty="0"/>
              <a:t> </a:t>
            </a:r>
            <a:r>
              <a:rPr lang="en-US" altLang="zh-CN" sz="1500" dirty="0" err="1"/>
              <a:t>Couleur</a:t>
            </a:r>
            <a:r>
              <a:rPr lang="en-US" altLang="zh-CN" sz="1500" dirty="0"/>
              <a:t> A Memoire </a:t>
            </a:r>
            <a:r>
              <a:rPr lang="zh-CN" altLang="en-US" sz="1500" dirty="0"/>
              <a:t>）：</a:t>
            </a:r>
          </a:p>
          <a:p>
            <a:pPr lvl="1" eaLnBrk="1" hangingPunct="1">
              <a:lnSpc>
                <a:spcPct val="80000"/>
              </a:lnSpc>
            </a:pPr>
            <a:r>
              <a:rPr lang="zh-CN" altLang="en-US" sz="1350" dirty="0"/>
              <a:t>按顺序传送彩色与存储 </a:t>
            </a:r>
          </a:p>
          <a:p>
            <a:pPr lvl="1" eaLnBrk="1" hangingPunct="1">
              <a:lnSpc>
                <a:spcPct val="80000"/>
              </a:lnSpc>
            </a:pPr>
            <a:r>
              <a:rPr lang="zh-CN" altLang="en-US" sz="1350" dirty="0"/>
              <a:t>俄罗斯、法国、埃及</a:t>
            </a:r>
          </a:p>
        </p:txBody>
      </p:sp>
      <p:pic>
        <p:nvPicPr>
          <p:cNvPr id="40964" name="图片 3" descr="全球电视制式分布图.jpg"/>
          <p:cNvPicPr>
            <a:picLocks noChangeAspect="1"/>
          </p:cNvPicPr>
          <p:nvPr/>
        </p:nvPicPr>
        <p:blipFill>
          <a:blip r:embed="rId2" cstate="print"/>
          <a:srcRect/>
          <a:stretch>
            <a:fillRect/>
          </a:stretch>
        </p:blipFill>
        <p:spPr bwMode="auto">
          <a:xfrm>
            <a:off x="4429125" y="4012184"/>
            <a:ext cx="3571875" cy="1793081"/>
          </a:xfrm>
          <a:prstGeom prst="rect">
            <a:avLst/>
          </a:prstGeom>
          <a:noFill/>
          <a:ln w="9525">
            <a:noFill/>
            <a:miter lim="800000"/>
            <a:headEnd/>
            <a:tailEnd/>
          </a:ln>
        </p:spPr>
      </p:pic>
    </p:spTree>
    <p:extLst>
      <p:ext uri="{BB962C8B-B14F-4D97-AF65-F5344CB8AC3E}">
        <p14:creationId xmlns:p14="http://schemas.microsoft.com/office/powerpoint/2010/main" val="129306859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414866" y="1141147"/>
            <a:ext cx="6840141" cy="377429"/>
          </a:xfrm>
        </p:spPr>
        <p:txBody>
          <a:bodyPr/>
          <a:lstStyle/>
          <a:p>
            <a:pPr eaLnBrk="1" hangingPunct="1"/>
            <a:r>
              <a:rPr lang="zh-CN" altLang="en-US" dirty="0" smtClean="0"/>
              <a:t>分辨率</a:t>
            </a:r>
          </a:p>
        </p:txBody>
      </p:sp>
      <p:graphicFrame>
        <p:nvGraphicFramePr>
          <p:cNvPr id="190467" name="Group 3"/>
          <p:cNvGraphicFramePr>
            <a:graphicFrameLocks noGrp="1"/>
          </p:cNvGraphicFramePr>
          <p:nvPr>
            <p:extLst/>
          </p:nvPr>
        </p:nvGraphicFramePr>
        <p:xfrm>
          <a:off x="1532336" y="2162175"/>
          <a:ext cx="6172199" cy="2579799"/>
        </p:xfrm>
        <a:graphic>
          <a:graphicData uri="http://schemas.openxmlformats.org/drawingml/2006/table">
            <a:tbl>
              <a:tblPr/>
              <a:tblGrid>
                <a:gridCol w="961244"/>
                <a:gridCol w="708285"/>
                <a:gridCol w="708285"/>
                <a:gridCol w="672449"/>
                <a:gridCol w="775741"/>
                <a:gridCol w="785227"/>
                <a:gridCol w="779957"/>
                <a:gridCol w="781011"/>
              </a:tblGrid>
              <a:tr h="74980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1500" b="0" i="0" u="none" strike="noStrike" cap="none" normalizeH="0" baseline="0" dirty="0" smtClean="0">
                        <a:ln>
                          <a:noFill/>
                        </a:ln>
                        <a:solidFill>
                          <a:schemeClr val="tx1"/>
                        </a:solidFill>
                        <a:effectLst/>
                        <a:latin typeface="Arial" charset="0"/>
                        <a:ea typeface="黑体" pitchFamily="2" charset="-122"/>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0" i="0" u="none" strike="noStrike" cap="none" normalizeH="0" baseline="0" dirty="0" smtClean="0">
                          <a:ln>
                            <a:noFill/>
                          </a:ln>
                          <a:solidFill>
                            <a:schemeClr val="tx1"/>
                          </a:solidFill>
                          <a:effectLst/>
                          <a:latin typeface="Arial" charset="0"/>
                          <a:ea typeface="黑体" pitchFamily="2" charset="-122"/>
                        </a:rPr>
                        <a:t>WD1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0" i="0" u="none" strike="noStrike" cap="none" normalizeH="0" baseline="0" dirty="0" smtClean="0">
                          <a:ln>
                            <a:noFill/>
                          </a:ln>
                          <a:solidFill>
                            <a:schemeClr val="tx1"/>
                          </a:solidFill>
                          <a:effectLst/>
                          <a:latin typeface="Arial" charset="0"/>
                          <a:ea typeface="黑体" pitchFamily="2" charset="-122"/>
                        </a:rPr>
                        <a:t>D1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0" i="0" u="none" strike="noStrike" cap="none" normalizeH="0" baseline="0" smtClean="0">
                          <a:ln>
                            <a:noFill/>
                          </a:ln>
                          <a:solidFill>
                            <a:schemeClr val="tx1"/>
                          </a:solidFill>
                          <a:effectLst/>
                          <a:latin typeface="Arial" charset="0"/>
                          <a:ea typeface="黑体" pitchFamily="2" charset="-122"/>
                        </a:rPr>
                        <a:t>4CIF</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FD2823"/>
                          </a:solidFill>
                          <a:effectLst/>
                          <a:latin typeface="Arial" charset="0"/>
                          <a:ea typeface="黑体" pitchFamily="2" charset="-122"/>
                        </a:rPr>
                        <a:t>1</a:t>
                      </a:r>
                      <a:r>
                        <a:rPr kumimoji="0" lang="en-US" altLang="zh-CN" sz="1500" b="1" i="0" u="none" strike="noStrike" cap="none" normalizeH="0" baseline="0" smtClean="0">
                          <a:ln>
                            <a:noFill/>
                          </a:ln>
                          <a:solidFill>
                            <a:srgbClr val="00FF00"/>
                          </a:solidFill>
                          <a:effectLst/>
                          <a:latin typeface="Arial" charset="0"/>
                          <a:ea typeface="黑体" pitchFamily="2" charset="-122"/>
                        </a:rPr>
                        <a:t>×</a:t>
                      </a:r>
                      <a:r>
                        <a:rPr kumimoji="0" lang="en-US" altLang="zh-CN" sz="1500" b="1" i="0" u="none" strike="noStrike" cap="none" normalizeH="0" baseline="0" smtClean="0">
                          <a:ln>
                            <a:noFill/>
                          </a:ln>
                          <a:solidFill>
                            <a:schemeClr val="tx2"/>
                          </a:solidFill>
                          <a:effectLst/>
                          <a:latin typeface="Arial" charset="0"/>
                          <a:ea typeface="黑体" pitchFamily="2" charset="-122"/>
                        </a:rPr>
                        <a:t>1</a:t>
                      </a:r>
                      <a:endParaRPr kumimoji="0" lang="en-US" altLang="zh-CN" sz="1500" b="1" i="0" u="none" strike="noStrike" cap="none" normalizeH="0" baseline="0" smtClean="0">
                        <a:ln>
                          <a:noFill/>
                        </a:ln>
                        <a:solidFill>
                          <a:schemeClr val="tx1"/>
                        </a:solidFill>
                        <a:effectLst/>
                        <a:latin typeface="Arial" charset="0"/>
                        <a:ea typeface="黑体"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0" i="0" u="none" strike="noStrike" cap="none" normalizeH="0" baseline="0" smtClean="0">
                          <a:ln>
                            <a:noFill/>
                          </a:ln>
                          <a:solidFill>
                            <a:schemeClr val="tx1"/>
                          </a:solidFill>
                          <a:effectLst/>
                          <a:latin typeface="Arial" charset="0"/>
                          <a:ea typeface="黑体" pitchFamily="2" charset="-122"/>
                        </a:rPr>
                        <a:t>2CIF</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FF0066"/>
                          </a:solidFill>
                          <a:effectLst/>
                          <a:latin typeface="Arial" charset="0"/>
                          <a:ea typeface="黑体" pitchFamily="2" charset="-122"/>
                        </a:rPr>
                        <a:t>1</a:t>
                      </a:r>
                      <a:r>
                        <a:rPr kumimoji="0" lang="en-US" altLang="zh-CN" sz="1500" b="1" i="0" u="none" strike="noStrike" cap="none" normalizeH="0" baseline="0" smtClean="0">
                          <a:ln>
                            <a:noFill/>
                          </a:ln>
                          <a:solidFill>
                            <a:schemeClr val="tx1"/>
                          </a:solidFill>
                          <a:effectLst/>
                          <a:latin typeface="Arial" charset="0"/>
                          <a:ea typeface="黑体" pitchFamily="2" charset="-122"/>
                        </a:rPr>
                        <a:t> </a:t>
                      </a:r>
                      <a:r>
                        <a:rPr kumimoji="0" lang="en-US" altLang="zh-CN" sz="1500" b="1" i="0" u="none" strike="noStrike" cap="none" normalizeH="0" baseline="0" smtClean="0">
                          <a:ln>
                            <a:noFill/>
                          </a:ln>
                          <a:solidFill>
                            <a:srgbClr val="00FF00"/>
                          </a:solidFill>
                          <a:effectLst/>
                          <a:latin typeface="Arial" charset="0"/>
                          <a:ea typeface="黑体" pitchFamily="2" charset="-122"/>
                        </a:rPr>
                        <a:t>×</a:t>
                      </a:r>
                      <a:r>
                        <a:rPr kumimoji="0" lang="en-US" altLang="zh-CN" sz="1500" b="1" i="0" u="none" strike="noStrike" cap="none" normalizeH="0" baseline="0" smtClean="0">
                          <a:ln>
                            <a:noFill/>
                          </a:ln>
                          <a:solidFill>
                            <a:schemeClr val="tx2"/>
                          </a:solidFill>
                          <a:effectLst/>
                          <a:latin typeface="Arial" charset="0"/>
                          <a:ea typeface="黑体" pitchFamily="2" charset="-122"/>
                        </a:rPr>
                        <a:t>1/2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0" i="0" u="none" strike="noStrike" cap="none" normalizeH="0" baseline="0" smtClean="0">
                          <a:ln>
                            <a:noFill/>
                          </a:ln>
                          <a:solidFill>
                            <a:schemeClr val="tx1"/>
                          </a:solidFill>
                          <a:effectLst/>
                          <a:latin typeface="Arial" charset="0"/>
                          <a:ea typeface="黑体" pitchFamily="2" charset="-122"/>
                        </a:rPr>
                        <a:t>DCIF</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1" i="0" u="none" strike="noStrike" cap="none" normalizeH="0" baseline="0" smtClean="0">
                          <a:ln>
                            <a:noFill/>
                          </a:ln>
                          <a:solidFill>
                            <a:srgbClr val="FD2823"/>
                          </a:solidFill>
                          <a:effectLst/>
                          <a:latin typeface="Arial" charset="0"/>
                          <a:ea typeface="黑体" pitchFamily="2" charset="-122"/>
                        </a:rPr>
                        <a:t>3/4 </a:t>
                      </a:r>
                      <a:r>
                        <a:rPr kumimoji="0" lang="en-US" altLang="zh-CN" sz="1400" b="1" i="0" u="none" strike="noStrike" cap="none" normalizeH="0" baseline="0" smtClean="0">
                          <a:ln>
                            <a:noFill/>
                          </a:ln>
                          <a:solidFill>
                            <a:srgbClr val="00FF00"/>
                          </a:solidFill>
                          <a:effectLst/>
                          <a:latin typeface="Arial" charset="0"/>
                          <a:ea typeface="黑体" pitchFamily="2" charset="-122"/>
                        </a:rPr>
                        <a:t>×</a:t>
                      </a:r>
                      <a:r>
                        <a:rPr kumimoji="0" lang="en-US" altLang="zh-CN" sz="1400" b="1" i="0" u="none" strike="noStrike" cap="none" normalizeH="0" baseline="0" smtClean="0">
                          <a:ln>
                            <a:noFill/>
                          </a:ln>
                          <a:solidFill>
                            <a:schemeClr val="tx2"/>
                          </a:solidFill>
                          <a:effectLst/>
                          <a:latin typeface="Arial" charset="0"/>
                          <a:ea typeface="黑体" pitchFamily="2" charset="-122"/>
                        </a:rPr>
                        <a:t>2/3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0" i="0" u="none" strike="noStrike" cap="none" normalizeH="0" baseline="0" smtClean="0">
                          <a:ln>
                            <a:noFill/>
                          </a:ln>
                          <a:solidFill>
                            <a:schemeClr val="tx1"/>
                          </a:solidFill>
                          <a:effectLst/>
                          <a:latin typeface="Arial" charset="0"/>
                          <a:ea typeface="黑体" pitchFamily="2" charset="-122"/>
                        </a:rPr>
                        <a:t>CIF</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1" i="0" u="none" strike="noStrike" cap="none" normalizeH="0" baseline="0" smtClean="0">
                          <a:ln>
                            <a:noFill/>
                          </a:ln>
                          <a:solidFill>
                            <a:srgbClr val="FD2823"/>
                          </a:solidFill>
                          <a:effectLst/>
                          <a:latin typeface="Arial" charset="0"/>
                          <a:ea typeface="黑体" pitchFamily="2" charset="-122"/>
                        </a:rPr>
                        <a:t>1/2</a:t>
                      </a:r>
                      <a:r>
                        <a:rPr kumimoji="0" lang="en-US" altLang="zh-CN" sz="1400" b="1" i="0" u="none" strike="noStrike" cap="none" normalizeH="0" baseline="0" smtClean="0">
                          <a:ln>
                            <a:noFill/>
                          </a:ln>
                          <a:solidFill>
                            <a:schemeClr val="tx1"/>
                          </a:solidFill>
                          <a:effectLst/>
                          <a:latin typeface="Arial" charset="0"/>
                          <a:ea typeface="黑体" pitchFamily="2" charset="-122"/>
                        </a:rPr>
                        <a:t> </a:t>
                      </a:r>
                      <a:r>
                        <a:rPr kumimoji="0" lang="en-US" altLang="zh-CN" sz="1400" b="1" i="0" u="none" strike="noStrike" cap="none" normalizeH="0" baseline="0" smtClean="0">
                          <a:ln>
                            <a:noFill/>
                          </a:ln>
                          <a:solidFill>
                            <a:srgbClr val="00FF00"/>
                          </a:solidFill>
                          <a:effectLst/>
                          <a:latin typeface="Arial" charset="0"/>
                          <a:ea typeface="黑体" pitchFamily="2" charset="-122"/>
                        </a:rPr>
                        <a:t>×</a:t>
                      </a:r>
                      <a:r>
                        <a:rPr kumimoji="0" lang="en-US" altLang="zh-CN" sz="1400" b="1" i="0" u="none" strike="noStrike" cap="none" normalizeH="0" baseline="0" smtClean="0">
                          <a:ln>
                            <a:noFill/>
                          </a:ln>
                          <a:solidFill>
                            <a:schemeClr val="tx2"/>
                          </a:solidFill>
                          <a:effectLst/>
                          <a:latin typeface="Arial" charset="0"/>
                          <a:ea typeface="黑体" pitchFamily="2" charset="-122"/>
                        </a:rPr>
                        <a:t>1/2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0" i="0" u="none" strike="noStrike" cap="none" normalizeH="0" baseline="0" smtClean="0">
                          <a:ln>
                            <a:noFill/>
                          </a:ln>
                          <a:solidFill>
                            <a:schemeClr val="tx1"/>
                          </a:solidFill>
                          <a:effectLst/>
                          <a:latin typeface="Arial" charset="0"/>
                          <a:ea typeface="黑体" pitchFamily="2" charset="-122"/>
                        </a:rPr>
                        <a:t>QCIF</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1" i="0" u="none" strike="noStrike" cap="none" normalizeH="0" baseline="0" smtClean="0">
                          <a:ln>
                            <a:noFill/>
                          </a:ln>
                          <a:solidFill>
                            <a:srgbClr val="FD2823"/>
                          </a:solidFill>
                          <a:effectLst/>
                          <a:latin typeface="Arial" charset="0"/>
                          <a:ea typeface="黑体" pitchFamily="2" charset="-122"/>
                        </a:rPr>
                        <a:t>1/4</a:t>
                      </a:r>
                      <a:r>
                        <a:rPr kumimoji="0" lang="en-US" altLang="zh-CN" sz="1400" b="1" i="0" u="none" strike="noStrike" cap="none" normalizeH="0" baseline="0" smtClean="0">
                          <a:ln>
                            <a:noFill/>
                          </a:ln>
                          <a:solidFill>
                            <a:schemeClr val="tx1"/>
                          </a:solidFill>
                          <a:effectLst/>
                          <a:latin typeface="Arial" charset="0"/>
                          <a:ea typeface="黑体" pitchFamily="2" charset="-122"/>
                        </a:rPr>
                        <a:t> </a:t>
                      </a:r>
                      <a:r>
                        <a:rPr kumimoji="0" lang="en-US" altLang="zh-CN" sz="1400" b="1" i="0" u="none" strike="noStrike" cap="none" normalizeH="0" baseline="0" smtClean="0">
                          <a:ln>
                            <a:noFill/>
                          </a:ln>
                          <a:solidFill>
                            <a:srgbClr val="00FF00"/>
                          </a:solidFill>
                          <a:effectLst/>
                          <a:latin typeface="Arial" charset="0"/>
                          <a:ea typeface="黑体" pitchFamily="2" charset="-122"/>
                        </a:rPr>
                        <a:t>×</a:t>
                      </a:r>
                      <a:r>
                        <a:rPr kumimoji="0" lang="en-US" altLang="zh-CN" sz="1400" b="1" i="0" u="none" strike="noStrike" cap="none" normalizeH="0" baseline="0" smtClean="0">
                          <a:ln>
                            <a:noFill/>
                          </a:ln>
                          <a:solidFill>
                            <a:schemeClr val="tx2"/>
                          </a:solidFill>
                          <a:effectLst/>
                          <a:latin typeface="Arial" charset="0"/>
                          <a:ea typeface="黑体" pitchFamily="2" charset="-122"/>
                        </a:rPr>
                        <a:t>1/4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5591">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0" i="0" u="none" strike="noStrike" cap="none" normalizeH="0" baseline="0" dirty="0" smtClean="0">
                          <a:ln>
                            <a:noFill/>
                          </a:ln>
                          <a:solidFill>
                            <a:schemeClr val="tx1"/>
                          </a:solidFill>
                          <a:effectLst/>
                          <a:latin typeface="Arial" charset="0"/>
                          <a:ea typeface="黑体" pitchFamily="2" charset="-122"/>
                        </a:rPr>
                        <a:t>PAL</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rgbClr val="FD2823"/>
                          </a:solidFill>
                          <a:effectLst/>
                          <a:latin typeface="Arial" charset="0"/>
                          <a:ea typeface="黑体" pitchFamily="2" charset="-122"/>
                        </a:rPr>
                        <a:t>960</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chemeClr val="tx2"/>
                          </a:solidFill>
                          <a:effectLst/>
                          <a:latin typeface="Arial" charset="0"/>
                          <a:ea typeface="黑体" pitchFamily="2" charset="-122"/>
                        </a:rPr>
                        <a:t>576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FD2823"/>
                          </a:solidFill>
                          <a:effectLst/>
                          <a:latin typeface="Arial" charset="0"/>
                          <a:ea typeface="黑体" pitchFamily="2" charset="-122"/>
                        </a:rPr>
                        <a:t>720</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chemeClr val="tx2"/>
                          </a:solidFill>
                          <a:effectLst/>
                          <a:latin typeface="Arial" charset="0"/>
                          <a:ea typeface="黑体" pitchFamily="2" charset="-122"/>
                        </a:rPr>
                        <a:t>576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rgbClr val="FD2823"/>
                          </a:solidFill>
                          <a:effectLst/>
                          <a:latin typeface="Arial" charset="0"/>
                          <a:ea typeface="黑体" pitchFamily="2" charset="-122"/>
                        </a:rPr>
                        <a:t>704</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chemeClr val="tx2"/>
                          </a:solidFill>
                          <a:effectLst/>
                          <a:latin typeface="Arial" charset="0"/>
                          <a:ea typeface="黑体" pitchFamily="2" charset="-122"/>
                        </a:rPr>
                        <a:t>576</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rgbClr val="FD2823"/>
                          </a:solidFill>
                          <a:effectLst/>
                          <a:latin typeface="Arial" charset="0"/>
                          <a:ea typeface="黑体" pitchFamily="2" charset="-122"/>
                        </a:rPr>
                        <a:t>704</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chemeClr val="tx2"/>
                          </a:solidFill>
                          <a:effectLst/>
                          <a:latin typeface="Arial" charset="0"/>
                          <a:ea typeface="黑体" pitchFamily="2" charset="-122"/>
                        </a:rPr>
                        <a:t>288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FD2823"/>
                          </a:solidFill>
                          <a:effectLst/>
                          <a:latin typeface="Arial" charset="0"/>
                          <a:ea typeface="黑体" pitchFamily="2" charset="-122"/>
                        </a:rPr>
                        <a:t>528</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chemeClr val="tx2"/>
                          </a:solidFill>
                          <a:effectLst/>
                          <a:latin typeface="Arial" charset="0"/>
                          <a:ea typeface="黑体" pitchFamily="2" charset="-122"/>
                        </a:rPr>
                        <a:t>384</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FD2823"/>
                          </a:solidFill>
                          <a:effectLst/>
                          <a:latin typeface="Arial" charset="0"/>
                          <a:ea typeface="黑体" pitchFamily="2" charset="-122"/>
                        </a:rPr>
                        <a:t>352</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chemeClr val="tx2"/>
                          </a:solidFill>
                          <a:effectLst/>
                          <a:latin typeface="Arial" charset="0"/>
                          <a:ea typeface="黑体" pitchFamily="2" charset="-122"/>
                        </a:rPr>
                        <a:t>288</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FD2823"/>
                          </a:solidFill>
                          <a:effectLst/>
                          <a:latin typeface="Arial" charset="0"/>
                          <a:ea typeface="黑体" pitchFamily="2" charset="-122"/>
                        </a:rPr>
                        <a:t>176</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chemeClr val="tx2"/>
                          </a:solidFill>
                          <a:effectLst/>
                          <a:latin typeface="Arial" charset="0"/>
                          <a:ea typeface="黑体" pitchFamily="2" charset="-122"/>
                        </a:rPr>
                        <a:t>144</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0" i="0" u="none" strike="noStrike" cap="none" normalizeH="0" baseline="0" dirty="0" smtClean="0">
                          <a:ln>
                            <a:noFill/>
                          </a:ln>
                          <a:solidFill>
                            <a:schemeClr val="tx1"/>
                          </a:solidFill>
                          <a:effectLst/>
                          <a:latin typeface="Arial" charset="0"/>
                          <a:ea typeface="黑体" pitchFamily="2" charset="-122"/>
                        </a:rPr>
                        <a:t>NTSC</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rgbClr val="FD2823"/>
                          </a:solidFill>
                          <a:effectLst/>
                          <a:latin typeface="Arial" charset="0"/>
                          <a:ea typeface="黑体" pitchFamily="2" charset="-122"/>
                        </a:rPr>
                        <a:t>960</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chemeClr val="tx2"/>
                          </a:solidFill>
                          <a:effectLst/>
                          <a:latin typeface="Arial" charset="0"/>
                          <a:ea typeface="黑体" pitchFamily="2" charset="-122"/>
                        </a:rPr>
                        <a:t>480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FD2823"/>
                          </a:solidFill>
                          <a:effectLst/>
                          <a:latin typeface="Arial" charset="0"/>
                          <a:ea typeface="黑体" pitchFamily="2" charset="-122"/>
                        </a:rPr>
                        <a:t>720</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chemeClr val="tx2"/>
                          </a:solidFill>
                          <a:effectLst/>
                          <a:latin typeface="Arial" charset="0"/>
                          <a:ea typeface="黑体" pitchFamily="2" charset="-122"/>
                        </a:rPr>
                        <a:t>480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FD2823"/>
                          </a:solidFill>
                          <a:effectLst/>
                          <a:latin typeface="Arial" charset="0"/>
                          <a:ea typeface="黑体" pitchFamily="2" charset="-122"/>
                        </a:rPr>
                        <a:t>704</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chemeClr val="tx2"/>
                          </a:solidFill>
                          <a:effectLst/>
                          <a:latin typeface="Arial" charset="0"/>
                          <a:ea typeface="黑体" pitchFamily="2" charset="-122"/>
                        </a:rPr>
                        <a:t>480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FD2823"/>
                          </a:solidFill>
                          <a:effectLst/>
                          <a:latin typeface="Arial" charset="0"/>
                          <a:ea typeface="黑体" pitchFamily="2" charset="-122"/>
                        </a:rPr>
                        <a:t>704</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chemeClr val="tx2"/>
                          </a:solidFill>
                          <a:effectLst/>
                          <a:latin typeface="Arial" charset="0"/>
                          <a:ea typeface="黑体" pitchFamily="2" charset="-122"/>
                        </a:rPr>
                        <a:t>240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FD2823"/>
                          </a:solidFill>
                          <a:effectLst/>
                          <a:latin typeface="Arial" charset="0"/>
                          <a:ea typeface="黑体" pitchFamily="2" charset="-122"/>
                        </a:rPr>
                        <a:t>528</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chemeClr val="tx2"/>
                          </a:solidFill>
                          <a:effectLst/>
                          <a:latin typeface="Arial" charset="0"/>
                          <a:ea typeface="黑体" pitchFamily="2" charset="-122"/>
                        </a:rPr>
                        <a:t>320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FD2823"/>
                          </a:solidFill>
                          <a:effectLst/>
                          <a:latin typeface="Arial" charset="0"/>
                          <a:ea typeface="黑体" pitchFamily="2" charset="-122"/>
                        </a:rPr>
                        <a:t>352</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smtClean="0">
                          <a:ln>
                            <a:noFill/>
                          </a:ln>
                          <a:solidFill>
                            <a:schemeClr val="tx2"/>
                          </a:solidFill>
                          <a:effectLst/>
                          <a:latin typeface="Arial" charset="0"/>
                          <a:ea typeface="黑体" pitchFamily="2" charset="-122"/>
                        </a:rPr>
                        <a:t>240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rgbClr val="FD2823"/>
                          </a:solidFill>
                          <a:effectLst/>
                          <a:latin typeface="Arial" charset="0"/>
                          <a:ea typeface="黑体" pitchFamily="2" charset="-122"/>
                        </a:rPr>
                        <a:t>176</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rgbClr val="00FF00"/>
                          </a:solidFill>
                          <a:effectLst/>
                          <a:latin typeface="Arial" charset="0"/>
                          <a:ea typeface="黑体" pitchFamily="2" charset="-122"/>
                        </a:rPr>
                        <a:t>×</a:t>
                      </a:r>
                    </a:p>
                    <a:p>
                      <a:pPr marL="0" marR="0" lvl="0" indent="0" algn="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500" b="1" i="0" u="none" strike="noStrike" cap="none" normalizeH="0" baseline="0" dirty="0" smtClean="0">
                          <a:ln>
                            <a:noFill/>
                          </a:ln>
                          <a:solidFill>
                            <a:schemeClr val="tx2"/>
                          </a:solidFill>
                          <a:effectLst/>
                          <a:latin typeface="Arial" charset="0"/>
                          <a:ea typeface="黑体" pitchFamily="2" charset="-122"/>
                        </a:rPr>
                        <a:t>120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0502" name="Text Box 38"/>
          <p:cNvSpPr txBox="1">
            <a:spLocks noChangeArrowheads="1"/>
          </p:cNvSpPr>
          <p:nvPr/>
        </p:nvSpPr>
        <p:spPr bwMode="auto">
          <a:xfrm>
            <a:off x="1871700" y="2227660"/>
            <a:ext cx="742950" cy="300082"/>
          </a:xfrm>
          <a:prstGeom prst="rect">
            <a:avLst/>
          </a:prstGeom>
          <a:noFill/>
          <a:ln w="9525" algn="ctr">
            <a:noFill/>
            <a:miter lim="800000"/>
            <a:headEnd/>
            <a:tailEnd/>
          </a:ln>
          <a:effectLst/>
        </p:spPr>
        <p:txBody>
          <a:bodyPr>
            <a:spAutoFit/>
          </a:bodyPr>
          <a:lstStyle/>
          <a:p>
            <a:pPr>
              <a:spcBef>
                <a:spcPct val="50000"/>
              </a:spcBef>
              <a:defRPr/>
            </a:pPr>
            <a:r>
              <a:rPr lang="zh-CN" altLang="en-US" sz="1350" b="1" dirty="0">
                <a:solidFill>
                  <a:srgbClr val="FD2823"/>
                </a:solidFill>
                <a:effectLst>
                  <a:outerShdw blurRad="38100" dist="38100" dir="2700000" algn="tl">
                    <a:srgbClr val="C0C0C0"/>
                  </a:outerShdw>
                </a:effectLst>
                <a:ea typeface="楷体_GB2312" pitchFamily="49" charset="-122"/>
              </a:rPr>
              <a:t>分辨率</a:t>
            </a:r>
          </a:p>
        </p:txBody>
      </p:sp>
      <p:sp>
        <p:nvSpPr>
          <p:cNvPr id="190503" name="Text Box 39"/>
          <p:cNvSpPr txBox="1">
            <a:spLocks noChangeArrowheads="1"/>
          </p:cNvSpPr>
          <p:nvPr/>
        </p:nvSpPr>
        <p:spPr bwMode="auto">
          <a:xfrm>
            <a:off x="1547664" y="2559844"/>
            <a:ext cx="742950" cy="300082"/>
          </a:xfrm>
          <a:prstGeom prst="rect">
            <a:avLst/>
          </a:prstGeom>
          <a:noFill/>
          <a:ln w="9525" algn="ctr">
            <a:noFill/>
            <a:miter lim="800000"/>
            <a:headEnd/>
            <a:tailEnd/>
          </a:ln>
          <a:effectLst/>
        </p:spPr>
        <p:txBody>
          <a:bodyPr>
            <a:spAutoFit/>
          </a:bodyPr>
          <a:lstStyle/>
          <a:p>
            <a:pPr>
              <a:spcBef>
                <a:spcPct val="50000"/>
              </a:spcBef>
              <a:defRPr/>
            </a:pPr>
            <a:r>
              <a:rPr lang="zh-CN" altLang="en-US" sz="1350" b="1" dirty="0">
                <a:solidFill>
                  <a:srgbClr val="FD2823"/>
                </a:solidFill>
                <a:effectLst>
                  <a:outerShdw blurRad="38100" dist="38100" dir="2700000" algn="tl">
                    <a:srgbClr val="C0C0C0"/>
                  </a:outerShdw>
                </a:effectLst>
                <a:ea typeface="楷体_GB2312" pitchFamily="49" charset="-122"/>
              </a:rPr>
              <a:t>制  式</a:t>
            </a:r>
          </a:p>
        </p:txBody>
      </p:sp>
    </p:spTree>
    <p:extLst>
      <p:ext uri="{BB962C8B-B14F-4D97-AF65-F5344CB8AC3E}">
        <p14:creationId xmlns:p14="http://schemas.microsoft.com/office/powerpoint/2010/main" val="378587002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ChangeArrowheads="1"/>
          </p:cNvSpPr>
          <p:nvPr/>
        </p:nvSpPr>
        <p:spPr bwMode="auto">
          <a:xfrm>
            <a:off x="2410775" y="2042276"/>
            <a:ext cx="5192519" cy="3115512"/>
          </a:xfrm>
          <a:prstGeom prst="rect">
            <a:avLst/>
          </a:prstGeom>
          <a:solidFill>
            <a:schemeClr val="accent1">
              <a:lumMod val="75000"/>
              <a:alpha val="90000"/>
            </a:schemeClr>
          </a:solidFill>
          <a:ln w="3175" algn="ctr">
            <a:solidFill>
              <a:schemeClr val="tx1"/>
            </a:solidFill>
            <a:miter lim="800000"/>
            <a:headEnd/>
            <a:tailEnd/>
          </a:ln>
        </p:spPr>
        <p:txBody>
          <a:bodyPr wrap="none" anchor="ctr"/>
          <a:lstStyle/>
          <a:p>
            <a:pPr algn="ctr"/>
            <a:r>
              <a:rPr lang="en-US" altLang="zh-CN" dirty="0"/>
              <a:t>WD1</a:t>
            </a:r>
            <a:endParaRPr lang="zh-CN" altLang="en-US" dirty="0"/>
          </a:p>
        </p:txBody>
      </p:sp>
      <p:sp>
        <p:nvSpPr>
          <p:cNvPr id="43010" name="Rectangle 2"/>
          <p:cNvSpPr>
            <a:spLocks noGrp="1" noChangeArrowheads="1"/>
          </p:cNvSpPr>
          <p:nvPr>
            <p:ph type="title" idx="4294967295"/>
          </p:nvPr>
        </p:nvSpPr>
        <p:spPr>
          <a:xfrm>
            <a:off x="397934" y="1115747"/>
            <a:ext cx="6840141" cy="377429"/>
          </a:xfrm>
        </p:spPr>
        <p:txBody>
          <a:bodyPr/>
          <a:lstStyle/>
          <a:p>
            <a:pPr eaLnBrk="1" hangingPunct="1"/>
            <a:r>
              <a:rPr lang="zh-CN" altLang="en-US" dirty="0" smtClean="0"/>
              <a:t>分辨率</a:t>
            </a:r>
          </a:p>
        </p:txBody>
      </p:sp>
      <p:sp>
        <p:nvSpPr>
          <p:cNvPr id="191491" name="Rectangle 3"/>
          <p:cNvSpPr>
            <a:spLocks noChangeArrowheads="1"/>
          </p:cNvSpPr>
          <p:nvPr/>
        </p:nvSpPr>
        <p:spPr bwMode="auto">
          <a:xfrm>
            <a:off x="2410774" y="2047875"/>
            <a:ext cx="3800475" cy="3109913"/>
          </a:xfrm>
          <a:prstGeom prst="rect">
            <a:avLst/>
          </a:prstGeom>
          <a:solidFill>
            <a:schemeClr val="accent1">
              <a:alpha val="89803"/>
            </a:schemeClr>
          </a:solidFill>
          <a:ln w="3175" algn="ctr">
            <a:solidFill>
              <a:schemeClr val="tx1"/>
            </a:solidFill>
            <a:miter lim="800000"/>
            <a:headEnd/>
            <a:tailEnd/>
          </a:ln>
        </p:spPr>
        <p:txBody>
          <a:bodyPr wrap="none" anchor="ctr"/>
          <a:lstStyle/>
          <a:p>
            <a:endParaRPr lang="zh-CN" altLang="en-US" sz="1350"/>
          </a:p>
        </p:txBody>
      </p:sp>
      <p:sp>
        <p:nvSpPr>
          <p:cNvPr id="191492" name="Text Box 4"/>
          <p:cNvSpPr txBox="1">
            <a:spLocks noChangeArrowheads="1"/>
          </p:cNvSpPr>
          <p:nvPr/>
        </p:nvSpPr>
        <p:spPr bwMode="auto">
          <a:xfrm>
            <a:off x="3922869" y="3375422"/>
            <a:ext cx="756047" cy="738664"/>
          </a:xfrm>
          <a:prstGeom prst="rect">
            <a:avLst/>
          </a:prstGeom>
          <a:noFill/>
          <a:ln w="3175" algn="ctr">
            <a:noFill/>
            <a:miter lim="800000"/>
            <a:headEnd/>
            <a:tailEnd/>
          </a:ln>
        </p:spPr>
        <p:txBody>
          <a:bodyPr>
            <a:spAutoFit/>
          </a:bodyPr>
          <a:lstStyle/>
          <a:p>
            <a:pPr algn="ctr">
              <a:spcBef>
                <a:spcPct val="50000"/>
              </a:spcBef>
            </a:pPr>
            <a:r>
              <a:rPr lang="en-US" altLang="zh-CN" sz="2100"/>
              <a:t>4CIF</a:t>
            </a:r>
          </a:p>
        </p:txBody>
      </p:sp>
      <p:sp>
        <p:nvSpPr>
          <p:cNvPr id="191493" name="Text Box 5"/>
          <p:cNvSpPr txBox="1">
            <a:spLocks noChangeArrowheads="1"/>
          </p:cNvSpPr>
          <p:nvPr/>
        </p:nvSpPr>
        <p:spPr bwMode="auto">
          <a:xfrm>
            <a:off x="1385646" y="3500438"/>
            <a:ext cx="917972" cy="553998"/>
          </a:xfrm>
          <a:prstGeom prst="rect">
            <a:avLst/>
          </a:prstGeom>
          <a:noFill/>
          <a:ln w="3175" algn="ctr">
            <a:noFill/>
            <a:miter lim="800000"/>
            <a:headEnd/>
            <a:tailEnd/>
          </a:ln>
        </p:spPr>
        <p:txBody>
          <a:bodyPr>
            <a:spAutoFit/>
          </a:bodyPr>
          <a:lstStyle/>
          <a:p>
            <a:pPr>
              <a:spcBef>
                <a:spcPct val="50000"/>
              </a:spcBef>
            </a:pPr>
            <a:r>
              <a:rPr lang="en-US" altLang="zh-CN" sz="1200"/>
              <a:t>576(PAL)</a:t>
            </a:r>
          </a:p>
          <a:p>
            <a:pPr>
              <a:spcBef>
                <a:spcPct val="50000"/>
              </a:spcBef>
            </a:pPr>
            <a:r>
              <a:rPr lang="en-US" altLang="zh-CN" sz="1200"/>
              <a:t>480(NTSC)</a:t>
            </a:r>
          </a:p>
        </p:txBody>
      </p:sp>
      <p:sp>
        <p:nvSpPr>
          <p:cNvPr id="191494" name="Text Box 6"/>
          <p:cNvSpPr txBox="1">
            <a:spLocks noChangeArrowheads="1"/>
          </p:cNvSpPr>
          <p:nvPr/>
        </p:nvSpPr>
        <p:spPr bwMode="auto">
          <a:xfrm>
            <a:off x="3437092" y="1701403"/>
            <a:ext cx="1728788" cy="300082"/>
          </a:xfrm>
          <a:prstGeom prst="rect">
            <a:avLst/>
          </a:prstGeom>
          <a:noFill/>
          <a:ln w="3175" algn="ctr">
            <a:noFill/>
            <a:miter lim="800000"/>
            <a:headEnd/>
            <a:tailEnd/>
          </a:ln>
        </p:spPr>
        <p:txBody>
          <a:bodyPr>
            <a:spAutoFit/>
          </a:bodyPr>
          <a:lstStyle/>
          <a:p>
            <a:pPr>
              <a:spcBef>
                <a:spcPct val="50000"/>
              </a:spcBef>
            </a:pPr>
            <a:r>
              <a:rPr lang="en-US" altLang="zh-CN" sz="1350" dirty="0"/>
              <a:t>960 (PAL/NTSC)</a:t>
            </a:r>
          </a:p>
        </p:txBody>
      </p:sp>
      <p:sp>
        <p:nvSpPr>
          <p:cNvPr id="191495" name="Rectangle 7"/>
          <p:cNvSpPr>
            <a:spLocks noChangeArrowheads="1"/>
          </p:cNvSpPr>
          <p:nvPr/>
        </p:nvSpPr>
        <p:spPr bwMode="auto">
          <a:xfrm>
            <a:off x="2410774" y="2047876"/>
            <a:ext cx="1900238" cy="1554956"/>
          </a:xfrm>
          <a:prstGeom prst="rect">
            <a:avLst/>
          </a:prstGeom>
          <a:solidFill>
            <a:schemeClr val="bg1">
              <a:alpha val="59999"/>
            </a:schemeClr>
          </a:solidFill>
          <a:ln w="3175" algn="ctr">
            <a:solidFill>
              <a:schemeClr val="tx1"/>
            </a:solidFill>
            <a:miter lim="800000"/>
            <a:headEnd/>
            <a:tailEnd/>
          </a:ln>
        </p:spPr>
        <p:txBody>
          <a:bodyPr wrap="none" anchor="ctr"/>
          <a:lstStyle/>
          <a:p>
            <a:pPr algn="ctr"/>
            <a:r>
              <a:rPr lang="en-US" altLang="zh-CN" sz="1500"/>
              <a:t>CIF</a:t>
            </a:r>
          </a:p>
        </p:txBody>
      </p:sp>
      <p:sp>
        <p:nvSpPr>
          <p:cNvPr id="191496" name="Rectangle 8"/>
          <p:cNvSpPr>
            <a:spLocks noChangeArrowheads="1"/>
          </p:cNvSpPr>
          <p:nvPr/>
        </p:nvSpPr>
        <p:spPr bwMode="auto">
          <a:xfrm>
            <a:off x="2410775" y="2047875"/>
            <a:ext cx="950119" cy="777479"/>
          </a:xfrm>
          <a:prstGeom prst="rect">
            <a:avLst/>
          </a:prstGeom>
          <a:solidFill>
            <a:srgbClr val="FFFF66">
              <a:alpha val="65097"/>
            </a:srgbClr>
          </a:solidFill>
          <a:ln w="3175" algn="ctr">
            <a:solidFill>
              <a:schemeClr val="tx1"/>
            </a:solidFill>
            <a:miter lim="800000"/>
            <a:headEnd/>
            <a:tailEnd/>
          </a:ln>
        </p:spPr>
        <p:txBody>
          <a:bodyPr wrap="none" anchor="ctr"/>
          <a:lstStyle/>
          <a:p>
            <a:pPr algn="ctr"/>
            <a:r>
              <a:rPr lang="en-US" altLang="zh-CN" sz="1350"/>
              <a:t>QCIF</a:t>
            </a:r>
          </a:p>
        </p:txBody>
      </p:sp>
      <p:sp>
        <p:nvSpPr>
          <p:cNvPr id="191497" name="Rectangle 9"/>
          <p:cNvSpPr>
            <a:spLocks noChangeArrowheads="1"/>
          </p:cNvSpPr>
          <p:nvPr/>
        </p:nvSpPr>
        <p:spPr bwMode="auto">
          <a:xfrm>
            <a:off x="2410774" y="3602833"/>
            <a:ext cx="3800475" cy="1554956"/>
          </a:xfrm>
          <a:prstGeom prst="rect">
            <a:avLst/>
          </a:prstGeom>
          <a:solidFill>
            <a:schemeClr val="bg1">
              <a:alpha val="65097"/>
            </a:schemeClr>
          </a:solidFill>
          <a:ln w="3175" algn="ctr">
            <a:solidFill>
              <a:schemeClr val="tx1"/>
            </a:solidFill>
            <a:miter lim="800000"/>
            <a:headEnd/>
            <a:tailEnd/>
          </a:ln>
        </p:spPr>
        <p:txBody>
          <a:bodyPr wrap="none" anchor="ctr"/>
          <a:lstStyle/>
          <a:p>
            <a:pPr algn="ctr"/>
            <a:r>
              <a:rPr lang="en-US" altLang="zh-CN" sz="1500"/>
              <a:t>2CIF</a:t>
            </a:r>
          </a:p>
        </p:txBody>
      </p:sp>
      <p:sp>
        <p:nvSpPr>
          <p:cNvPr id="191498" name="Rectangle 10"/>
          <p:cNvSpPr>
            <a:spLocks noChangeArrowheads="1"/>
          </p:cNvSpPr>
          <p:nvPr/>
        </p:nvSpPr>
        <p:spPr bwMode="auto">
          <a:xfrm>
            <a:off x="5261131" y="3602833"/>
            <a:ext cx="950119" cy="1554956"/>
          </a:xfrm>
          <a:prstGeom prst="rect">
            <a:avLst/>
          </a:prstGeom>
          <a:solidFill>
            <a:srgbClr val="FFFF66">
              <a:alpha val="65097"/>
            </a:srgbClr>
          </a:solidFill>
          <a:ln w="3175" algn="ctr">
            <a:solidFill>
              <a:schemeClr val="tx1"/>
            </a:solidFill>
            <a:miter lim="800000"/>
            <a:headEnd/>
            <a:tailEnd/>
          </a:ln>
        </p:spPr>
        <p:txBody>
          <a:bodyPr wrap="none" anchor="ctr"/>
          <a:lstStyle/>
          <a:p>
            <a:pPr algn="ctr"/>
            <a:endParaRPr lang="zh-CN" altLang="zh-CN" sz="1350"/>
          </a:p>
        </p:txBody>
      </p:sp>
      <p:sp>
        <p:nvSpPr>
          <p:cNvPr id="191499" name="Rectangle 11"/>
          <p:cNvSpPr>
            <a:spLocks noChangeArrowheads="1"/>
          </p:cNvSpPr>
          <p:nvPr/>
        </p:nvSpPr>
        <p:spPr bwMode="auto">
          <a:xfrm>
            <a:off x="2410775" y="5157789"/>
            <a:ext cx="2850356" cy="517922"/>
          </a:xfrm>
          <a:prstGeom prst="rect">
            <a:avLst/>
          </a:prstGeom>
          <a:solidFill>
            <a:srgbClr val="FFFF66">
              <a:alpha val="65097"/>
            </a:srgbClr>
          </a:solidFill>
          <a:ln w="3175" algn="ctr">
            <a:solidFill>
              <a:schemeClr val="tx1"/>
            </a:solidFill>
            <a:miter lim="800000"/>
            <a:headEnd/>
            <a:tailEnd/>
          </a:ln>
        </p:spPr>
        <p:txBody>
          <a:bodyPr wrap="none" anchor="ctr"/>
          <a:lstStyle/>
          <a:p>
            <a:endParaRPr lang="zh-CN" altLang="en-US" sz="1350"/>
          </a:p>
        </p:txBody>
      </p:sp>
      <p:sp>
        <p:nvSpPr>
          <p:cNvPr id="191500" name="AutoShape 12"/>
          <p:cNvSpPr>
            <a:spLocks noChangeArrowheads="1"/>
          </p:cNvSpPr>
          <p:nvPr/>
        </p:nvSpPr>
        <p:spPr bwMode="auto">
          <a:xfrm rot="2551612">
            <a:off x="5273038" y="5049441"/>
            <a:ext cx="270272" cy="647700"/>
          </a:xfrm>
          <a:prstGeom prst="curvedLeftArrow">
            <a:avLst>
              <a:gd name="adj1" fmla="val 47929"/>
              <a:gd name="adj2" fmla="val 95859"/>
              <a:gd name="adj3" fmla="val 33333"/>
            </a:avLst>
          </a:prstGeom>
          <a:solidFill>
            <a:schemeClr val="bg1">
              <a:alpha val="89803"/>
            </a:schemeClr>
          </a:solidFill>
          <a:ln w="3175">
            <a:solidFill>
              <a:schemeClr val="tx1"/>
            </a:solidFill>
            <a:miter lim="800000"/>
            <a:headEnd/>
            <a:tailEnd/>
          </a:ln>
        </p:spPr>
        <p:txBody>
          <a:bodyPr wrap="none" anchor="ctr"/>
          <a:lstStyle/>
          <a:p>
            <a:endParaRPr lang="zh-CN" altLang="en-US" sz="1350"/>
          </a:p>
        </p:txBody>
      </p:sp>
      <p:sp>
        <p:nvSpPr>
          <p:cNvPr id="191501" name="Rectangle 13"/>
          <p:cNvSpPr>
            <a:spLocks noChangeArrowheads="1"/>
          </p:cNvSpPr>
          <p:nvPr/>
        </p:nvSpPr>
        <p:spPr bwMode="auto">
          <a:xfrm>
            <a:off x="2410775" y="3602831"/>
            <a:ext cx="2850356" cy="2072879"/>
          </a:xfrm>
          <a:prstGeom prst="rect">
            <a:avLst/>
          </a:prstGeom>
          <a:solidFill>
            <a:srgbClr val="92D050">
              <a:alpha val="89803"/>
            </a:srgbClr>
          </a:solidFill>
          <a:ln w="3175" algn="ctr">
            <a:solidFill>
              <a:schemeClr val="tx1"/>
            </a:solidFill>
            <a:miter lim="800000"/>
            <a:headEnd/>
            <a:tailEnd/>
          </a:ln>
        </p:spPr>
        <p:txBody>
          <a:bodyPr wrap="none" anchor="ctr"/>
          <a:lstStyle/>
          <a:p>
            <a:pPr algn="ctr"/>
            <a:r>
              <a:rPr lang="en-US" altLang="zh-CN" sz="1500" b="1"/>
              <a:t>DCIF</a:t>
            </a:r>
          </a:p>
          <a:p>
            <a:pPr algn="ctr"/>
            <a:r>
              <a:rPr lang="en-US" altLang="zh-CN" sz="900" b="1"/>
              <a:t>528×384(PAL)</a:t>
            </a:r>
          </a:p>
        </p:txBody>
      </p:sp>
    </p:spTree>
    <p:extLst>
      <p:ext uri="{BB962C8B-B14F-4D97-AF65-F5344CB8AC3E}">
        <p14:creationId xmlns:p14="http://schemas.microsoft.com/office/powerpoint/2010/main" val="3459572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14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14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14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149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149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14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1498"/>
                                        </p:tgtEl>
                                        <p:attrNameLst>
                                          <p:attrName>style.visibility</p:attrName>
                                        </p:attrNameLst>
                                      </p:cBhvr>
                                      <p:to>
                                        <p:strVal val="visible"/>
                                      </p:to>
                                    </p:set>
                                  </p:childTnLst>
                                </p:cTn>
                              </p:par>
                            </p:childTnLst>
                          </p:cTn>
                        </p:par>
                        <p:par>
                          <p:cTn id="33" fill="hold">
                            <p:stCondLst>
                              <p:cond delay="0"/>
                            </p:stCondLst>
                            <p:childTnLst>
                              <p:par>
                                <p:cTn id="34" presetID="35" presetClass="emph" presetSubtype="0" fill="hold" grpId="1" nodeType="afterEffect">
                                  <p:stCondLst>
                                    <p:cond delay="0"/>
                                  </p:stCondLst>
                                  <p:childTnLst>
                                    <p:anim calcmode="discrete" valueType="str">
                                      <p:cBhvr>
                                        <p:cTn id="35" dur="1000" fill="hold"/>
                                        <p:tgtEl>
                                          <p:spTgt spid="191498"/>
                                        </p:tgtEl>
                                        <p:attrNameLst>
                                          <p:attrName>style.visibility</p:attrName>
                                        </p:attrNameLst>
                                      </p:cBhvr>
                                      <p:tavLst>
                                        <p:tav tm="0">
                                          <p:val>
                                            <p:strVal val="hidden"/>
                                          </p:val>
                                        </p:tav>
                                        <p:tav tm="50000">
                                          <p:val>
                                            <p:strVal val="visible"/>
                                          </p:val>
                                        </p:tav>
                                      </p:tavLst>
                                    </p:anim>
                                  </p:childTnLst>
                                </p:cTn>
                              </p:par>
                            </p:childTnLst>
                          </p:cTn>
                        </p:par>
                        <p:par>
                          <p:cTn id="36" fill="hold">
                            <p:stCondLst>
                              <p:cond delay="1000"/>
                            </p:stCondLst>
                            <p:childTnLst>
                              <p:par>
                                <p:cTn id="37" presetID="35" presetClass="emph" presetSubtype="0" fill="hold" grpId="2" nodeType="afterEffect">
                                  <p:stCondLst>
                                    <p:cond delay="0"/>
                                  </p:stCondLst>
                                  <p:childTnLst>
                                    <p:anim calcmode="discrete" valueType="str">
                                      <p:cBhvr>
                                        <p:cTn id="38" dur="1000" fill="hold"/>
                                        <p:tgtEl>
                                          <p:spTgt spid="191498"/>
                                        </p:tgtEl>
                                        <p:attrNameLst>
                                          <p:attrName>style.visibility</p:attrName>
                                        </p:attrNameLst>
                                      </p:cBhvr>
                                      <p:tavLst>
                                        <p:tav tm="0">
                                          <p:val>
                                            <p:strVal val="hidden"/>
                                          </p:val>
                                        </p:tav>
                                        <p:tav tm="50000">
                                          <p:val>
                                            <p:strVal val="visible"/>
                                          </p:val>
                                        </p:tav>
                                      </p:tavLst>
                                    </p:anim>
                                  </p:childTnLst>
                                </p:cTn>
                              </p:par>
                            </p:childTnLst>
                          </p:cTn>
                        </p:par>
                        <p:par>
                          <p:cTn id="39" fill="hold">
                            <p:stCondLst>
                              <p:cond delay="2000"/>
                            </p:stCondLst>
                            <p:childTnLst>
                              <p:par>
                                <p:cTn id="40" presetID="35" presetClass="emph" presetSubtype="0" fill="hold" grpId="3" nodeType="afterEffect">
                                  <p:stCondLst>
                                    <p:cond delay="0"/>
                                  </p:stCondLst>
                                  <p:childTnLst>
                                    <p:anim calcmode="discrete" valueType="str">
                                      <p:cBhvr>
                                        <p:cTn id="41" dur="1000" fill="hold"/>
                                        <p:tgtEl>
                                          <p:spTgt spid="191498"/>
                                        </p:tgtEl>
                                        <p:attrNameLst>
                                          <p:attrName>style.visibility</p:attrName>
                                        </p:attrNameLst>
                                      </p:cBhvr>
                                      <p:tavLst>
                                        <p:tav tm="0">
                                          <p:val>
                                            <p:strVal val="hidden"/>
                                          </p:val>
                                        </p:tav>
                                        <p:tav tm="50000">
                                          <p:val>
                                            <p:strVal val="visible"/>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91500"/>
                                        </p:tgtEl>
                                        <p:attrNameLst>
                                          <p:attrName>style.visibility</p:attrName>
                                        </p:attrNameLst>
                                      </p:cBhvr>
                                      <p:to>
                                        <p:strVal val="visible"/>
                                      </p:to>
                                    </p:set>
                                    <p:anim calcmode="lin" valueType="num">
                                      <p:cBhvr additive="base">
                                        <p:cTn id="46" dur="500" fill="hold"/>
                                        <p:tgtEl>
                                          <p:spTgt spid="191500"/>
                                        </p:tgtEl>
                                        <p:attrNameLst>
                                          <p:attrName>ppt_x</p:attrName>
                                        </p:attrNameLst>
                                      </p:cBhvr>
                                      <p:tavLst>
                                        <p:tav tm="0">
                                          <p:val>
                                            <p:strVal val="#ppt_x"/>
                                          </p:val>
                                        </p:tav>
                                        <p:tav tm="100000">
                                          <p:val>
                                            <p:strVal val="#ppt_x"/>
                                          </p:val>
                                        </p:tav>
                                      </p:tavLst>
                                    </p:anim>
                                    <p:anim calcmode="lin" valueType="num">
                                      <p:cBhvr additive="base">
                                        <p:cTn id="47" dur="500" fill="hold"/>
                                        <p:tgtEl>
                                          <p:spTgt spid="191500"/>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191499"/>
                                        </p:tgtEl>
                                        <p:attrNameLst>
                                          <p:attrName>style.visibility</p:attrName>
                                        </p:attrNameLst>
                                      </p:cBhvr>
                                      <p:to>
                                        <p:strVal val="visible"/>
                                      </p:to>
                                    </p:set>
                                  </p:childTnLst>
                                </p:cTn>
                              </p:par>
                            </p:childTnLst>
                          </p:cTn>
                        </p:par>
                        <p:par>
                          <p:cTn id="51" fill="hold">
                            <p:stCondLst>
                              <p:cond delay="500"/>
                            </p:stCondLst>
                            <p:childTnLst>
                              <p:par>
                                <p:cTn id="52" presetID="35" presetClass="emph" presetSubtype="0" fill="hold" grpId="1" nodeType="afterEffect">
                                  <p:stCondLst>
                                    <p:cond delay="0"/>
                                  </p:stCondLst>
                                  <p:childTnLst>
                                    <p:anim calcmode="discrete" valueType="str">
                                      <p:cBhvr>
                                        <p:cTn id="53" dur="1000" fill="hold"/>
                                        <p:tgtEl>
                                          <p:spTgt spid="191499"/>
                                        </p:tgtEl>
                                        <p:attrNameLst>
                                          <p:attrName>style.visibility</p:attrName>
                                        </p:attrNameLst>
                                      </p:cBhvr>
                                      <p:tavLst>
                                        <p:tav tm="0">
                                          <p:val>
                                            <p:strVal val="hidden"/>
                                          </p:val>
                                        </p:tav>
                                        <p:tav tm="50000">
                                          <p:val>
                                            <p:strVal val="visible"/>
                                          </p:val>
                                        </p:tav>
                                      </p:tavLst>
                                    </p:anim>
                                  </p:childTnLst>
                                </p:cTn>
                              </p:par>
                            </p:childTnLst>
                          </p:cTn>
                        </p:par>
                        <p:par>
                          <p:cTn id="54" fill="hold">
                            <p:stCondLst>
                              <p:cond delay="1500"/>
                            </p:stCondLst>
                            <p:childTnLst>
                              <p:par>
                                <p:cTn id="55" presetID="35" presetClass="emph" presetSubtype="0" fill="hold" grpId="2" nodeType="afterEffect">
                                  <p:stCondLst>
                                    <p:cond delay="0"/>
                                  </p:stCondLst>
                                  <p:childTnLst>
                                    <p:anim calcmode="discrete" valueType="str">
                                      <p:cBhvr>
                                        <p:cTn id="56" dur="1000" fill="hold"/>
                                        <p:tgtEl>
                                          <p:spTgt spid="191499"/>
                                        </p:tgtEl>
                                        <p:attrNameLst>
                                          <p:attrName>style.visibility</p:attrName>
                                        </p:attrNameLst>
                                      </p:cBhvr>
                                      <p:tavLst>
                                        <p:tav tm="0">
                                          <p:val>
                                            <p:strVal val="hidden"/>
                                          </p:val>
                                        </p:tav>
                                        <p:tav tm="50000">
                                          <p:val>
                                            <p:strVal val="visible"/>
                                          </p:val>
                                        </p:tav>
                                      </p:tavLst>
                                    </p:anim>
                                  </p:childTnLst>
                                </p:cTn>
                              </p:par>
                            </p:childTnLst>
                          </p:cTn>
                        </p:par>
                        <p:par>
                          <p:cTn id="57" fill="hold">
                            <p:stCondLst>
                              <p:cond delay="2500"/>
                            </p:stCondLst>
                            <p:childTnLst>
                              <p:par>
                                <p:cTn id="58" presetID="35" presetClass="emph" presetSubtype="0" fill="hold" grpId="3" nodeType="afterEffect">
                                  <p:stCondLst>
                                    <p:cond delay="0"/>
                                  </p:stCondLst>
                                  <p:childTnLst>
                                    <p:anim calcmode="discrete" valueType="str">
                                      <p:cBhvr>
                                        <p:cTn id="59" dur="1000" fill="hold"/>
                                        <p:tgtEl>
                                          <p:spTgt spid="191499"/>
                                        </p:tgtEl>
                                        <p:attrNameLst>
                                          <p:attrName>style.visibility</p:attrName>
                                        </p:attrNameLst>
                                      </p:cBhvr>
                                      <p:tavLst>
                                        <p:tav tm="0">
                                          <p:val>
                                            <p:strVal val="hidden"/>
                                          </p:val>
                                        </p:tav>
                                        <p:tav tm="50000">
                                          <p:val>
                                            <p:strVal val="visible"/>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91501"/>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191500"/>
                                        </p:tgtEl>
                                        <p:attrNameLst>
                                          <p:attrName>style.visibility</p:attrName>
                                        </p:attrNameLst>
                                      </p:cBhvr>
                                      <p:to>
                                        <p:strVal val="hidden"/>
                                      </p:to>
                                    </p:set>
                                  </p:childTnLst>
                                </p:cTn>
                              </p:par>
                            </p:childTnLst>
                          </p:cTn>
                        </p:par>
                        <p:par>
                          <p:cTn id="66" fill="hold">
                            <p:stCondLst>
                              <p:cond delay="0"/>
                            </p:stCondLst>
                            <p:childTnLst>
                              <p:par>
                                <p:cTn id="67" presetID="35" presetClass="emph" presetSubtype="0" fill="hold" grpId="1" nodeType="afterEffect">
                                  <p:stCondLst>
                                    <p:cond delay="0"/>
                                  </p:stCondLst>
                                  <p:childTnLst>
                                    <p:anim calcmode="discrete" valueType="str">
                                      <p:cBhvr>
                                        <p:cTn id="68" dur="1000" fill="hold"/>
                                        <p:tgtEl>
                                          <p:spTgt spid="191501"/>
                                        </p:tgtEl>
                                        <p:attrNameLst>
                                          <p:attrName>style.visibility</p:attrName>
                                        </p:attrNameLst>
                                      </p:cBhvr>
                                      <p:tavLst>
                                        <p:tav tm="0">
                                          <p:val>
                                            <p:strVal val="hidden"/>
                                          </p:val>
                                        </p:tav>
                                        <p:tav tm="50000">
                                          <p:val>
                                            <p:strVal val="visible"/>
                                          </p:val>
                                        </p:tav>
                                      </p:tavLst>
                                    </p:anim>
                                  </p:childTnLst>
                                </p:cTn>
                              </p:par>
                            </p:childTnLst>
                          </p:cTn>
                        </p:par>
                        <p:par>
                          <p:cTn id="69" fill="hold">
                            <p:stCondLst>
                              <p:cond delay="1000"/>
                            </p:stCondLst>
                            <p:childTnLst>
                              <p:par>
                                <p:cTn id="70" presetID="35" presetClass="emph" presetSubtype="0" fill="hold" grpId="2" nodeType="afterEffect">
                                  <p:stCondLst>
                                    <p:cond delay="0"/>
                                  </p:stCondLst>
                                  <p:childTnLst>
                                    <p:anim calcmode="discrete" valueType="str">
                                      <p:cBhvr>
                                        <p:cTn id="71" dur="1000" fill="hold"/>
                                        <p:tgtEl>
                                          <p:spTgt spid="191501"/>
                                        </p:tgtEl>
                                        <p:attrNameLst>
                                          <p:attrName>style.visibility</p:attrName>
                                        </p:attrNameLst>
                                      </p:cBhvr>
                                      <p:tavLst>
                                        <p:tav tm="0">
                                          <p:val>
                                            <p:strVal val="hidden"/>
                                          </p:val>
                                        </p:tav>
                                        <p:tav tm="50000">
                                          <p:val>
                                            <p:strVal val="visible"/>
                                          </p:val>
                                        </p:tav>
                                      </p:tavLst>
                                    </p:anim>
                                  </p:childTnLst>
                                </p:cTn>
                              </p:par>
                            </p:childTnLst>
                          </p:cTn>
                        </p:par>
                        <p:par>
                          <p:cTn id="72" fill="hold">
                            <p:stCondLst>
                              <p:cond delay="2000"/>
                            </p:stCondLst>
                            <p:childTnLst>
                              <p:par>
                                <p:cTn id="73" presetID="35" presetClass="emph" presetSubtype="0" fill="hold" grpId="3" nodeType="afterEffect">
                                  <p:stCondLst>
                                    <p:cond delay="0"/>
                                  </p:stCondLst>
                                  <p:childTnLst>
                                    <p:anim calcmode="discrete" valueType="str">
                                      <p:cBhvr>
                                        <p:cTn id="74" dur="1000" fill="hold"/>
                                        <p:tgtEl>
                                          <p:spTgt spid="1915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1491" grpId="0" animBg="1"/>
      <p:bldP spid="191492" grpId="0"/>
      <p:bldP spid="191493" grpId="0"/>
      <p:bldP spid="191494" grpId="0"/>
      <p:bldP spid="191495" grpId="0" animBg="1"/>
      <p:bldP spid="191496" grpId="0" animBg="1"/>
      <p:bldP spid="191497" grpId="0" animBg="1"/>
      <p:bldP spid="191498" grpId="0" animBg="1"/>
      <p:bldP spid="191498" grpId="1" animBg="1"/>
      <p:bldP spid="191498" grpId="2" animBg="1"/>
      <p:bldP spid="191498" grpId="3" animBg="1"/>
      <p:bldP spid="191499" grpId="0" animBg="1"/>
      <p:bldP spid="191499" grpId="1" animBg="1"/>
      <p:bldP spid="191499" grpId="2" animBg="1"/>
      <p:bldP spid="191499" grpId="3" animBg="1"/>
      <p:bldP spid="191500" grpId="0" animBg="1"/>
      <p:bldP spid="191500" grpId="1" animBg="1"/>
      <p:bldP spid="191501" grpId="0" animBg="1"/>
      <p:bldP spid="191501" grpId="1" animBg="1"/>
      <p:bldP spid="191501" grpId="2" animBg="1"/>
      <p:bldP spid="191501"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idx="4294967295"/>
          </p:nvPr>
        </p:nvSpPr>
        <p:spPr>
          <a:xfrm>
            <a:off x="406400" y="1124215"/>
            <a:ext cx="6840141" cy="377429"/>
          </a:xfrm>
        </p:spPr>
        <p:txBody>
          <a:bodyPr/>
          <a:lstStyle/>
          <a:p>
            <a:pPr eaLnBrk="1" hangingPunct="1"/>
            <a:r>
              <a:rPr lang="zh-CN" altLang="en-US" dirty="0" smtClean="0"/>
              <a:t>高清分辨率</a:t>
            </a:r>
          </a:p>
        </p:txBody>
      </p:sp>
      <p:grpSp>
        <p:nvGrpSpPr>
          <p:cNvPr id="8" name="组合 43"/>
          <p:cNvGrpSpPr/>
          <p:nvPr/>
        </p:nvGrpSpPr>
        <p:grpSpPr>
          <a:xfrm>
            <a:off x="1817694" y="1858674"/>
            <a:ext cx="1492502" cy="1221139"/>
            <a:chOff x="308983" y="1052737"/>
            <a:chExt cx="2149885" cy="1758997"/>
          </a:xfrm>
          <a:solidFill>
            <a:srgbClr val="0086EA"/>
          </a:solidFill>
        </p:grpSpPr>
        <p:sp>
          <p:nvSpPr>
            <p:cNvPr id="9" name="矩形 8"/>
            <p:cNvSpPr/>
            <p:nvPr/>
          </p:nvSpPr>
          <p:spPr>
            <a:xfrm>
              <a:off x="308983" y="1052737"/>
              <a:ext cx="2149885" cy="1758997"/>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Verdana" pitchFamily="34" charset="0"/>
                <a:ea typeface="微软雅黑" pitchFamily="34" charset="-122"/>
              </a:endParaRPr>
            </a:p>
          </p:txBody>
        </p:sp>
        <p:sp>
          <p:nvSpPr>
            <p:cNvPr id="10" name="TextBox 9"/>
            <p:cNvSpPr txBox="1"/>
            <p:nvPr/>
          </p:nvSpPr>
          <p:spPr>
            <a:xfrm>
              <a:off x="395536" y="2070032"/>
              <a:ext cx="1909445" cy="731508"/>
            </a:xfrm>
            <a:prstGeom prst="rect">
              <a:avLst/>
            </a:prstGeom>
            <a:grpFill/>
          </p:spPr>
          <p:txBody>
            <a:bodyPr wrap="square" rtlCol="0">
              <a:spAutoFit/>
            </a:bodyPr>
            <a:lstStyle/>
            <a:p>
              <a:pPr algn="ctr"/>
              <a:r>
                <a:rPr lang="en-US" altLang="zh-CN" sz="1350" dirty="0">
                  <a:latin typeface="Verdana" pitchFamily="34" charset="0"/>
                  <a:ea typeface="微软雅黑" pitchFamily="34" charset="-122"/>
                </a:rPr>
                <a:t>45</a:t>
              </a:r>
              <a:r>
                <a:rPr lang="zh-CN" altLang="en-US" sz="1350" dirty="0">
                  <a:latin typeface="Verdana" pitchFamily="34" charset="0"/>
                  <a:ea typeface="微软雅黑" pitchFamily="34" charset="-122"/>
                </a:rPr>
                <a:t>万</a:t>
              </a:r>
              <a:r>
                <a:rPr lang="en-US" altLang="zh-CN" sz="1350" dirty="0">
                  <a:latin typeface="Verdana" pitchFamily="34" charset="0"/>
                  <a:ea typeface="微软雅黑" pitchFamily="34" charset="-122"/>
                </a:rPr>
                <a:t>-4CIF</a:t>
              </a:r>
            </a:p>
            <a:p>
              <a:pPr algn="ctr"/>
              <a:r>
                <a:rPr lang="zh-CN" altLang="en-US" sz="1350" dirty="0">
                  <a:latin typeface="Verdana" pitchFamily="34" charset="0"/>
                  <a:ea typeface="微软雅黑" pitchFamily="34" charset="-122"/>
                </a:rPr>
                <a:t>（</a:t>
              </a:r>
              <a:r>
                <a:rPr lang="en-US" altLang="zh-CN" sz="1350" dirty="0">
                  <a:latin typeface="Verdana" pitchFamily="34" charset="0"/>
                  <a:ea typeface="微软雅黑" pitchFamily="34" charset="-122"/>
                </a:rPr>
                <a:t>704×576</a:t>
              </a:r>
              <a:r>
                <a:rPr lang="zh-CN" altLang="en-US" sz="1350" dirty="0">
                  <a:latin typeface="Verdana" pitchFamily="34" charset="0"/>
                  <a:ea typeface="微软雅黑" pitchFamily="34" charset="-122"/>
                </a:rPr>
                <a:t>）</a:t>
              </a:r>
            </a:p>
          </p:txBody>
        </p:sp>
      </p:grpSp>
      <p:grpSp>
        <p:nvGrpSpPr>
          <p:cNvPr id="11" name="组合 46"/>
          <p:cNvGrpSpPr/>
          <p:nvPr/>
        </p:nvGrpSpPr>
        <p:grpSpPr>
          <a:xfrm>
            <a:off x="1817696" y="1858674"/>
            <a:ext cx="2739407" cy="1526423"/>
            <a:chOff x="308984" y="1052738"/>
            <a:chExt cx="3945999" cy="2198746"/>
          </a:xfrm>
          <a:solidFill>
            <a:srgbClr val="FFFF00">
              <a:alpha val="45000"/>
            </a:srgbClr>
          </a:solidFill>
        </p:grpSpPr>
        <p:sp>
          <p:nvSpPr>
            <p:cNvPr id="12" name="矩形 11"/>
            <p:cNvSpPr/>
            <p:nvPr/>
          </p:nvSpPr>
          <p:spPr>
            <a:xfrm>
              <a:off x="308984" y="1052738"/>
              <a:ext cx="3908882" cy="219874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Verdana" pitchFamily="34" charset="0"/>
                <a:ea typeface="微软雅黑" pitchFamily="34" charset="-122"/>
              </a:endParaRPr>
            </a:p>
          </p:txBody>
        </p:sp>
        <p:sp>
          <p:nvSpPr>
            <p:cNvPr id="13" name="TextBox 12"/>
            <p:cNvSpPr txBox="1"/>
            <p:nvPr/>
          </p:nvSpPr>
          <p:spPr>
            <a:xfrm>
              <a:off x="2487196" y="1772816"/>
              <a:ext cx="1767787" cy="1030763"/>
            </a:xfrm>
            <a:prstGeom prst="rect">
              <a:avLst/>
            </a:prstGeom>
            <a:noFill/>
          </p:spPr>
          <p:txBody>
            <a:bodyPr wrap="square" rtlCol="0">
              <a:spAutoFit/>
            </a:bodyPr>
            <a:lstStyle/>
            <a:p>
              <a:pPr algn="ctr"/>
              <a:r>
                <a:rPr lang="en-US" altLang="zh-CN" sz="1350" dirty="0">
                  <a:latin typeface="Verdana" pitchFamily="34" charset="0"/>
                  <a:ea typeface="微软雅黑" pitchFamily="34" charset="-122"/>
                </a:rPr>
                <a:t>100</a:t>
              </a:r>
              <a:r>
                <a:rPr lang="zh-CN" altLang="en-US" sz="1350" dirty="0">
                  <a:latin typeface="Verdana" pitchFamily="34" charset="0"/>
                  <a:ea typeface="微软雅黑" pitchFamily="34" charset="-122"/>
                </a:rPr>
                <a:t>万</a:t>
              </a:r>
              <a:r>
                <a:rPr lang="en-US" altLang="zh-CN" sz="1350" dirty="0">
                  <a:latin typeface="Verdana" pitchFamily="34" charset="0"/>
                  <a:ea typeface="微软雅黑" pitchFamily="34" charset="-122"/>
                </a:rPr>
                <a:t>-720p</a:t>
              </a:r>
            </a:p>
            <a:p>
              <a:pPr algn="ctr"/>
              <a:r>
                <a:rPr lang="zh-CN" altLang="en-US" sz="1350" dirty="0">
                  <a:latin typeface="Verdana" pitchFamily="34" charset="0"/>
                  <a:ea typeface="微软雅黑" pitchFamily="34" charset="-122"/>
                </a:rPr>
                <a:t>（</a:t>
              </a:r>
              <a:r>
                <a:rPr lang="en-US" altLang="zh-CN" sz="1350" dirty="0">
                  <a:latin typeface="Verdana" pitchFamily="34" charset="0"/>
                  <a:ea typeface="微软雅黑" pitchFamily="34" charset="-122"/>
                </a:rPr>
                <a:t>1280×720</a:t>
              </a:r>
              <a:r>
                <a:rPr lang="zh-CN" altLang="en-US" sz="1350" dirty="0">
                  <a:latin typeface="Verdana" pitchFamily="34" charset="0"/>
                  <a:ea typeface="微软雅黑" pitchFamily="34" charset="-122"/>
                </a:rPr>
                <a:t>）</a:t>
              </a:r>
            </a:p>
          </p:txBody>
        </p:sp>
      </p:grpSp>
      <p:grpSp>
        <p:nvGrpSpPr>
          <p:cNvPr id="14" name="组合 49"/>
          <p:cNvGrpSpPr/>
          <p:nvPr/>
        </p:nvGrpSpPr>
        <p:grpSpPr>
          <a:xfrm>
            <a:off x="1817695" y="1858673"/>
            <a:ext cx="2713640" cy="2078159"/>
            <a:chOff x="323528" y="1052736"/>
            <a:chExt cx="3908882" cy="2955604"/>
          </a:xfrm>
          <a:solidFill>
            <a:srgbClr val="0086EA">
              <a:alpha val="40000"/>
            </a:srgbClr>
          </a:solidFill>
        </p:grpSpPr>
        <p:sp>
          <p:nvSpPr>
            <p:cNvPr id="15" name="矩形 14"/>
            <p:cNvSpPr/>
            <p:nvPr/>
          </p:nvSpPr>
          <p:spPr>
            <a:xfrm>
              <a:off x="323528" y="1052736"/>
              <a:ext cx="3908882" cy="288032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Verdana" pitchFamily="34" charset="0"/>
                <a:ea typeface="微软雅黑" pitchFamily="34" charset="-122"/>
              </a:endParaRPr>
            </a:p>
          </p:txBody>
        </p:sp>
        <p:sp>
          <p:nvSpPr>
            <p:cNvPr id="16" name="TextBox 15"/>
            <p:cNvSpPr txBox="1"/>
            <p:nvPr/>
          </p:nvSpPr>
          <p:spPr>
            <a:xfrm>
              <a:off x="1259632" y="3286091"/>
              <a:ext cx="1909445" cy="722249"/>
            </a:xfrm>
            <a:prstGeom prst="rect">
              <a:avLst/>
            </a:prstGeom>
            <a:noFill/>
          </p:spPr>
          <p:txBody>
            <a:bodyPr wrap="square" rtlCol="0">
              <a:spAutoFit/>
            </a:bodyPr>
            <a:lstStyle/>
            <a:p>
              <a:pPr algn="ctr"/>
              <a:r>
                <a:rPr lang="en-US" altLang="zh-CN" sz="1350" dirty="0">
                  <a:latin typeface="Verdana" pitchFamily="34" charset="0"/>
                  <a:ea typeface="微软雅黑" pitchFamily="34" charset="-122"/>
                </a:rPr>
                <a:t>130</a:t>
              </a:r>
              <a:r>
                <a:rPr lang="zh-CN" altLang="en-US" sz="1350" dirty="0">
                  <a:latin typeface="Verdana" pitchFamily="34" charset="0"/>
                  <a:ea typeface="微软雅黑" pitchFamily="34" charset="-122"/>
                </a:rPr>
                <a:t>万</a:t>
              </a:r>
              <a:endParaRPr lang="en-US" altLang="zh-CN" sz="1350" dirty="0">
                <a:latin typeface="Verdana" pitchFamily="34" charset="0"/>
                <a:ea typeface="微软雅黑" pitchFamily="34" charset="-122"/>
              </a:endParaRPr>
            </a:p>
            <a:p>
              <a:pPr algn="ctr"/>
              <a:r>
                <a:rPr lang="zh-CN" altLang="en-US" sz="1350" dirty="0">
                  <a:latin typeface="Verdana" pitchFamily="34" charset="0"/>
                  <a:ea typeface="微软雅黑" pitchFamily="34" charset="-122"/>
                </a:rPr>
                <a:t>（</a:t>
              </a:r>
              <a:r>
                <a:rPr lang="en-US" altLang="zh-CN" sz="1350" dirty="0">
                  <a:latin typeface="Verdana" pitchFamily="34" charset="0"/>
                  <a:ea typeface="微软雅黑" pitchFamily="34" charset="-122"/>
                </a:rPr>
                <a:t>1280×960</a:t>
              </a:r>
              <a:r>
                <a:rPr lang="zh-CN" altLang="en-US" sz="1350" dirty="0">
                  <a:latin typeface="Verdana" pitchFamily="34" charset="0"/>
                  <a:ea typeface="微软雅黑" pitchFamily="34" charset="-122"/>
                </a:rPr>
                <a:t>）</a:t>
              </a:r>
            </a:p>
          </p:txBody>
        </p:sp>
      </p:grpSp>
      <p:grpSp>
        <p:nvGrpSpPr>
          <p:cNvPr id="17" name="组合 52"/>
          <p:cNvGrpSpPr/>
          <p:nvPr/>
        </p:nvGrpSpPr>
        <p:grpSpPr>
          <a:xfrm>
            <a:off x="1817694" y="1858673"/>
            <a:ext cx="3427304" cy="2592132"/>
            <a:chOff x="308983" y="1052737"/>
            <a:chExt cx="4886100" cy="3664575"/>
          </a:xfrm>
          <a:solidFill>
            <a:srgbClr val="0086EA">
              <a:alpha val="35000"/>
            </a:srgbClr>
          </a:solidFill>
        </p:grpSpPr>
        <p:sp>
          <p:nvSpPr>
            <p:cNvPr id="18" name="矩形 17"/>
            <p:cNvSpPr/>
            <p:nvPr/>
          </p:nvSpPr>
          <p:spPr>
            <a:xfrm>
              <a:off x="308983" y="1052737"/>
              <a:ext cx="4886100" cy="3664575"/>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solidFill>
                  <a:schemeClr val="tx1"/>
                </a:solidFill>
                <a:latin typeface="Verdana" pitchFamily="34" charset="0"/>
                <a:ea typeface="微软雅黑" pitchFamily="34" charset="-122"/>
              </a:endParaRPr>
            </a:p>
            <a:p>
              <a:pPr algn="ctr"/>
              <a:endParaRPr lang="en-US" altLang="zh-CN" sz="1350" dirty="0">
                <a:solidFill>
                  <a:schemeClr val="tx1"/>
                </a:solidFill>
                <a:latin typeface="Verdana" pitchFamily="34" charset="0"/>
                <a:ea typeface="微软雅黑" pitchFamily="34" charset="-122"/>
              </a:endParaRPr>
            </a:p>
            <a:p>
              <a:pPr algn="ctr"/>
              <a:endParaRPr lang="en-US" altLang="zh-CN" sz="1350" dirty="0">
                <a:solidFill>
                  <a:schemeClr val="tx1"/>
                </a:solidFill>
                <a:latin typeface="Verdana" pitchFamily="34" charset="0"/>
                <a:ea typeface="微软雅黑" pitchFamily="34" charset="-122"/>
              </a:endParaRPr>
            </a:p>
          </p:txBody>
        </p:sp>
        <p:sp>
          <p:nvSpPr>
            <p:cNvPr id="19" name="TextBox 18"/>
            <p:cNvSpPr txBox="1"/>
            <p:nvPr/>
          </p:nvSpPr>
          <p:spPr>
            <a:xfrm>
              <a:off x="1763688" y="3959905"/>
              <a:ext cx="1909446" cy="717936"/>
            </a:xfrm>
            <a:prstGeom prst="rect">
              <a:avLst/>
            </a:prstGeom>
            <a:noFill/>
          </p:spPr>
          <p:txBody>
            <a:bodyPr wrap="square" rtlCol="0">
              <a:spAutoFit/>
            </a:bodyPr>
            <a:lstStyle/>
            <a:p>
              <a:pPr algn="ctr"/>
              <a:r>
                <a:rPr lang="en-US" altLang="zh-CN" sz="1350" dirty="0">
                  <a:latin typeface="Verdana" pitchFamily="34" charset="0"/>
                  <a:ea typeface="微软雅黑" pitchFamily="34" charset="-122"/>
                </a:rPr>
                <a:t>200</a:t>
              </a:r>
              <a:r>
                <a:rPr lang="zh-CN" altLang="en-US" sz="1350" dirty="0">
                  <a:latin typeface="Verdana" pitchFamily="34" charset="0"/>
                  <a:ea typeface="微软雅黑" pitchFamily="34" charset="-122"/>
                </a:rPr>
                <a:t>万</a:t>
              </a:r>
              <a:r>
                <a:rPr lang="en-US" altLang="zh-CN" sz="1350" dirty="0">
                  <a:latin typeface="Verdana" pitchFamily="34" charset="0"/>
                  <a:ea typeface="微软雅黑" pitchFamily="34" charset="-122"/>
                </a:rPr>
                <a:t>-UXGA</a:t>
              </a:r>
            </a:p>
            <a:p>
              <a:pPr algn="ctr"/>
              <a:r>
                <a:rPr lang="en-US" altLang="zh-CN" sz="1350" dirty="0">
                  <a:latin typeface="Verdana" pitchFamily="34" charset="0"/>
                  <a:ea typeface="微软雅黑" pitchFamily="34" charset="-122"/>
                </a:rPr>
                <a:t>(1600×1200</a:t>
              </a:r>
              <a:r>
                <a:rPr lang="zh-CN" altLang="en-US" sz="1350" dirty="0">
                  <a:latin typeface="Verdana" pitchFamily="34" charset="0"/>
                  <a:ea typeface="微软雅黑" pitchFamily="34" charset="-122"/>
                </a:rPr>
                <a:t>）</a:t>
              </a:r>
            </a:p>
          </p:txBody>
        </p:sp>
      </p:grpSp>
      <p:grpSp>
        <p:nvGrpSpPr>
          <p:cNvPr id="20" name="组合 55"/>
          <p:cNvGrpSpPr/>
          <p:nvPr/>
        </p:nvGrpSpPr>
        <p:grpSpPr>
          <a:xfrm>
            <a:off x="1817696" y="1858675"/>
            <a:ext cx="4089128" cy="2289632"/>
            <a:chOff x="308983" y="1052738"/>
            <a:chExt cx="5890216" cy="3298118"/>
          </a:xfrm>
          <a:solidFill>
            <a:srgbClr val="FFFF00">
              <a:alpha val="30000"/>
            </a:srgbClr>
          </a:solidFill>
        </p:grpSpPr>
        <p:sp>
          <p:nvSpPr>
            <p:cNvPr id="21" name="矩形 20"/>
            <p:cNvSpPr/>
            <p:nvPr/>
          </p:nvSpPr>
          <p:spPr>
            <a:xfrm>
              <a:off x="308983" y="1052738"/>
              <a:ext cx="5863321" cy="3298118"/>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Verdana" pitchFamily="34" charset="0"/>
                <a:ea typeface="微软雅黑" pitchFamily="34" charset="-122"/>
              </a:endParaRPr>
            </a:p>
          </p:txBody>
        </p:sp>
        <p:sp>
          <p:nvSpPr>
            <p:cNvPr id="22" name="TextBox 21"/>
            <p:cNvSpPr txBox="1"/>
            <p:nvPr/>
          </p:nvSpPr>
          <p:spPr>
            <a:xfrm>
              <a:off x="4276443" y="2350621"/>
              <a:ext cx="1922756" cy="1330018"/>
            </a:xfrm>
            <a:prstGeom prst="rect">
              <a:avLst/>
            </a:prstGeom>
            <a:noFill/>
          </p:spPr>
          <p:txBody>
            <a:bodyPr wrap="square" rtlCol="0">
              <a:spAutoFit/>
            </a:bodyPr>
            <a:lstStyle/>
            <a:p>
              <a:pPr algn="ctr"/>
              <a:r>
                <a:rPr lang="en-US" altLang="zh-CN" sz="1350" dirty="0">
                  <a:latin typeface="Verdana" pitchFamily="34" charset="0"/>
                  <a:ea typeface="微软雅黑" pitchFamily="34" charset="-122"/>
                </a:rPr>
                <a:t> 200</a:t>
              </a:r>
              <a:r>
                <a:rPr lang="zh-CN" altLang="en-US" sz="1350" dirty="0">
                  <a:latin typeface="Verdana" pitchFamily="34" charset="0"/>
                  <a:ea typeface="微软雅黑" pitchFamily="34" charset="-122"/>
                </a:rPr>
                <a:t>万</a:t>
              </a:r>
              <a:r>
                <a:rPr lang="en-US" altLang="zh-CN" sz="1350" dirty="0">
                  <a:latin typeface="Verdana" pitchFamily="34" charset="0"/>
                  <a:ea typeface="微软雅黑" pitchFamily="34" charset="-122"/>
                </a:rPr>
                <a:t>-1080p</a:t>
              </a:r>
            </a:p>
            <a:p>
              <a:pPr algn="ctr"/>
              <a:r>
                <a:rPr lang="zh-CN" altLang="en-US" sz="1350" dirty="0">
                  <a:latin typeface="Verdana" pitchFamily="34" charset="0"/>
                  <a:ea typeface="微软雅黑" pitchFamily="34" charset="-122"/>
                </a:rPr>
                <a:t>（</a:t>
              </a:r>
              <a:r>
                <a:rPr lang="en-US" altLang="zh-CN" sz="1350" dirty="0">
                  <a:latin typeface="Verdana" pitchFamily="34" charset="0"/>
                  <a:ea typeface="微软雅黑" pitchFamily="34" charset="-122"/>
                </a:rPr>
                <a:t>1920×1080</a:t>
              </a:r>
              <a:r>
                <a:rPr lang="zh-CN" altLang="en-US" sz="1350" dirty="0">
                  <a:latin typeface="Verdana" pitchFamily="34" charset="0"/>
                  <a:ea typeface="微软雅黑" pitchFamily="34" charset="-122"/>
                </a:rPr>
                <a:t>）</a:t>
              </a:r>
            </a:p>
          </p:txBody>
        </p:sp>
      </p:grpSp>
      <p:grpSp>
        <p:nvGrpSpPr>
          <p:cNvPr id="23" name="组合 58"/>
          <p:cNvGrpSpPr/>
          <p:nvPr/>
        </p:nvGrpSpPr>
        <p:grpSpPr>
          <a:xfrm>
            <a:off x="1817695" y="1858674"/>
            <a:ext cx="4362023" cy="3266290"/>
            <a:chOff x="323529" y="1052737"/>
            <a:chExt cx="6120680" cy="4633419"/>
          </a:xfrm>
          <a:solidFill>
            <a:srgbClr val="0086EA">
              <a:alpha val="25000"/>
            </a:srgbClr>
          </a:solidFill>
        </p:grpSpPr>
        <p:sp>
          <p:nvSpPr>
            <p:cNvPr id="24" name="矩形 23"/>
            <p:cNvSpPr/>
            <p:nvPr/>
          </p:nvSpPr>
          <p:spPr>
            <a:xfrm>
              <a:off x="323529" y="1052737"/>
              <a:ext cx="6120680" cy="456716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Verdana" pitchFamily="34" charset="0"/>
                <a:ea typeface="微软雅黑" pitchFamily="34" charset="-122"/>
              </a:endParaRPr>
            </a:p>
          </p:txBody>
        </p:sp>
        <p:sp>
          <p:nvSpPr>
            <p:cNvPr id="25" name="TextBox 24"/>
            <p:cNvSpPr txBox="1"/>
            <p:nvPr/>
          </p:nvSpPr>
          <p:spPr>
            <a:xfrm>
              <a:off x="2195736" y="4965769"/>
              <a:ext cx="1909446" cy="720387"/>
            </a:xfrm>
            <a:prstGeom prst="rect">
              <a:avLst/>
            </a:prstGeom>
            <a:noFill/>
          </p:spPr>
          <p:txBody>
            <a:bodyPr wrap="square" rtlCol="0">
              <a:spAutoFit/>
            </a:bodyPr>
            <a:lstStyle/>
            <a:p>
              <a:pPr algn="ctr"/>
              <a:r>
                <a:rPr lang="en-US" altLang="zh-CN" sz="1350" dirty="0">
                  <a:latin typeface="Verdana" pitchFamily="34" charset="0"/>
                  <a:ea typeface="微软雅黑" pitchFamily="34" charset="-122"/>
                </a:rPr>
                <a:t>300</a:t>
              </a:r>
              <a:r>
                <a:rPr lang="zh-CN" altLang="en-US" sz="1350" dirty="0">
                  <a:latin typeface="Verdana" pitchFamily="34" charset="0"/>
                  <a:ea typeface="微软雅黑" pitchFamily="34" charset="-122"/>
                </a:rPr>
                <a:t>万</a:t>
              </a:r>
              <a:endParaRPr lang="en-US" altLang="zh-CN" sz="1350" dirty="0">
                <a:latin typeface="Verdana" pitchFamily="34" charset="0"/>
                <a:ea typeface="微软雅黑" pitchFamily="34" charset="-122"/>
              </a:endParaRPr>
            </a:p>
            <a:p>
              <a:pPr algn="ctr"/>
              <a:r>
                <a:rPr lang="zh-CN" altLang="en-US" sz="1350" dirty="0">
                  <a:latin typeface="Verdana" pitchFamily="34" charset="0"/>
                  <a:ea typeface="微软雅黑" pitchFamily="34" charset="-122"/>
                </a:rPr>
                <a:t>（</a:t>
              </a:r>
              <a:r>
                <a:rPr lang="en-US" altLang="zh-CN" sz="1350" dirty="0">
                  <a:latin typeface="Verdana" pitchFamily="34" charset="0"/>
                  <a:ea typeface="微软雅黑" pitchFamily="34" charset="-122"/>
                </a:rPr>
                <a:t>2048×1536</a:t>
              </a:r>
              <a:r>
                <a:rPr lang="zh-CN" altLang="en-US" sz="1350" dirty="0">
                  <a:latin typeface="Verdana" pitchFamily="34" charset="0"/>
                  <a:ea typeface="微软雅黑" pitchFamily="34" charset="-122"/>
                </a:rPr>
                <a:t>）</a:t>
              </a:r>
            </a:p>
          </p:txBody>
        </p:sp>
      </p:grpSp>
      <p:grpSp>
        <p:nvGrpSpPr>
          <p:cNvPr id="26" name="组合 61"/>
          <p:cNvGrpSpPr/>
          <p:nvPr/>
        </p:nvGrpSpPr>
        <p:grpSpPr>
          <a:xfrm>
            <a:off x="1817694" y="1858673"/>
            <a:ext cx="5400600" cy="3946592"/>
            <a:chOff x="323528" y="1052736"/>
            <a:chExt cx="8410534" cy="5256584"/>
          </a:xfrm>
          <a:solidFill>
            <a:srgbClr val="FFFF00">
              <a:alpha val="20000"/>
            </a:srgbClr>
          </a:solidFill>
        </p:grpSpPr>
        <p:sp>
          <p:nvSpPr>
            <p:cNvPr id="27" name="矩形 26"/>
            <p:cNvSpPr/>
            <p:nvPr/>
          </p:nvSpPr>
          <p:spPr>
            <a:xfrm>
              <a:off x="323528" y="1052736"/>
              <a:ext cx="8410534" cy="5256584"/>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latin typeface="Verdana" pitchFamily="34" charset="0"/>
                <a:ea typeface="微软雅黑" pitchFamily="34" charset="-122"/>
              </a:endParaRPr>
            </a:p>
          </p:txBody>
        </p:sp>
        <p:sp>
          <p:nvSpPr>
            <p:cNvPr id="28" name="TextBox 27"/>
            <p:cNvSpPr txBox="1"/>
            <p:nvPr/>
          </p:nvSpPr>
          <p:spPr>
            <a:xfrm>
              <a:off x="6631428" y="3212975"/>
              <a:ext cx="2082267" cy="953104"/>
            </a:xfrm>
            <a:prstGeom prst="rect">
              <a:avLst/>
            </a:prstGeom>
            <a:noFill/>
          </p:spPr>
          <p:txBody>
            <a:bodyPr wrap="square" rtlCol="0">
              <a:spAutoFit/>
            </a:bodyPr>
            <a:lstStyle/>
            <a:p>
              <a:pPr algn="ctr"/>
              <a:r>
                <a:rPr lang="en-US" altLang="zh-CN" sz="1350" dirty="0">
                  <a:latin typeface="Verdana" pitchFamily="34" charset="0"/>
                  <a:ea typeface="微软雅黑" pitchFamily="34" charset="-122"/>
                </a:rPr>
                <a:t>500</a:t>
              </a:r>
              <a:r>
                <a:rPr lang="zh-CN" altLang="en-US" sz="1350" dirty="0">
                  <a:latin typeface="Verdana" pitchFamily="34" charset="0"/>
                  <a:ea typeface="微软雅黑" pitchFamily="34" charset="-122"/>
                </a:rPr>
                <a:t>万</a:t>
              </a:r>
              <a:endParaRPr lang="en-US" altLang="zh-CN" sz="1350" dirty="0">
                <a:latin typeface="Verdana" pitchFamily="34" charset="0"/>
                <a:ea typeface="微软雅黑" pitchFamily="34" charset="-122"/>
              </a:endParaRPr>
            </a:p>
            <a:p>
              <a:pPr algn="ctr"/>
              <a:r>
                <a:rPr lang="zh-CN" altLang="en-US" sz="1350" dirty="0">
                  <a:latin typeface="Verdana" pitchFamily="34" charset="0"/>
                  <a:ea typeface="微软雅黑" pitchFamily="34" charset="-122"/>
                </a:rPr>
                <a:t>（</a:t>
              </a:r>
              <a:r>
                <a:rPr lang="en-US" altLang="zh-CN" sz="1350" dirty="0">
                  <a:latin typeface="Verdana" pitchFamily="34" charset="0"/>
                  <a:ea typeface="微软雅黑" pitchFamily="34" charset="-122"/>
                </a:rPr>
                <a:t>2560×1920</a:t>
              </a:r>
              <a:r>
                <a:rPr lang="zh-CN" altLang="en-US" sz="1350" dirty="0">
                  <a:latin typeface="Verdana" pitchFamily="34" charset="0"/>
                  <a:ea typeface="微软雅黑" pitchFamily="34" charset="-122"/>
                </a:rPr>
                <a:t>）</a:t>
              </a:r>
            </a:p>
          </p:txBody>
        </p:sp>
      </p:grpSp>
      <p:sp>
        <p:nvSpPr>
          <p:cNvPr id="29" name="TextBox 28"/>
          <p:cNvSpPr txBox="1"/>
          <p:nvPr/>
        </p:nvSpPr>
        <p:spPr>
          <a:xfrm>
            <a:off x="1277634" y="1538790"/>
            <a:ext cx="2970330" cy="300082"/>
          </a:xfrm>
          <a:prstGeom prst="rect">
            <a:avLst/>
          </a:prstGeom>
          <a:noFill/>
        </p:spPr>
        <p:txBody>
          <a:bodyPr wrap="square" rtlCol="0">
            <a:spAutoFit/>
          </a:bodyPr>
          <a:lstStyle/>
          <a:p>
            <a:r>
              <a:rPr lang="zh-CN" altLang="en-US" sz="1350" dirty="0">
                <a:solidFill>
                  <a:srgbClr val="FF0000"/>
                </a:solidFill>
                <a:latin typeface="Verdana" pitchFamily="34" charset="0"/>
                <a:ea typeface="微软雅黑" pitchFamily="34" charset="-122"/>
              </a:rPr>
              <a:t>分辨率大于等于</a:t>
            </a:r>
            <a:r>
              <a:rPr lang="en-US" altLang="zh-CN" sz="1350" dirty="0">
                <a:solidFill>
                  <a:srgbClr val="FF0000"/>
                </a:solidFill>
                <a:latin typeface="Verdana" pitchFamily="34" charset="0"/>
                <a:ea typeface="微软雅黑" pitchFamily="34" charset="-122"/>
              </a:rPr>
              <a:t>720p</a:t>
            </a:r>
            <a:r>
              <a:rPr lang="zh-CN" altLang="en-US" sz="1350" dirty="0">
                <a:solidFill>
                  <a:srgbClr val="FF0000"/>
                </a:solidFill>
                <a:latin typeface="Verdana" pitchFamily="34" charset="0"/>
                <a:ea typeface="微软雅黑" pitchFamily="34" charset="-122"/>
              </a:rPr>
              <a:t>称为高清</a:t>
            </a:r>
          </a:p>
        </p:txBody>
      </p:sp>
    </p:spTree>
    <p:extLst>
      <p:ext uri="{BB962C8B-B14F-4D97-AF65-F5344CB8AC3E}">
        <p14:creationId xmlns:p14="http://schemas.microsoft.com/office/powerpoint/2010/main" val="272245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linds(horizont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linds(horizontal)">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55600" y="1132681"/>
            <a:ext cx="6840141" cy="377429"/>
          </a:xfrm>
        </p:spPr>
        <p:txBody>
          <a:bodyPr/>
          <a:lstStyle/>
          <a:p>
            <a:r>
              <a:rPr lang="zh-CN" altLang="en-US" dirty="0" smtClean="0"/>
              <a:t>数码监控的基础技术：编码和压缩</a:t>
            </a:r>
            <a:endParaRPr lang="zh-CN" altLang="en-US" dirty="0"/>
          </a:p>
        </p:txBody>
      </p:sp>
      <p:sp>
        <p:nvSpPr>
          <p:cNvPr id="23" name="内容占位符 2"/>
          <p:cNvSpPr>
            <a:spLocks noGrp="1"/>
          </p:cNvSpPr>
          <p:nvPr>
            <p:ph idx="4294967295"/>
          </p:nvPr>
        </p:nvSpPr>
        <p:spPr>
          <a:xfrm>
            <a:off x="725091" y="1701403"/>
            <a:ext cx="8418909" cy="3995738"/>
          </a:xfrm>
          <a:prstGeom prst="rect">
            <a:avLst/>
          </a:prstGeom>
        </p:spPr>
        <p:txBody>
          <a:bodyPr>
            <a:normAutofit/>
          </a:bodyPr>
          <a:lstStyle/>
          <a:p>
            <a:pPr eaLnBrk="1" hangingPunct="1">
              <a:lnSpc>
                <a:spcPct val="90000"/>
              </a:lnSpc>
            </a:pPr>
            <a:r>
              <a:rPr lang="zh-CN" altLang="en-US" sz="1500" dirty="0">
                <a:latin typeface="+mn-ea"/>
              </a:rPr>
              <a:t>一路</a:t>
            </a:r>
            <a:r>
              <a:rPr lang="en-US" altLang="zh-CN" sz="1500" dirty="0">
                <a:latin typeface="+mn-ea"/>
              </a:rPr>
              <a:t>4CIF</a:t>
            </a:r>
            <a:r>
              <a:rPr lang="zh-CN" altLang="en-US" sz="1500" dirty="0">
                <a:latin typeface="+mn-ea"/>
              </a:rPr>
              <a:t>分辨率的图像，进行</a:t>
            </a:r>
            <a:r>
              <a:rPr lang="en-US" altLang="zh-CN" sz="1500" dirty="0">
                <a:latin typeface="+mn-ea"/>
              </a:rPr>
              <a:t>A/D</a:t>
            </a:r>
            <a:r>
              <a:rPr lang="zh-CN" altLang="en-US" sz="1500" dirty="0">
                <a:latin typeface="+mn-ea"/>
              </a:rPr>
              <a:t>转换后未经压缩的数据量是</a:t>
            </a:r>
            <a:r>
              <a:rPr lang="en-US" altLang="zh-CN" sz="1500" dirty="0">
                <a:latin typeface="+mn-ea"/>
              </a:rPr>
              <a:t>(RGB)</a:t>
            </a:r>
            <a:r>
              <a:rPr lang="zh-CN" altLang="en-US" sz="1500" dirty="0">
                <a:latin typeface="+mn-ea"/>
              </a:rPr>
              <a:t>：</a:t>
            </a:r>
          </a:p>
          <a:p>
            <a:pPr eaLnBrk="1" hangingPunct="1">
              <a:lnSpc>
                <a:spcPct val="90000"/>
              </a:lnSpc>
              <a:buNone/>
            </a:pPr>
            <a:r>
              <a:rPr lang="zh-CN" altLang="en-US" sz="1350" dirty="0">
                <a:latin typeface="+mn-ea"/>
              </a:rPr>
              <a:t>一帧：</a:t>
            </a:r>
          </a:p>
          <a:p>
            <a:pPr eaLnBrk="1" hangingPunct="1">
              <a:lnSpc>
                <a:spcPct val="90000"/>
              </a:lnSpc>
              <a:buNone/>
            </a:pPr>
            <a:r>
              <a:rPr lang="zh-CN" altLang="en-US" sz="1350" dirty="0">
                <a:latin typeface="+mn-ea"/>
              </a:rPr>
              <a:t>	</a:t>
            </a:r>
            <a:r>
              <a:rPr lang="en-US" altLang="zh-CN" sz="1350" dirty="0">
                <a:latin typeface="+mn-ea"/>
              </a:rPr>
              <a:t>704×576×3</a:t>
            </a:r>
            <a:r>
              <a:rPr lang="zh-CN" altLang="en-US" sz="1350" dirty="0">
                <a:latin typeface="+mn-ea"/>
              </a:rPr>
              <a:t>字节＝</a:t>
            </a:r>
            <a:r>
              <a:rPr lang="en-US" altLang="zh-CN" sz="1350" dirty="0">
                <a:latin typeface="+mn-ea"/>
              </a:rPr>
              <a:t>1216512</a:t>
            </a:r>
            <a:r>
              <a:rPr lang="zh-CN" altLang="en-US" sz="1350" dirty="0">
                <a:latin typeface="+mn-ea"/>
              </a:rPr>
              <a:t>字节（不包括文件头大小）</a:t>
            </a:r>
          </a:p>
          <a:p>
            <a:pPr eaLnBrk="1" hangingPunct="1">
              <a:lnSpc>
                <a:spcPct val="90000"/>
              </a:lnSpc>
              <a:buNone/>
            </a:pPr>
            <a:r>
              <a:rPr lang="zh-CN" altLang="en-US" sz="1350" dirty="0">
                <a:latin typeface="+mn-ea"/>
              </a:rPr>
              <a:t>一秒：</a:t>
            </a:r>
          </a:p>
          <a:p>
            <a:pPr eaLnBrk="1" hangingPunct="1">
              <a:lnSpc>
                <a:spcPct val="90000"/>
              </a:lnSpc>
              <a:buNone/>
            </a:pPr>
            <a:r>
              <a:rPr lang="zh-CN" altLang="en-US" sz="1350" dirty="0">
                <a:latin typeface="+mn-ea"/>
              </a:rPr>
              <a:t>	</a:t>
            </a:r>
            <a:r>
              <a:rPr lang="en-US" altLang="zh-CN" sz="1350" dirty="0">
                <a:latin typeface="+mn-ea"/>
              </a:rPr>
              <a:t>1216512</a:t>
            </a:r>
            <a:r>
              <a:rPr lang="zh-CN" altLang="en-US" sz="1350" dirty="0">
                <a:latin typeface="+mn-ea"/>
              </a:rPr>
              <a:t>字节</a:t>
            </a:r>
            <a:r>
              <a:rPr lang="en-US" altLang="zh-CN" sz="1350" dirty="0">
                <a:latin typeface="+mn-ea"/>
              </a:rPr>
              <a:t>/</a:t>
            </a:r>
            <a:r>
              <a:rPr lang="zh-CN" altLang="en-US" sz="1350" dirty="0">
                <a:latin typeface="+mn-ea"/>
              </a:rPr>
              <a:t>帧</a:t>
            </a:r>
            <a:r>
              <a:rPr lang="en-US" altLang="zh-CN" sz="1350" dirty="0">
                <a:latin typeface="+mn-ea"/>
              </a:rPr>
              <a:t>×25</a:t>
            </a:r>
            <a:r>
              <a:rPr lang="zh-CN" altLang="en-US" sz="1350" dirty="0">
                <a:latin typeface="+mn-ea"/>
              </a:rPr>
              <a:t>帧</a:t>
            </a:r>
            <a:r>
              <a:rPr lang="en-US" altLang="zh-CN" sz="1350" dirty="0">
                <a:latin typeface="+mn-ea"/>
              </a:rPr>
              <a:t>/</a:t>
            </a:r>
            <a:r>
              <a:rPr lang="zh-CN" altLang="en-US" sz="1350" dirty="0">
                <a:latin typeface="+mn-ea"/>
              </a:rPr>
              <a:t>秒＝</a:t>
            </a:r>
            <a:r>
              <a:rPr lang="en-US" altLang="zh-CN" sz="1350" dirty="0">
                <a:latin typeface="+mn-ea"/>
              </a:rPr>
              <a:t>30412800</a:t>
            </a:r>
            <a:r>
              <a:rPr lang="zh-CN" altLang="en-US" sz="1350" dirty="0">
                <a:latin typeface="+mn-ea"/>
              </a:rPr>
              <a:t>字节</a:t>
            </a:r>
            <a:r>
              <a:rPr lang="en-US" altLang="zh-CN" sz="1350" dirty="0">
                <a:latin typeface="+mn-ea"/>
              </a:rPr>
              <a:t>/</a:t>
            </a:r>
            <a:r>
              <a:rPr lang="zh-CN" altLang="en-US" sz="1350" dirty="0">
                <a:latin typeface="+mn-ea"/>
              </a:rPr>
              <a:t>秒＝</a:t>
            </a:r>
            <a:r>
              <a:rPr lang="en-US" altLang="zh-CN" sz="1350" dirty="0">
                <a:latin typeface="+mn-ea"/>
              </a:rPr>
              <a:t>29MB/</a:t>
            </a:r>
            <a:r>
              <a:rPr lang="zh-CN" altLang="en-US" sz="1350" dirty="0">
                <a:latin typeface="+mn-ea"/>
              </a:rPr>
              <a:t>秒</a:t>
            </a:r>
          </a:p>
          <a:p>
            <a:pPr eaLnBrk="1" hangingPunct="1">
              <a:lnSpc>
                <a:spcPct val="90000"/>
              </a:lnSpc>
              <a:buNone/>
            </a:pPr>
            <a:r>
              <a:rPr lang="zh-CN" altLang="en-US" sz="1350" dirty="0">
                <a:latin typeface="+mn-ea"/>
              </a:rPr>
              <a:t>一小时：</a:t>
            </a:r>
          </a:p>
          <a:p>
            <a:pPr eaLnBrk="1" hangingPunct="1">
              <a:lnSpc>
                <a:spcPct val="90000"/>
              </a:lnSpc>
              <a:buNone/>
            </a:pPr>
            <a:r>
              <a:rPr lang="zh-CN" altLang="en-US" sz="1350" dirty="0">
                <a:latin typeface="+mn-ea"/>
              </a:rPr>
              <a:t>	</a:t>
            </a:r>
            <a:r>
              <a:rPr lang="en-US" altLang="zh-CN" sz="1350" dirty="0">
                <a:latin typeface="+mn-ea"/>
              </a:rPr>
              <a:t>29MB/</a:t>
            </a:r>
            <a:r>
              <a:rPr lang="zh-CN" altLang="en-US" sz="1350" dirty="0">
                <a:latin typeface="+mn-ea"/>
              </a:rPr>
              <a:t>秒</a:t>
            </a:r>
            <a:r>
              <a:rPr lang="en-US" altLang="zh-CN" sz="1350" dirty="0">
                <a:latin typeface="+mn-ea"/>
              </a:rPr>
              <a:t>×3600</a:t>
            </a:r>
            <a:r>
              <a:rPr lang="zh-CN" altLang="en-US" sz="1350" dirty="0">
                <a:latin typeface="+mn-ea"/>
              </a:rPr>
              <a:t>秒</a:t>
            </a:r>
            <a:r>
              <a:rPr lang="en-US" altLang="zh-CN" sz="1350" dirty="0">
                <a:latin typeface="+mn-ea"/>
              </a:rPr>
              <a:t>/</a:t>
            </a:r>
            <a:r>
              <a:rPr lang="zh-CN" altLang="en-US" sz="1350" dirty="0">
                <a:latin typeface="+mn-ea"/>
              </a:rPr>
              <a:t>小时＝</a:t>
            </a:r>
            <a:r>
              <a:rPr lang="en-US" altLang="zh-CN" sz="1350" dirty="0">
                <a:latin typeface="+mn-ea"/>
              </a:rPr>
              <a:t>101.9GB/</a:t>
            </a:r>
            <a:r>
              <a:rPr lang="zh-CN" altLang="en-US" sz="1350" dirty="0">
                <a:latin typeface="+mn-ea"/>
              </a:rPr>
              <a:t>小时</a:t>
            </a:r>
          </a:p>
          <a:p>
            <a:pPr eaLnBrk="1" hangingPunct="1">
              <a:lnSpc>
                <a:spcPct val="90000"/>
              </a:lnSpc>
              <a:buNone/>
            </a:pPr>
            <a:r>
              <a:rPr lang="zh-CN" altLang="en-US" sz="1350" dirty="0">
                <a:latin typeface="+mn-ea"/>
              </a:rPr>
              <a:t>一天：</a:t>
            </a:r>
          </a:p>
          <a:p>
            <a:pPr eaLnBrk="1" hangingPunct="1">
              <a:lnSpc>
                <a:spcPct val="90000"/>
              </a:lnSpc>
              <a:buNone/>
            </a:pPr>
            <a:r>
              <a:rPr lang="zh-CN" altLang="en-US" sz="1350" dirty="0">
                <a:latin typeface="+mn-ea"/>
              </a:rPr>
              <a:t>	</a:t>
            </a:r>
            <a:r>
              <a:rPr lang="en-US" altLang="zh-CN" sz="1350" dirty="0">
                <a:latin typeface="+mn-ea"/>
              </a:rPr>
              <a:t>101.9GB/</a:t>
            </a:r>
            <a:r>
              <a:rPr lang="zh-CN" altLang="en-US" sz="1350" dirty="0">
                <a:latin typeface="+mn-ea"/>
              </a:rPr>
              <a:t>小时</a:t>
            </a:r>
            <a:r>
              <a:rPr lang="en-US" altLang="zh-CN" sz="1350" dirty="0">
                <a:latin typeface="+mn-ea"/>
              </a:rPr>
              <a:t>×24</a:t>
            </a:r>
            <a:r>
              <a:rPr lang="zh-CN" altLang="en-US" sz="1350" dirty="0">
                <a:latin typeface="+mn-ea"/>
              </a:rPr>
              <a:t>小时＝</a:t>
            </a:r>
            <a:r>
              <a:rPr lang="en-US" altLang="zh-CN" sz="1350" dirty="0">
                <a:latin typeface="+mn-ea"/>
              </a:rPr>
              <a:t>2.4TB/</a:t>
            </a:r>
            <a:r>
              <a:rPr lang="zh-CN" altLang="en-US" sz="1350" dirty="0">
                <a:latin typeface="+mn-ea"/>
              </a:rPr>
              <a:t>天</a:t>
            </a:r>
          </a:p>
          <a:p>
            <a:pPr eaLnBrk="1" hangingPunct="1">
              <a:lnSpc>
                <a:spcPct val="90000"/>
              </a:lnSpc>
              <a:buNone/>
            </a:pPr>
            <a:r>
              <a:rPr lang="zh-CN" altLang="en-US" sz="1350" dirty="0">
                <a:latin typeface="+mn-ea"/>
              </a:rPr>
              <a:t>     </a:t>
            </a:r>
            <a:r>
              <a:rPr lang="en-US" altLang="zh-CN" sz="1350" dirty="0">
                <a:latin typeface="+mn-ea"/>
              </a:rPr>
              <a:t>……</a:t>
            </a:r>
          </a:p>
        </p:txBody>
      </p:sp>
      <p:sp>
        <p:nvSpPr>
          <p:cNvPr id="4" name="Text Box 10"/>
          <p:cNvSpPr txBox="1">
            <a:spLocks noChangeArrowheads="1"/>
          </p:cNvSpPr>
          <p:nvPr/>
        </p:nvSpPr>
        <p:spPr bwMode="auto">
          <a:xfrm>
            <a:off x="3383095" y="4785157"/>
            <a:ext cx="647700" cy="369332"/>
          </a:xfrm>
          <a:prstGeom prst="rect">
            <a:avLst/>
          </a:prstGeom>
          <a:noFill/>
          <a:ln w="9525">
            <a:noFill/>
            <a:miter lim="800000"/>
            <a:headEnd/>
            <a:tailEnd/>
          </a:ln>
        </p:spPr>
        <p:txBody>
          <a:bodyPr>
            <a:spAutoFit/>
          </a:bodyPr>
          <a:lstStyle/>
          <a:p>
            <a:pPr>
              <a:spcBef>
                <a:spcPct val="50000"/>
              </a:spcBef>
              <a:defRPr/>
            </a:pPr>
            <a:r>
              <a:rPr lang="zh-CN" altLang="en-US" b="1">
                <a:latin typeface="+mn-ea"/>
              </a:rPr>
              <a:t>采集</a:t>
            </a:r>
          </a:p>
        </p:txBody>
      </p:sp>
      <p:sp>
        <p:nvSpPr>
          <p:cNvPr id="5" name="Text Box 11"/>
          <p:cNvSpPr txBox="1">
            <a:spLocks noChangeArrowheads="1"/>
          </p:cNvSpPr>
          <p:nvPr/>
        </p:nvSpPr>
        <p:spPr bwMode="auto">
          <a:xfrm>
            <a:off x="4948766" y="4785157"/>
            <a:ext cx="647700" cy="369332"/>
          </a:xfrm>
          <a:prstGeom prst="rect">
            <a:avLst/>
          </a:prstGeom>
          <a:noFill/>
          <a:ln w="9525">
            <a:noFill/>
            <a:miter lim="800000"/>
            <a:headEnd/>
            <a:tailEnd/>
          </a:ln>
        </p:spPr>
        <p:txBody>
          <a:bodyPr>
            <a:spAutoFit/>
          </a:bodyPr>
          <a:lstStyle/>
          <a:p>
            <a:pPr>
              <a:spcBef>
                <a:spcPct val="50000"/>
              </a:spcBef>
              <a:defRPr/>
            </a:pPr>
            <a:r>
              <a:rPr lang="zh-CN" altLang="en-US" b="1">
                <a:latin typeface="+mn-ea"/>
              </a:rPr>
              <a:t>编码</a:t>
            </a:r>
          </a:p>
        </p:txBody>
      </p:sp>
      <p:sp>
        <p:nvSpPr>
          <p:cNvPr id="6" name="Text Box 12"/>
          <p:cNvSpPr txBox="1">
            <a:spLocks noChangeArrowheads="1"/>
          </p:cNvSpPr>
          <p:nvPr/>
        </p:nvSpPr>
        <p:spPr bwMode="auto">
          <a:xfrm>
            <a:off x="6569207" y="4785157"/>
            <a:ext cx="647700" cy="369332"/>
          </a:xfrm>
          <a:prstGeom prst="rect">
            <a:avLst/>
          </a:prstGeom>
          <a:noFill/>
          <a:ln w="9525">
            <a:noFill/>
            <a:miter lim="800000"/>
            <a:headEnd/>
            <a:tailEnd/>
          </a:ln>
        </p:spPr>
        <p:txBody>
          <a:bodyPr>
            <a:spAutoFit/>
          </a:bodyPr>
          <a:lstStyle/>
          <a:p>
            <a:pPr>
              <a:spcBef>
                <a:spcPct val="50000"/>
              </a:spcBef>
              <a:defRPr/>
            </a:pPr>
            <a:r>
              <a:rPr lang="zh-CN" altLang="en-US" b="1">
                <a:latin typeface="+mn-ea"/>
              </a:rPr>
              <a:t>压缩</a:t>
            </a:r>
          </a:p>
        </p:txBody>
      </p:sp>
      <p:grpSp>
        <p:nvGrpSpPr>
          <p:cNvPr id="7" name="Group 22"/>
          <p:cNvGrpSpPr>
            <a:grpSpLocks/>
          </p:cNvGrpSpPr>
          <p:nvPr/>
        </p:nvGrpSpPr>
        <p:grpSpPr bwMode="auto">
          <a:xfrm>
            <a:off x="4785652" y="3543336"/>
            <a:ext cx="1512094" cy="863203"/>
            <a:chOff x="2199" y="1117"/>
            <a:chExt cx="1270" cy="725"/>
          </a:xfrm>
        </p:grpSpPr>
        <p:sp>
          <p:nvSpPr>
            <p:cNvPr id="8" name="Rectangle 6"/>
            <p:cNvSpPr>
              <a:spLocks noChangeArrowheads="1"/>
            </p:cNvSpPr>
            <p:nvPr/>
          </p:nvSpPr>
          <p:spPr bwMode="auto">
            <a:xfrm>
              <a:off x="2199" y="1298"/>
              <a:ext cx="726" cy="544"/>
            </a:xfrm>
            <a:prstGeom prst="rect">
              <a:avLst/>
            </a:prstGeom>
            <a:solidFill>
              <a:schemeClr val="accent1"/>
            </a:solidFill>
            <a:ln w="9525">
              <a:solidFill>
                <a:schemeClr val="tx1"/>
              </a:solidFill>
              <a:miter lim="800000"/>
              <a:headEnd/>
              <a:tailEnd/>
            </a:ln>
          </p:spPr>
          <p:txBody>
            <a:bodyPr wrap="none" anchor="ctr"/>
            <a:lstStyle/>
            <a:p>
              <a:pPr>
                <a:defRPr/>
              </a:pPr>
              <a:r>
                <a:rPr lang="en-US" altLang="zh-CN" sz="1350" dirty="0">
                  <a:latin typeface="+mn-ea"/>
                </a:rPr>
                <a:t>A/D</a:t>
              </a:r>
              <a:r>
                <a:rPr lang="zh-CN" altLang="en-US" sz="1350" dirty="0">
                  <a:latin typeface="+mn-ea"/>
                </a:rPr>
                <a:t>转换</a:t>
              </a:r>
            </a:p>
          </p:txBody>
        </p:sp>
        <p:sp>
          <p:nvSpPr>
            <p:cNvPr id="9" name="AutoShape 7"/>
            <p:cNvSpPr>
              <a:spLocks noChangeArrowheads="1"/>
            </p:cNvSpPr>
            <p:nvPr/>
          </p:nvSpPr>
          <p:spPr bwMode="auto">
            <a:xfrm>
              <a:off x="2970" y="1479"/>
              <a:ext cx="499" cy="182"/>
            </a:xfrm>
            <a:prstGeom prst="rightArrow">
              <a:avLst>
                <a:gd name="adj1" fmla="val 50000"/>
                <a:gd name="adj2" fmla="val 68544"/>
              </a:avLst>
            </a:prstGeom>
            <a:solidFill>
              <a:schemeClr val="accent1"/>
            </a:solidFill>
            <a:ln w="9525">
              <a:solidFill>
                <a:schemeClr val="tx1"/>
              </a:solidFill>
              <a:miter lim="800000"/>
              <a:headEnd/>
              <a:tailEnd/>
            </a:ln>
          </p:spPr>
          <p:txBody>
            <a:bodyPr wrap="none" anchor="ctr"/>
            <a:lstStyle/>
            <a:p>
              <a:pPr>
                <a:defRPr/>
              </a:pPr>
              <a:endParaRPr lang="zh-CN" altLang="en-US" sz="1350">
                <a:latin typeface="+mn-ea"/>
              </a:endParaRPr>
            </a:p>
          </p:txBody>
        </p:sp>
        <p:sp>
          <p:nvSpPr>
            <p:cNvPr id="10" name="Text Box 16"/>
            <p:cNvSpPr txBox="1">
              <a:spLocks noChangeArrowheads="1"/>
            </p:cNvSpPr>
            <p:nvPr/>
          </p:nvSpPr>
          <p:spPr bwMode="auto">
            <a:xfrm>
              <a:off x="3016" y="1117"/>
              <a:ext cx="453" cy="427"/>
            </a:xfrm>
            <a:prstGeom prst="rect">
              <a:avLst/>
            </a:prstGeom>
            <a:noFill/>
            <a:ln w="9525">
              <a:noFill/>
              <a:miter lim="800000"/>
              <a:headEnd/>
              <a:tailEnd/>
            </a:ln>
          </p:spPr>
          <p:txBody>
            <a:bodyPr>
              <a:spAutoFit/>
            </a:bodyPr>
            <a:lstStyle/>
            <a:p>
              <a:pPr>
                <a:spcBef>
                  <a:spcPct val="50000"/>
                </a:spcBef>
                <a:defRPr/>
              </a:pPr>
              <a:r>
                <a:rPr lang="zh-CN" altLang="en-US" sz="1350">
                  <a:latin typeface="+mn-ea"/>
                </a:rPr>
                <a:t>数字信号</a:t>
              </a:r>
            </a:p>
          </p:txBody>
        </p:sp>
      </p:grpSp>
      <p:grpSp>
        <p:nvGrpSpPr>
          <p:cNvPr id="11" name="Group 23"/>
          <p:cNvGrpSpPr>
            <a:grpSpLocks/>
          </p:cNvGrpSpPr>
          <p:nvPr/>
        </p:nvGrpSpPr>
        <p:grpSpPr bwMode="auto">
          <a:xfrm>
            <a:off x="6404902" y="3548099"/>
            <a:ext cx="2269331" cy="858440"/>
            <a:chOff x="3559" y="1121"/>
            <a:chExt cx="1906" cy="721"/>
          </a:xfrm>
        </p:grpSpPr>
        <p:sp>
          <p:nvSpPr>
            <p:cNvPr id="12" name="Rectangle 8"/>
            <p:cNvSpPr>
              <a:spLocks noChangeArrowheads="1"/>
            </p:cNvSpPr>
            <p:nvPr/>
          </p:nvSpPr>
          <p:spPr bwMode="auto">
            <a:xfrm>
              <a:off x="3559" y="1298"/>
              <a:ext cx="726" cy="544"/>
            </a:xfrm>
            <a:prstGeom prst="rect">
              <a:avLst/>
            </a:prstGeom>
            <a:solidFill>
              <a:schemeClr val="accent1"/>
            </a:solidFill>
            <a:ln w="9525">
              <a:solidFill>
                <a:schemeClr val="tx1"/>
              </a:solidFill>
              <a:miter lim="800000"/>
              <a:headEnd/>
              <a:tailEnd/>
            </a:ln>
          </p:spPr>
          <p:txBody>
            <a:bodyPr wrap="none" anchor="ctr"/>
            <a:lstStyle/>
            <a:p>
              <a:pPr>
                <a:defRPr/>
              </a:pPr>
              <a:r>
                <a:rPr lang="en-US" altLang="zh-CN" sz="1350" dirty="0">
                  <a:latin typeface="+mn-ea"/>
                </a:rPr>
                <a:t>DSP</a:t>
              </a:r>
              <a:r>
                <a:rPr lang="zh-CN" altLang="en-US" sz="1350">
                  <a:latin typeface="+mn-ea"/>
                </a:rPr>
                <a:t>压缩</a:t>
              </a:r>
            </a:p>
          </p:txBody>
        </p:sp>
        <p:sp>
          <p:nvSpPr>
            <p:cNvPr id="13" name="AutoShape 9"/>
            <p:cNvSpPr>
              <a:spLocks noChangeArrowheads="1"/>
            </p:cNvSpPr>
            <p:nvPr/>
          </p:nvSpPr>
          <p:spPr bwMode="auto">
            <a:xfrm>
              <a:off x="4331" y="1479"/>
              <a:ext cx="499" cy="182"/>
            </a:xfrm>
            <a:prstGeom prst="rightArrow">
              <a:avLst>
                <a:gd name="adj1" fmla="val 50000"/>
                <a:gd name="adj2" fmla="val 68544"/>
              </a:avLst>
            </a:prstGeom>
            <a:solidFill>
              <a:schemeClr val="accent1"/>
            </a:solidFill>
            <a:ln w="9525">
              <a:solidFill>
                <a:schemeClr val="tx1"/>
              </a:solidFill>
              <a:miter lim="800000"/>
              <a:headEnd/>
              <a:tailEnd/>
            </a:ln>
          </p:spPr>
          <p:txBody>
            <a:bodyPr wrap="none" anchor="ctr"/>
            <a:lstStyle/>
            <a:p>
              <a:pPr>
                <a:defRPr/>
              </a:pPr>
              <a:endParaRPr lang="zh-CN" altLang="en-US" sz="1350">
                <a:latin typeface="+mn-ea"/>
              </a:endParaRPr>
            </a:p>
          </p:txBody>
        </p:sp>
        <p:sp>
          <p:nvSpPr>
            <p:cNvPr id="14" name="Text Box 13"/>
            <p:cNvSpPr txBox="1">
              <a:spLocks noChangeArrowheads="1"/>
            </p:cNvSpPr>
            <p:nvPr/>
          </p:nvSpPr>
          <p:spPr bwMode="auto">
            <a:xfrm>
              <a:off x="4921" y="1411"/>
              <a:ext cx="544" cy="233"/>
            </a:xfrm>
            <a:prstGeom prst="rect">
              <a:avLst/>
            </a:prstGeom>
            <a:noFill/>
            <a:ln w="9525">
              <a:noFill/>
              <a:miter lim="800000"/>
              <a:headEnd/>
              <a:tailEnd/>
            </a:ln>
          </p:spPr>
          <p:txBody>
            <a:bodyPr>
              <a:spAutoFit/>
            </a:bodyPr>
            <a:lstStyle/>
            <a:p>
              <a:pPr>
                <a:spcBef>
                  <a:spcPct val="50000"/>
                </a:spcBef>
                <a:defRPr/>
              </a:pPr>
              <a:r>
                <a:rPr lang="zh-CN" altLang="en-US" sz="1200">
                  <a:latin typeface="+mn-ea"/>
                </a:rPr>
                <a:t>输出</a:t>
              </a:r>
            </a:p>
          </p:txBody>
        </p:sp>
        <p:sp>
          <p:nvSpPr>
            <p:cNvPr id="15" name="Text Box 17"/>
            <p:cNvSpPr txBox="1">
              <a:spLocks noChangeArrowheads="1"/>
            </p:cNvSpPr>
            <p:nvPr/>
          </p:nvSpPr>
          <p:spPr bwMode="auto">
            <a:xfrm>
              <a:off x="4332" y="1121"/>
              <a:ext cx="453" cy="427"/>
            </a:xfrm>
            <a:prstGeom prst="rect">
              <a:avLst/>
            </a:prstGeom>
            <a:noFill/>
            <a:ln w="9525">
              <a:noFill/>
              <a:miter lim="800000"/>
              <a:headEnd/>
              <a:tailEnd/>
            </a:ln>
          </p:spPr>
          <p:txBody>
            <a:bodyPr>
              <a:spAutoFit/>
            </a:bodyPr>
            <a:lstStyle/>
            <a:p>
              <a:pPr>
                <a:spcBef>
                  <a:spcPct val="50000"/>
                </a:spcBef>
                <a:defRPr/>
              </a:pPr>
              <a:r>
                <a:rPr lang="zh-CN" altLang="en-US" sz="1350">
                  <a:latin typeface="+mn-ea"/>
                </a:rPr>
                <a:t>数字信号</a:t>
              </a:r>
            </a:p>
          </p:txBody>
        </p:sp>
      </p:grpSp>
      <p:grpSp>
        <p:nvGrpSpPr>
          <p:cNvPr id="16" name="Group 21"/>
          <p:cNvGrpSpPr>
            <a:grpSpLocks/>
          </p:cNvGrpSpPr>
          <p:nvPr/>
        </p:nvGrpSpPr>
        <p:grpSpPr bwMode="auto">
          <a:xfrm>
            <a:off x="4084374" y="3548099"/>
            <a:ext cx="701279" cy="644128"/>
            <a:chOff x="1610" y="1121"/>
            <a:chExt cx="589" cy="541"/>
          </a:xfrm>
        </p:grpSpPr>
        <p:sp>
          <p:nvSpPr>
            <p:cNvPr id="18" name="Text Box 14"/>
            <p:cNvSpPr txBox="1">
              <a:spLocks noChangeArrowheads="1"/>
            </p:cNvSpPr>
            <p:nvPr/>
          </p:nvSpPr>
          <p:spPr bwMode="auto">
            <a:xfrm>
              <a:off x="1655" y="1121"/>
              <a:ext cx="544" cy="427"/>
            </a:xfrm>
            <a:prstGeom prst="rect">
              <a:avLst/>
            </a:prstGeom>
            <a:noFill/>
            <a:ln w="9525">
              <a:noFill/>
              <a:miter lim="800000"/>
              <a:headEnd/>
              <a:tailEnd/>
            </a:ln>
          </p:spPr>
          <p:txBody>
            <a:bodyPr>
              <a:spAutoFit/>
            </a:bodyPr>
            <a:lstStyle/>
            <a:p>
              <a:pPr>
                <a:spcBef>
                  <a:spcPct val="50000"/>
                </a:spcBef>
                <a:defRPr/>
              </a:pPr>
              <a:r>
                <a:rPr lang="zh-CN" altLang="en-US" sz="1350" dirty="0">
                  <a:latin typeface="+mn-ea"/>
                </a:rPr>
                <a:t>模拟信号</a:t>
              </a:r>
            </a:p>
          </p:txBody>
        </p:sp>
        <p:sp>
          <p:nvSpPr>
            <p:cNvPr id="19" name="AutoShape 18"/>
            <p:cNvSpPr>
              <a:spLocks noChangeArrowheads="1"/>
            </p:cNvSpPr>
            <p:nvPr/>
          </p:nvSpPr>
          <p:spPr bwMode="auto">
            <a:xfrm>
              <a:off x="1610" y="1480"/>
              <a:ext cx="499" cy="182"/>
            </a:xfrm>
            <a:prstGeom prst="rightArrow">
              <a:avLst>
                <a:gd name="adj1" fmla="val 50000"/>
                <a:gd name="adj2" fmla="val 68544"/>
              </a:avLst>
            </a:prstGeom>
            <a:solidFill>
              <a:srgbClr val="FFFF66"/>
            </a:solidFill>
            <a:ln w="9525">
              <a:solidFill>
                <a:schemeClr val="tx1"/>
              </a:solidFill>
              <a:miter lim="800000"/>
              <a:headEnd/>
              <a:tailEnd/>
            </a:ln>
          </p:spPr>
          <p:txBody>
            <a:bodyPr wrap="none" anchor="ctr"/>
            <a:lstStyle/>
            <a:p>
              <a:pPr>
                <a:defRPr/>
              </a:pPr>
              <a:endParaRPr lang="zh-CN" altLang="en-US" sz="1350">
                <a:latin typeface="+mn-ea"/>
              </a:endParaRPr>
            </a:p>
          </p:txBody>
        </p:sp>
      </p:grpSp>
      <p:grpSp>
        <p:nvGrpSpPr>
          <p:cNvPr id="20" name="Group 24"/>
          <p:cNvGrpSpPr>
            <a:grpSpLocks/>
          </p:cNvGrpSpPr>
          <p:nvPr/>
        </p:nvGrpSpPr>
        <p:grpSpPr bwMode="auto">
          <a:xfrm>
            <a:off x="4409415" y="4406539"/>
            <a:ext cx="1674019" cy="973001"/>
            <a:chOff x="1883" y="1842"/>
            <a:chExt cx="1406" cy="998"/>
          </a:xfrm>
        </p:grpSpPr>
        <p:sp>
          <p:nvSpPr>
            <p:cNvPr id="21" name="Line 19"/>
            <p:cNvSpPr>
              <a:spLocks noChangeShapeType="1"/>
            </p:cNvSpPr>
            <p:nvPr/>
          </p:nvSpPr>
          <p:spPr bwMode="auto">
            <a:xfrm>
              <a:off x="1883" y="1842"/>
              <a:ext cx="0" cy="998"/>
            </a:xfrm>
            <a:prstGeom prst="line">
              <a:avLst/>
            </a:prstGeom>
            <a:noFill/>
            <a:ln w="9525">
              <a:solidFill>
                <a:schemeClr val="tx1"/>
              </a:solidFill>
              <a:round/>
              <a:headEnd/>
              <a:tailEnd/>
            </a:ln>
          </p:spPr>
          <p:txBody>
            <a:bodyPr/>
            <a:lstStyle/>
            <a:p>
              <a:pPr>
                <a:defRPr/>
              </a:pPr>
              <a:endParaRPr lang="zh-CN" altLang="en-US" sz="1350">
                <a:latin typeface="+mn-ea"/>
              </a:endParaRPr>
            </a:p>
          </p:txBody>
        </p:sp>
        <p:sp>
          <p:nvSpPr>
            <p:cNvPr id="22" name="Line 20"/>
            <p:cNvSpPr>
              <a:spLocks noChangeShapeType="1"/>
            </p:cNvSpPr>
            <p:nvPr/>
          </p:nvSpPr>
          <p:spPr bwMode="auto">
            <a:xfrm>
              <a:off x="3289" y="1842"/>
              <a:ext cx="0" cy="998"/>
            </a:xfrm>
            <a:prstGeom prst="line">
              <a:avLst/>
            </a:prstGeom>
            <a:noFill/>
            <a:ln w="9525">
              <a:solidFill>
                <a:schemeClr val="tx1"/>
              </a:solidFill>
              <a:round/>
              <a:headEnd/>
              <a:tailEnd/>
            </a:ln>
          </p:spPr>
          <p:txBody>
            <a:bodyPr/>
            <a:lstStyle/>
            <a:p>
              <a:pPr>
                <a:defRPr/>
              </a:pPr>
              <a:endParaRPr lang="zh-CN" altLang="en-US" sz="1350">
                <a:latin typeface="+mn-ea"/>
              </a:endParaRPr>
            </a:p>
          </p:txBody>
        </p:sp>
      </p:grpSp>
      <p:pic>
        <p:nvPicPr>
          <p:cNvPr id="24" name="图片 23" descr="\\172.8.4.198\共享\HIK产品图片总汇\前端产品图片121026\01-模拟摄像机\02-红外模拟摄像机\DS-2CC1282P-IT3 DS-2CC12A2P-IT3.jpg"/>
          <p:cNvPicPr/>
          <p:nvPr/>
        </p:nvPicPr>
        <p:blipFill rotWithShape="1">
          <a:blip r:embed="rId2" cstate="print">
            <a:extLst>
              <a:ext uri="{28A0092B-C50C-407E-A947-70E740481C1C}">
                <a14:useLocalDpi xmlns:a14="http://schemas.microsoft.com/office/drawing/2010/main" val="0"/>
              </a:ext>
            </a:extLst>
          </a:blip>
          <a:srcRect l="5095" t="10751" r="4215" b="11764"/>
          <a:stretch/>
        </p:blipFill>
        <p:spPr bwMode="auto">
          <a:xfrm flipH="1">
            <a:off x="3188316" y="3876090"/>
            <a:ext cx="805184" cy="41319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9158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1000"/>
                                  </p:stCondLst>
                                  <p:childTnLst>
                                    <p:set>
                                      <p:cBhvr>
                                        <p:cTn id="31" dur="1" fill="hold">
                                          <p:stCondLst>
                                            <p:cond delay="0"/>
                                          </p:stCondLst>
                                        </p:cTn>
                                        <p:tgtEl>
                                          <p:spTgt spid="5"/>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1000"/>
                                  </p:stCondLst>
                                  <p:childTnLst>
                                    <p:set>
                                      <p:cBhvr>
                                        <p:cTn id="34" dur="1" fill="hold">
                                          <p:stCondLst>
                                            <p:cond delay="0"/>
                                          </p:stCondLst>
                                        </p:cTn>
                                        <p:tgtEl>
                                          <p:spTgt spid="6"/>
                                        </p:tgtEl>
                                        <p:attrNameLst>
                                          <p:attrName>style.visibility</p:attrName>
                                        </p:attrNameLst>
                                      </p:cBhvr>
                                      <p:to>
                                        <p:strVal val="visible"/>
                                      </p:to>
                                    </p:set>
                                  </p:childTnLst>
                                </p:cTn>
                              </p:par>
                            </p:childTnLst>
                          </p:cTn>
                        </p:par>
                        <p:par>
                          <p:cTn id="35" fill="hold">
                            <p:stCondLst>
                              <p:cond delay="2000"/>
                            </p:stCondLst>
                            <p:childTnLst>
                              <p:par>
                                <p:cTn id="36" presetID="14" presetClass="entr" presetSubtype="10" fill="hold" grpId="0" nodeType="after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38" dur="500"/>
                                        <p:tgtEl>
                                          <p:spTgt spid="23">
                                            <p:txEl>
                                              <p:pRg st="0" end="0"/>
                                            </p:txEl>
                                          </p:spTgt>
                                        </p:tgtEl>
                                      </p:cBhvr>
                                    </p:animEffect>
                                  </p:childTnLst>
                                </p:cTn>
                              </p:par>
                            </p:childTnLst>
                          </p:cTn>
                        </p:par>
                        <p:par>
                          <p:cTn id="39" fill="hold">
                            <p:stCondLst>
                              <p:cond delay="2500"/>
                            </p:stCondLst>
                            <p:childTnLst>
                              <p:par>
                                <p:cTn id="40" presetID="14" presetClass="entr" presetSubtype="10" fill="hold" grpId="0" nodeType="afterEffect">
                                  <p:stCondLst>
                                    <p:cond delay="0"/>
                                  </p:stCondLst>
                                  <p:childTnLst>
                                    <p:set>
                                      <p:cBhvr>
                                        <p:cTn id="41"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42" dur="500"/>
                                        <p:tgtEl>
                                          <p:spTgt spid="23">
                                            <p:txEl>
                                              <p:pRg st="1" end="1"/>
                                            </p:txEl>
                                          </p:spTgt>
                                        </p:tgtEl>
                                      </p:cBhvr>
                                    </p:animEffect>
                                  </p:childTnLst>
                                </p:cTn>
                              </p:par>
                            </p:childTnLst>
                          </p:cTn>
                        </p:par>
                        <p:par>
                          <p:cTn id="43" fill="hold">
                            <p:stCondLst>
                              <p:cond delay="3000"/>
                            </p:stCondLst>
                            <p:childTnLst>
                              <p:par>
                                <p:cTn id="44" presetID="14" presetClass="entr" presetSubtype="10" fill="hold" grpId="0" nodeType="afterEffect">
                                  <p:stCondLst>
                                    <p:cond delay="0"/>
                                  </p:stCondLst>
                                  <p:childTnLst>
                                    <p:set>
                                      <p:cBhvr>
                                        <p:cTn id="45"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46" dur="500"/>
                                        <p:tgtEl>
                                          <p:spTgt spid="23">
                                            <p:txEl>
                                              <p:pRg st="2" end="2"/>
                                            </p:txEl>
                                          </p:spTgt>
                                        </p:tgtEl>
                                      </p:cBhvr>
                                    </p:animEffect>
                                  </p:childTnLst>
                                </p:cTn>
                              </p:par>
                            </p:childTnLst>
                          </p:cTn>
                        </p:par>
                        <p:par>
                          <p:cTn id="47" fill="hold">
                            <p:stCondLst>
                              <p:cond delay="3500"/>
                            </p:stCondLst>
                            <p:childTnLst>
                              <p:par>
                                <p:cTn id="48" presetID="14" presetClass="entr" presetSubtype="10" fill="hold" grpId="0" nodeType="afterEffect">
                                  <p:stCondLst>
                                    <p:cond delay="0"/>
                                  </p:stCondLst>
                                  <p:childTnLst>
                                    <p:set>
                                      <p:cBhvr>
                                        <p:cTn id="49" dur="1" fill="hold">
                                          <p:stCondLst>
                                            <p:cond delay="0"/>
                                          </p:stCondLst>
                                        </p:cTn>
                                        <p:tgtEl>
                                          <p:spTgt spid="23">
                                            <p:txEl>
                                              <p:pRg st="3" end="3"/>
                                            </p:txEl>
                                          </p:spTgt>
                                        </p:tgtEl>
                                        <p:attrNameLst>
                                          <p:attrName>style.visibility</p:attrName>
                                        </p:attrNameLst>
                                      </p:cBhvr>
                                      <p:to>
                                        <p:strVal val="visible"/>
                                      </p:to>
                                    </p:set>
                                    <p:animEffect transition="in" filter="randombar(horizontal)">
                                      <p:cBhvr>
                                        <p:cTn id="50" dur="500"/>
                                        <p:tgtEl>
                                          <p:spTgt spid="23">
                                            <p:txEl>
                                              <p:pRg st="3" end="3"/>
                                            </p:txEl>
                                          </p:spTgt>
                                        </p:tgtEl>
                                      </p:cBhvr>
                                    </p:animEffect>
                                  </p:childTnLst>
                                </p:cTn>
                              </p:par>
                            </p:childTnLst>
                          </p:cTn>
                        </p:par>
                        <p:par>
                          <p:cTn id="51" fill="hold">
                            <p:stCondLst>
                              <p:cond delay="4000"/>
                            </p:stCondLst>
                            <p:childTnLst>
                              <p:par>
                                <p:cTn id="52" presetID="14" presetClass="entr" presetSubtype="10" fill="hold" grpId="0" nodeType="afterEffect">
                                  <p:stCondLst>
                                    <p:cond delay="0"/>
                                  </p:stCondLst>
                                  <p:childTnLst>
                                    <p:set>
                                      <p:cBhvr>
                                        <p:cTn id="53" dur="1" fill="hold">
                                          <p:stCondLst>
                                            <p:cond delay="0"/>
                                          </p:stCondLst>
                                        </p:cTn>
                                        <p:tgtEl>
                                          <p:spTgt spid="23">
                                            <p:txEl>
                                              <p:pRg st="4" end="4"/>
                                            </p:txEl>
                                          </p:spTgt>
                                        </p:tgtEl>
                                        <p:attrNameLst>
                                          <p:attrName>style.visibility</p:attrName>
                                        </p:attrNameLst>
                                      </p:cBhvr>
                                      <p:to>
                                        <p:strVal val="visible"/>
                                      </p:to>
                                    </p:set>
                                    <p:animEffect transition="in" filter="randombar(horizontal)">
                                      <p:cBhvr>
                                        <p:cTn id="54" dur="500"/>
                                        <p:tgtEl>
                                          <p:spTgt spid="23">
                                            <p:txEl>
                                              <p:pRg st="4" end="4"/>
                                            </p:txEl>
                                          </p:spTgt>
                                        </p:tgtEl>
                                      </p:cBhvr>
                                    </p:animEffect>
                                  </p:childTnLst>
                                </p:cTn>
                              </p:par>
                            </p:childTnLst>
                          </p:cTn>
                        </p:par>
                        <p:par>
                          <p:cTn id="55" fill="hold">
                            <p:stCondLst>
                              <p:cond delay="4500"/>
                            </p:stCondLst>
                            <p:childTnLst>
                              <p:par>
                                <p:cTn id="56" presetID="14" presetClass="entr" presetSubtype="10" fill="hold" grpId="0" nodeType="afterEffect">
                                  <p:stCondLst>
                                    <p:cond delay="0"/>
                                  </p:stCondLst>
                                  <p:childTnLst>
                                    <p:set>
                                      <p:cBhvr>
                                        <p:cTn id="57" dur="1" fill="hold">
                                          <p:stCondLst>
                                            <p:cond delay="0"/>
                                          </p:stCondLst>
                                        </p:cTn>
                                        <p:tgtEl>
                                          <p:spTgt spid="23">
                                            <p:txEl>
                                              <p:pRg st="5" end="5"/>
                                            </p:txEl>
                                          </p:spTgt>
                                        </p:tgtEl>
                                        <p:attrNameLst>
                                          <p:attrName>style.visibility</p:attrName>
                                        </p:attrNameLst>
                                      </p:cBhvr>
                                      <p:to>
                                        <p:strVal val="visible"/>
                                      </p:to>
                                    </p:set>
                                    <p:animEffect transition="in" filter="randombar(horizontal)">
                                      <p:cBhvr>
                                        <p:cTn id="58" dur="500"/>
                                        <p:tgtEl>
                                          <p:spTgt spid="23">
                                            <p:txEl>
                                              <p:pRg st="5" end="5"/>
                                            </p:txEl>
                                          </p:spTgt>
                                        </p:tgtEl>
                                      </p:cBhvr>
                                    </p:animEffect>
                                  </p:childTnLst>
                                </p:cTn>
                              </p:par>
                            </p:childTnLst>
                          </p:cTn>
                        </p:par>
                        <p:par>
                          <p:cTn id="59" fill="hold">
                            <p:stCondLst>
                              <p:cond delay="5000"/>
                            </p:stCondLst>
                            <p:childTnLst>
                              <p:par>
                                <p:cTn id="60" presetID="14" presetClass="entr" presetSubtype="10" fill="hold" grpId="0" nodeType="afterEffect">
                                  <p:stCondLst>
                                    <p:cond delay="0"/>
                                  </p:stCondLst>
                                  <p:childTnLst>
                                    <p:set>
                                      <p:cBhvr>
                                        <p:cTn id="61" dur="1" fill="hold">
                                          <p:stCondLst>
                                            <p:cond delay="0"/>
                                          </p:stCondLst>
                                        </p:cTn>
                                        <p:tgtEl>
                                          <p:spTgt spid="23">
                                            <p:txEl>
                                              <p:pRg st="6" end="6"/>
                                            </p:txEl>
                                          </p:spTgt>
                                        </p:tgtEl>
                                        <p:attrNameLst>
                                          <p:attrName>style.visibility</p:attrName>
                                        </p:attrNameLst>
                                      </p:cBhvr>
                                      <p:to>
                                        <p:strVal val="visible"/>
                                      </p:to>
                                    </p:set>
                                    <p:animEffect transition="in" filter="randombar(horizontal)">
                                      <p:cBhvr>
                                        <p:cTn id="62" dur="500"/>
                                        <p:tgtEl>
                                          <p:spTgt spid="23">
                                            <p:txEl>
                                              <p:pRg st="6" end="6"/>
                                            </p:txEl>
                                          </p:spTgt>
                                        </p:tgtEl>
                                      </p:cBhvr>
                                    </p:animEffect>
                                  </p:childTnLst>
                                </p:cTn>
                              </p:par>
                            </p:childTnLst>
                          </p:cTn>
                        </p:par>
                        <p:par>
                          <p:cTn id="63" fill="hold">
                            <p:stCondLst>
                              <p:cond delay="5500"/>
                            </p:stCondLst>
                            <p:childTnLst>
                              <p:par>
                                <p:cTn id="64" presetID="14" presetClass="entr" presetSubtype="10" fill="hold" grpId="0" nodeType="afterEffect">
                                  <p:stCondLst>
                                    <p:cond delay="0"/>
                                  </p:stCondLst>
                                  <p:childTnLst>
                                    <p:set>
                                      <p:cBhvr>
                                        <p:cTn id="65" dur="1" fill="hold">
                                          <p:stCondLst>
                                            <p:cond delay="0"/>
                                          </p:stCondLst>
                                        </p:cTn>
                                        <p:tgtEl>
                                          <p:spTgt spid="23">
                                            <p:txEl>
                                              <p:pRg st="7" end="7"/>
                                            </p:txEl>
                                          </p:spTgt>
                                        </p:tgtEl>
                                        <p:attrNameLst>
                                          <p:attrName>style.visibility</p:attrName>
                                        </p:attrNameLst>
                                      </p:cBhvr>
                                      <p:to>
                                        <p:strVal val="visible"/>
                                      </p:to>
                                    </p:set>
                                    <p:animEffect transition="in" filter="randombar(horizontal)">
                                      <p:cBhvr>
                                        <p:cTn id="66" dur="500"/>
                                        <p:tgtEl>
                                          <p:spTgt spid="23">
                                            <p:txEl>
                                              <p:pRg st="7" end="7"/>
                                            </p:txEl>
                                          </p:spTgt>
                                        </p:tgtEl>
                                      </p:cBhvr>
                                    </p:animEffect>
                                  </p:childTnLst>
                                </p:cTn>
                              </p:par>
                            </p:childTnLst>
                          </p:cTn>
                        </p:par>
                        <p:par>
                          <p:cTn id="67" fill="hold">
                            <p:stCondLst>
                              <p:cond delay="6000"/>
                            </p:stCondLst>
                            <p:childTnLst>
                              <p:par>
                                <p:cTn id="68" presetID="14" presetClass="entr" presetSubtype="10" fill="hold" grpId="0" nodeType="afterEffect">
                                  <p:stCondLst>
                                    <p:cond delay="0"/>
                                  </p:stCondLst>
                                  <p:childTnLst>
                                    <p:set>
                                      <p:cBhvr>
                                        <p:cTn id="69" dur="1" fill="hold">
                                          <p:stCondLst>
                                            <p:cond delay="0"/>
                                          </p:stCondLst>
                                        </p:cTn>
                                        <p:tgtEl>
                                          <p:spTgt spid="23">
                                            <p:txEl>
                                              <p:pRg st="8" end="8"/>
                                            </p:txEl>
                                          </p:spTgt>
                                        </p:tgtEl>
                                        <p:attrNameLst>
                                          <p:attrName>style.visibility</p:attrName>
                                        </p:attrNameLst>
                                      </p:cBhvr>
                                      <p:to>
                                        <p:strVal val="visible"/>
                                      </p:to>
                                    </p:set>
                                    <p:animEffect transition="in" filter="randombar(horizontal)">
                                      <p:cBhvr>
                                        <p:cTn id="70" dur="500"/>
                                        <p:tgtEl>
                                          <p:spTgt spid="23">
                                            <p:txEl>
                                              <p:pRg st="8" end="8"/>
                                            </p:txEl>
                                          </p:spTgt>
                                        </p:tgtEl>
                                      </p:cBhvr>
                                    </p:animEffect>
                                  </p:childTnLst>
                                </p:cTn>
                              </p:par>
                            </p:childTnLst>
                          </p:cTn>
                        </p:par>
                        <p:par>
                          <p:cTn id="71" fill="hold">
                            <p:stCondLst>
                              <p:cond delay="6500"/>
                            </p:stCondLst>
                            <p:childTnLst>
                              <p:par>
                                <p:cTn id="72" presetID="14" presetClass="entr" presetSubtype="10" fill="hold" grpId="0" nodeType="afterEffect">
                                  <p:stCondLst>
                                    <p:cond delay="0"/>
                                  </p:stCondLst>
                                  <p:childTnLst>
                                    <p:set>
                                      <p:cBhvr>
                                        <p:cTn id="73" dur="1" fill="hold">
                                          <p:stCondLst>
                                            <p:cond delay="0"/>
                                          </p:stCondLst>
                                        </p:cTn>
                                        <p:tgtEl>
                                          <p:spTgt spid="23">
                                            <p:txEl>
                                              <p:pRg st="9" end="9"/>
                                            </p:txEl>
                                          </p:spTgt>
                                        </p:tgtEl>
                                        <p:attrNameLst>
                                          <p:attrName>style.visibility</p:attrName>
                                        </p:attrNameLst>
                                      </p:cBhvr>
                                      <p:to>
                                        <p:strVal val="visible"/>
                                      </p:to>
                                    </p:set>
                                    <p:animEffect transition="in" filter="randombar(horizontal)">
                                      <p:cBhvr>
                                        <p:cTn id="74" dur="500"/>
                                        <p:tgtEl>
                                          <p:spTgt spid="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2900" y="1118343"/>
            <a:ext cx="6840141" cy="377429"/>
          </a:xfrm>
        </p:spPr>
        <p:txBody>
          <a:bodyPr/>
          <a:lstStyle/>
          <a:p>
            <a:r>
              <a:rPr lang="zh-CN" altLang="en-US" dirty="0" smtClean="0"/>
              <a:t>压缩基本原理</a:t>
            </a:r>
            <a:endParaRPr lang="zh-CN" altLang="en-US" dirty="0"/>
          </a:p>
        </p:txBody>
      </p:sp>
      <p:grpSp>
        <p:nvGrpSpPr>
          <p:cNvPr id="8" name="Group 4"/>
          <p:cNvGrpSpPr>
            <a:grpSpLocks/>
          </p:cNvGrpSpPr>
          <p:nvPr/>
        </p:nvGrpSpPr>
        <p:grpSpPr bwMode="auto">
          <a:xfrm>
            <a:off x="2628275" y="2068672"/>
            <a:ext cx="3941458" cy="2581997"/>
            <a:chOff x="528" y="672"/>
            <a:chExt cx="4320" cy="3252"/>
          </a:xfrm>
        </p:grpSpPr>
        <p:pic>
          <p:nvPicPr>
            <p:cNvPr id="9" name="Picture 5"/>
            <p:cNvPicPr>
              <a:picLocks noChangeAspect="1" noChangeArrowheads="1"/>
            </p:cNvPicPr>
            <p:nvPr/>
          </p:nvPicPr>
          <p:blipFill>
            <a:blip r:embed="rId3" cstate="print"/>
            <a:srcRect/>
            <a:stretch>
              <a:fillRect/>
            </a:stretch>
          </p:blipFill>
          <p:spPr bwMode="auto">
            <a:xfrm>
              <a:off x="528" y="672"/>
              <a:ext cx="2160" cy="1631"/>
            </a:xfrm>
            <a:prstGeom prst="rect">
              <a:avLst/>
            </a:prstGeom>
            <a:noFill/>
            <a:ln w="9525">
              <a:noFill/>
              <a:miter lim="800000"/>
              <a:headEnd/>
              <a:tailEnd/>
            </a:ln>
          </p:spPr>
        </p:pic>
        <p:pic>
          <p:nvPicPr>
            <p:cNvPr id="10" name="Picture 6"/>
            <p:cNvPicPr>
              <a:picLocks noChangeAspect="1" noChangeArrowheads="1"/>
            </p:cNvPicPr>
            <p:nvPr/>
          </p:nvPicPr>
          <p:blipFill>
            <a:blip r:embed="rId4" cstate="print"/>
            <a:srcRect/>
            <a:stretch>
              <a:fillRect/>
            </a:stretch>
          </p:blipFill>
          <p:spPr bwMode="auto">
            <a:xfrm>
              <a:off x="2688" y="672"/>
              <a:ext cx="2160" cy="1632"/>
            </a:xfrm>
            <a:prstGeom prst="rect">
              <a:avLst/>
            </a:prstGeom>
            <a:noFill/>
            <a:ln w="9525">
              <a:noFill/>
              <a:miter lim="800000"/>
              <a:headEnd/>
              <a:tailEnd/>
            </a:ln>
          </p:spPr>
        </p:pic>
        <p:pic>
          <p:nvPicPr>
            <p:cNvPr id="11" name="Picture 7"/>
            <p:cNvPicPr>
              <a:picLocks noChangeAspect="1" noChangeArrowheads="1"/>
            </p:cNvPicPr>
            <p:nvPr/>
          </p:nvPicPr>
          <p:blipFill>
            <a:blip r:embed="rId5" cstate="print">
              <a:grayscl/>
            </a:blip>
            <a:srcRect/>
            <a:stretch>
              <a:fillRect/>
            </a:stretch>
          </p:blipFill>
          <p:spPr bwMode="auto">
            <a:xfrm>
              <a:off x="528" y="2304"/>
              <a:ext cx="2160" cy="1620"/>
            </a:xfrm>
            <a:prstGeom prst="rect">
              <a:avLst/>
            </a:prstGeom>
            <a:noFill/>
            <a:ln w="9525">
              <a:noFill/>
              <a:miter lim="800000"/>
              <a:headEnd/>
              <a:tailEnd/>
            </a:ln>
          </p:spPr>
        </p:pic>
        <p:pic>
          <p:nvPicPr>
            <p:cNvPr id="12" name="Picture 8"/>
            <p:cNvPicPr>
              <a:picLocks noChangeAspect="1" noChangeArrowheads="1"/>
            </p:cNvPicPr>
            <p:nvPr/>
          </p:nvPicPr>
          <p:blipFill>
            <a:blip r:embed="rId6" cstate="print"/>
            <a:srcRect/>
            <a:stretch>
              <a:fillRect/>
            </a:stretch>
          </p:blipFill>
          <p:spPr bwMode="auto">
            <a:xfrm>
              <a:off x="2688" y="2304"/>
              <a:ext cx="2160" cy="1607"/>
            </a:xfrm>
            <a:prstGeom prst="rect">
              <a:avLst/>
            </a:prstGeom>
            <a:noFill/>
            <a:ln w="9525">
              <a:noFill/>
              <a:miter lim="800000"/>
              <a:headEnd/>
              <a:tailEnd/>
            </a:ln>
          </p:spPr>
        </p:pic>
        <p:sp>
          <p:nvSpPr>
            <p:cNvPr id="13" name="Rectangle 9"/>
            <p:cNvSpPr>
              <a:spLocks noChangeArrowheads="1"/>
            </p:cNvSpPr>
            <p:nvPr/>
          </p:nvSpPr>
          <p:spPr bwMode="auto">
            <a:xfrm>
              <a:off x="528" y="2116"/>
              <a:ext cx="4320" cy="378"/>
            </a:xfrm>
            <a:prstGeom prst="rect">
              <a:avLst/>
            </a:prstGeom>
            <a:noFill/>
            <a:ln w="9525" algn="ctr">
              <a:solidFill>
                <a:schemeClr val="tx1"/>
              </a:solidFill>
              <a:miter lim="800000"/>
              <a:headEnd/>
              <a:tailEnd/>
            </a:ln>
          </p:spPr>
          <p:txBody>
            <a:bodyPr anchor="ctr">
              <a:spAutoFit/>
            </a:bodyPr>
            <a:lstStyle/>
            <a:p>
              <a:endParaRPr lang="zh-CN" altLang="en-US" sz="1350"/>
            </a:p>
          </p:txBody>
        </p:sp>
      </p:grpSp>
      <p:sp>
        <p:nvSpPr>
          <p:cNvPr id="14" name="AutoShape 10"/>
          <p:cNvSpPr>
            <a:spLocks noChangeArrowheads="1"/>
          </p:cNvSpPr>
          <p:nvPr/>
        </p:nvSpPr>
        <p:spPr bwMode="auto">
          <a:xfrm>
            <a:off x="1930399" y="3596879"/>
            <a:ext cx="539354" cy="594122"/>
          </a:xfrm>
          <a:prstGeom prst="wedgeRoundRectCallout">
            <a:avLst>
              <a:gd name="adj1" fmla="val 118431"/>
              <a:gd name="adj2" fmla="val -46194"/>
              <a:gd name="adj3" fmla="val 16667"/>
            </a:avLst>
          </a:prstGeom>
          <a:solidFill>
            <a:srgbClr val="0070C0"/>
          </a:solidFill>
          <a:ln w="9525">
            <a:solidFill>
              <a:schemeClr val="tx1"/>
            </a:solidFill>
            <a:miter lim="800000"/>
            <a:headEnd/>
            <a:tailEnd/>
          </a:ln>
        </p:spPr>
        <p:txBody>
          <a:bodyPr/>
          <a:lstStyle/>
          <a:p>
            <a:r>
              <a:rPr lang="zh-CN" altLang="en-US" sz="1350" dirty="0">
                <a:solidFill>
                  <a:schemeClr val="bg1"/>
                </a:solidFill>
                <a:latin typeface="+mn-ea"/>
              </a:rPr>
              <a:t>冗余信息</a:t>
            </a:r>
          </a:p>
        </p:txBody>
      </p:sp>
      <p:sp>
        <p:nvSpPr>
          <p:cNvPr id="15" name="AutoShape 10"/>
          <p:cNvSpPr>
            <a:spLocks noChangeArrowheads="1"/>
          </p:cNvSpPr>
          <p:nvPr/>
        </p:nvSpPr>
        <p:spPr bwMode="auto">
          <a:xfrm>
            <a:off x="6840252" y="3496480"/>
            <a:ext cx="539354" cy="694521"/>
          </a:xfrm>
          <a:prstGeom prst="wedgeRoundRectCallout">
            <a:avLst>
              <a:gd name="adj1" fmla="val -106072"/>
              <a:gd name="adj2" fmla="val -6515"/>
              <a:gd name="adj3" fmla="val 16667"/>
            </a:avLst>
          </a:prstGeom>
          <a:solidFill>
            <a:srgbClr val="0070C0"/>
          </a:solidFill>
          <a:ln w="9525">
            <a:solidFill>
              <a:schemeClr val="tx1"/>
            </a:solidFill>
            <a:miter lim="800000"/>
            <a:headEnd/>
            <a:tailEnd/>
          </a:ln>
        </p:spPr>
        <p:txBody>
          <a:bodyPr/>
          <a:lstStyle/>
          <a:p>
            <a:r>
              <a:rPr lang="zh-CN" altLang="en-US" sz="1350" dirty="0">
                <a:solidFill>
                  <a:schemeClr val="bg1"/>
                </a:solidFill>
                <a:latin typeface="+mn-ea"/>
              </a:rPr>
              <a:t>去除</a:t>
            </a:r>
            <a:endParaRPr lang="en-US" altLang="zh-CN" sz="1350" dirty="0">
              <a:solidFill>
                <a:schemeClr val="bg1"/>
              </a:solidFill>
              <a:latin typeface="+mn-ea"/>
            </a:endParaRPr>
          </a:p>
          <a:p>
            <a:r>
              <a:rPr lang="zh-CN" altLang="en-US" sz="1350" dirty="0">
                <a:solidFill>
                  <a:schemeClr val="bg1"/>
                </a:solidFill>
                <a:latin typeface="+mn-ea"/>
              </a:rPr>
              <a:t>冗余信息</a:t>
            </a:r>
          </a:p>
        </p:txBody>
      </p:sp>
      <p:grpSp>
        <p:nvGrpSpPr>
          <p:cNvPr id="18" name="组合 17"/>
          <p:cNvGrpSpPr/>
          <p:nvPr/>
        </p:nvGrpSpPr>
        <p:grpSpPr>
          <a:xfrm>
            <a:off x="1564824" y="4779150"/>
            <a:ext cx="6139525" cy="810000"/>
            <a:chOff x="539552" y="5265204"/>
            <a:chExt cx="8186033" cy="720000"/>
          </a:xfrm>
        </p:grpSpPr>
        <p:sp>
          <p:nvSpPr>
            <p:cNvPr id="19" name="矩形 18"/>
            <p:cNvSpPr/>
            <p:nvPr/>
          </p:nvSpPr>
          <p:spPr>
            <a:xfrm>
              <a:off x="805585" y="5265204"/>
              <a:ext cx="7920000" cy="720000"/>
            </a:xfrm>
            <a:prstGeom prst="rect">
              <a:avLst/>
            </a:prstGeom>
            <a:solidFill>
              <a:schemeClr val="bg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itchFamily="34" charset="0"/>
                <a:buChar char="•"/>
              </a:pPr>
              <a:r>
                <a:rPr lang="zh-CN" altLang="en-US" sz="1200" dirty="0">
                  <a:solidFill>
                    <a:schemeClr val="tx1"/>
                  </a:solidFill>
                </a:rPr>
                <a:t>安防监控中的视频数据有极强的相关性，有大量的冗余信息</a:t>
              </a:r>
              <a:endParaRPr lang="en-US" altLang="zh-CN" sz="1200" dirty="0">
                <a:solidFill>
                  <a:schemeClr val="tx1"/>
                </a:solidFill>
              </a:endParaRPr>
            </a:p>
            <a:p>
              <a:pPr marL="214313" indent="-214313">
                <a:buFont typeface="Arial" pitchFamily="34" charset="0"/>
                <a:buChar char="•"/>
              </a:pPr>
              <a:r>
                <a:rPr lang="zh-CN" altLang="en-US" sz="1200" dirty="0">
                  <a:solidFill>
                    <a:schemeClr val="tx1"/>
                  </a:solidFill>
                </a:rPr>
                <a:t>冗余信息分为空域冗余信息和时域冗余信息</a:t>
              </a:r>
            </a:p>
            <a:p>
              <a:pPr marL="214313" indent="-214313">
                <a:buFont typeface="Arial" pitchFamily="34" charset="0"/>
                <a:buChar char="•"/>
              </a:pPr>
              <a:r>
                <a:rPr lang="zh-CN" altLang="en-US" sz="1200" dirty="0">
                  <a:solidFill>
                    <a:schemeClr val="tx1"/>
                  </a:solidFill>
                </a:rPr>
                <a:t>压缩技术就是将数据中的冗余信息去掉</a:t>
              </a:r>
            </a:p>
            <a:p>
              <a:pPr marL="214313" indent="-214313">
                <a:buFont typeface="Arial" pitchFamily="34" charset="0"/>
                <a:buChar char="•"/>
              </a:pPr>
              <a:r>
                <a:rPr lang="zh-CN" altLang="en-US" sz="1200" dirty="0">
                  <a:solidFill>
                    <a:schemeClr val="tx1"/>
                  </a:solidFill>
                </a:rPr>
                <a:t>压缩技术包括帧内压缩技术、帧间压缩技术和熵编码压缩技术</a:t>
              </a:r>
            </a:p>
          </p:txBody>
        </p:sp>
        <p:sp>
          <p:nvSpPr>
            <p:cNvPr id="20" name="矩形 19"/>
            <p:cNvSpPr/>
            <p:nvPr/>
          </p:nvSpPr>
          <p:spPr>
            <a:xfrm>
              <a:off x="539552" y="5265204"/>
              <a:ext cx="252000" cy="720000"/>
            </a:xfrm>
            <a:prstGeom prst="rect">
              <a:avLst/>
            </a:prstGeom>
            <a:solidFill>
              <a:srgbClr val="0070C0"/>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mj-ea"/>
              </a:endParaRPr>
            </a:p>
          </p:txBody>
        </p:sp>
      </p:grpSp>
    </p:spTree>
    <p:extLst>
      <p:ext uri="{BB962C8B-B14F-4D97-AF65-F5344CB8AC3E}">
        <p14:creationId xmlns:p14="http://schemas.microsoft.com/office/powerpoint/2010/main" val="1547023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2900" y="1096220"/>
            <a:ext cx="6840141" cy="377429"/>
          </a:xfrm>
        </p:spPr>
        <p:txBody>
          <a:bodyPr/>
          <a:lstStyle/>
          <a:p>
            <a:r>
              <a:rPr lang="zh-CN" altLang="en-US" dirty="0" smtClean="0"/>
              <a:t>压缩标准</a:t>
            </a:r>
            <a:endParaRPr lang="zh-CN" altLang="en-US" dirty="0"/>
          </a:p>
        </p:txBody>
      </p:sp>
      <p:pic>
        <p:nvPicPr>
          <p:cNvPr id="17" name="Picture 5" descr="编码标准及时间表"/>
          <p:cNvPicPr>
            <a:picLocks noChangeAspect="1" noChangeArrowheads="1"/>
          </p:cNvPicPr>
          <p:nvPr/>
        </p:nvPicPr>
        <p:blipFill>
          <a:blip r:embed="rId3" cstate="print"/>
          <a:srcRect/>
          <a:stretch>
            <a:fillRect/>
          </a:stretch>
        </p:blipFill>
        <p:spPr bwMode="auto">
          <a:xfrm>
            <a:off x="1548483" y="2078850"/>
            <a:ext cx="6155866" cy="2197437"/>
          </a:xfrm>
          <a:prstGeom prst="rect">
            <a:avLst/>
          </a:prstGeom>
          <a:noFill/>
          <a:ln w="9525">
            <a:noFill/>
            <a:miter lim="800000"/>
            <a:headEnd/>
            <a:tailEnd/>
          </a:ln>
        </p:spPr>
      </p:pic>
      <p:sp>
        <p:nvSpPr>
          <p:cNvPr id="21" name="Text Box 6"/>
          <p:cNvSpPr txBox="1">
            <a:spLocks noChangeArrowheads="1"/>
          </p:cNvSpPr>
          <p:nvPr/>
        </p:nvSpPr>
        <p:spPr bwMode="auto">
          <a:xfrm>
            <a:off x="2789636" y="4316377"/>
            <a:ext cx="3925490" cy="300082"/>
          </a:xfrm>
          <a:prstGeom prst="rect">
            <a:avLst/>
          </a:prstGeom>
          <a:noFill/>
          <a:ln w="3175" algn="ctr">
            <a:noFill/>
            <a:miter lim="800000"/>
            <a:headEnd/>
            <a:tailEnd/>
          </a:ln>
        </p:spPr>
        <p:txBody>
          <a:bodyPr>
            <a:spAutoFit/>
          </a:bodyPr>
          <a:lstStyle/>
          <a:p>
            <a:pPr>
              <a:spcBef>
                <a:spcPct val="50000"/>
              </a:spcBef>
            </a:pPr>
            <a:r>
              <a:rPr lang="en-US" altLang="zh-CN" sz="1350" i="1" dirty="0">
                <a:latin typeface="Arial Narrow" pitchFamily="34" charset="0"/>
              </a:rPr>
              <a:t>Chronological Progression of ITU and MPEG </a:t>
            </a:r>
          </a:p>
        </p:txBody>
      </p:sp>
      <p:grpSp>
        <p:nvGrpSpPr>
          <p:cNvPr id="22" name="组合 21"/>
          <p:cNvGrpSpPr/>
          <p:nvPr/>
        </p:nvGrpSpPr>
        <p:grpSpPr>
          <a:xfrm>
            <a:off x="1564824" y="4910562"/>
            <a:ext cx="6139525" cy="570667"/>
            <a:chOff x="539552" y="5477945"/>
            <a:chExt cx="8186033" cy="507259"/>
          </a:xfrm>
        </p:grpSpPr>
        <p:sp>
          <p:nvSpPr>
            <p:cNvPr id="23" name="矩形 22"/>
            <p:cNvSpPr/>
            <p:nvPr/>
          </p:nvSpPr>
          <p:spPr>
            <a:xfrm>
              <a:off x="805585" y="5477945"/>
              <a:ext cx="7920000" cy="507259"/>
            </a:xfrm>
            <a:prstGeom prst="rect">
              <a:avLst/>
            </a:prstGeom>
            <a:solidFill>
              <a:schemeClr val="bg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itchFamily="34" charset="0"/>
                <a:buChar char="•"/>
              </a:pPr>
              <a:r>
                <a:rPr lang="zh-CN" altLang="en-US" sz="1200" dirty="0">
                  <a:solidFill>
                    <a:schemeClr val="tx1"/>
                  </a:solidFill>
                </a:rPr>
                <a:t>监控中主要采用</a:t>
              </a:r>
              <a:r>
                <a:rPr lang="en-US" altLang="zh-CN" sz="1200" dirty="0">
                  <a:solidFill>
                    <a:schemeClr val="tx1"/>
                  </a:solidFill>
                </a:rPr>
                <a:t>MJPEG</a:t>
              </a:r>
              <a:r>
                <a:rPr lang="zh-CN" altLang="en-US" sz="1200" dirty="0">
                  <a:solidFill>
                    <a:schemeClr val="tx1"/>
                  </a:solidFill>
                </a:rPr>
                <a:t>、</a:t>
              </a:r>
              <a:r>
                <a:rPr lang="en-US" altLang="zh-CN" sz="1200" dirty="0">
                  <a:solidFill>
                    <a:schemeClr val="tx1"/>
                  </a:solidFill>
                </a:rPr>
                <a:t>MPEG1/2</a:t>
              </a:r>
              <a:r>
                <a:rPr lang="zh-CN" altLang="en-US" sz="1200" dirty="0">
                  <a:solidFill>
                    <a:schemeClr val="tx1"/>
                  </a:solidFill>
                </a:rPr>
                <a:t>、</a:t>
              </a:r>
              <a:r>
                <a:rPr lang="en-US" altLang="zh-CN" sz="1200" dirty="0">
                  <a:solidFill>
                    <a:schemeClr val="tx1"/>
                  </a:solidFill>
                </a:rPr>
                <a:t>MPEG4(SP/ASP)</a:t>
              </a:r>
              <a:r>
                <a:rPr lang="zh-CN" altLang="en-US" sz="1200" dirty="0">
                  <a:solidFill>
                    <a:schemeClr val="tx1"/>
                  </a:solidFill>
                </a:rPr>
                <a:t>、</a:t>
              </a:r>
              <a:r>
                <a:rPr lang="en-US" altLang="zh-CN" sz="1200" dirty="0">
                  <a:solidFill>
                    <a:schemeClr val="tx1"/>
                  </a:solidFill>
                </a:rPr>
                <a:t>H.264/AVC</a:t>
              </a:r>
              <a:r>
                <a:rPr lang="zh-CN" altLang="en-US" sz="1200" dirty="0">
                  <a:solidFill>
                    <a:schemeClr val="tx1"/>
                  </a:solidFill>
                </a:rPr>
                <a:t>等几种视频编码技术</a:t>
              </a:r>
            </a:p>
          </p:txBody>
        </p:sp>
        <p:sp>
          <p:nvSpPr>
            <p:cNvPr id="24" name="矩形 23"/>
            <p:cNvSpPr/>
            <p:nvPr/>
          </p:nvSpPr>
          <p:spPr>
            <a:xfrm>
              <a:off x="539552" y="5477945"/>
              <a:ext cx="252000" cy="507259"/>
            </a:xfrm>
            <a:prstGeom prst="rect">
              <a:avLst/>
            </a:prstGeom>
            <a:solidFill>
              <a:srgbClr val="0070C0"/>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mj-ea"/>
              </a:endParaRPr>
            </a:p>
          </p:txBody>
        </p:sp>
      </p:grpSp>
    </p:spTree>
    <p:extLst>
      <p:ext uri="{BB962C8B-B14F-4D97-AF65-F5344CB8AC3E}">
        <p14:creationId xmlns:p14="http://schemas.microsoft.com/office/powerpoint/2010/main" val="391984767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331838" y="1118342"/>
            <a:ext cx="6840141" cy="377429"/>
          </a:xfrm>
        </p:spPr>
        <p:txBody>
          <a:bodyPr/>
          <a:lstStyle/>
          <a:p>
            <a:pPr eaLnBrk="1" hangingPunct="1"/>
            <a:r>
              <a:rPr lang="zh-CN" altLang="en-US" dirty="0" smtClean="0"/>
              <a:t>监控中压缩标准的选择</a:t>
            </a:r>
          </a:p>
        </p:txBody>
      </p:sp>
      <p:sp>
        <p:nvSpPr>
          <p:cNvPr id="52227"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sz="1500" dirty="0"/>
              <a:t>监控中主要采用</a:t>
            </a:r>
            <a:r>
              <a:rPr lang="en-US" altLang="zh-CN" sz="1500" dirty="0"/>
              <a:t>MJPEG</a:t>
            </a:r>
            <a:r>
              <a:rPr lang="zh-CN" altLang="en-US" sz="1500" dirty="0"/>
              <a:t>、</a:t>
            </a:r>
            <a:r>
              <a:rPr lang="en-US" altLang="zh-CN" sz="1500" dirty="0"/>
              <a:t>MPEG1/2</a:t>
            </a:r>
            <a:r>
              <a:rPr lang="zh-CN" altLang="en-US" sz="1500" dirty="0"/>
              <a:t>、</a:t>
            </a:r>
            <a:r>
              <a:rPr lang="en-US" altLang="zh-CN" sz="1500" dirty="0"/>
              <a:t>MPEG4(SP/ASP)</a:t>
            </a:r>
            <a:r>
              <a:rPr lang="zh-CN" altLang="en-US" sz="1500" dirty="0"/>
              <a:t>、</a:t>
            </a:r>
            <a:r>
              <a:rPr lang="en-US" altLang="zh-CN" sz="1500" dirty="0"/>
              <a:t>H.264/AVC</a:t>
            </a:r>
            <a:r>
              <a:rPr lang="zh-CN" altLang="en-US" sz="1500" dirty="0"/>
              <a:t>等几种视频编码技术</a:t>
            </a:r>
          </a:p>
          <a:p>
            <a:pPr eaLnBrk="1" hangingPunct="1"/>
            <a:endParaRPr lang="zh-CN" altLang="en-US" sz="1500" dirty="0"/>
          </a:p>
          <a:p>
            <a:pPr eaLnBrk="1" hangingPunct="1"/>
            <a:r>
              <a:rPr lang="zh-CN" altLang="en-US" sz="1500" dirty="0"/>
              <a:t>对于最终用户而言，最为关心的主要有：清晰度、存储量（带宽）、稳定性还有价格。采用不同的压缩技术，将很大程度影响以上几大要素</a:t>
            </a:r>
          </a:p>
        </p:txBody>
      </p:sp>
    </p:spTree>
    <p:extLst>
      <p:ext uri="{BB962C8B-B14F-4D97-AF65-F5344CB8AC3E}">
        <p14:creationId xmlns:p14="http://schemas.microsoft.com/office/powerpoint/2010/main" val="315450767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381000" y="1115747"/>
            <a:ext cx="6840141" cy="377429"/>
          </a:xfrm>
        </p:spPr>
        <p:txBody>
          <a:bodyPr/>
          <a:lstStyle/>
          <a:p>
            <a:pPr eaLnBrk="1" hangingPunct="1"/>
            <a:r>
              <a:rPr lang="en-US" altLang="zh-CN" dirty="0" smtClean="0"/>
              <a:t>M-JPEG</a:t>
            </a:r>
          </a:p>
        </p:txBody>
      </p:sp>
      <p:sp>
        <p:nvSpPr>
          <p:cNvPr id="53251"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en-US" altLang="zh-CN" sz="1500" dirty="0"/>
              <a:t>MJPEG</a:t>
            </a:r>
            <a:r>
              <a:rPr lang="zh-CN" altLang="en-US" sz="1500" dirty="0"/>
              <a:t>（</a:t>
            </a:r>
            <a:r>
              <a:rPr lang="en-US" altLang="zh-CN" sz="1500" dirty="0"/>
              <a:t>Motion JPEG</a:t>
            </a:r>
            <a:r>
              <a:rPr lang="zh-CN" altLang="en-US" sz="1500" dirty="0"/>
              <a:t>）压缩技术，主要是基于静态视频压缩发展起来的技术，它的主要特点是基本不考虑视频流中不同帧之间的变化，只单独对某一帧进行压缩</a:t>
            </a:r>
          </a:p>
          <a:p>
            <a:pPr eaLnBrk="1" hangingPunct="1"/>
            <a:endParaRPr lang="zh-CN" altLang="en-US" sz="1500" dirty="0"/>
          </a:p>
          <a:p>
            <a:pPr eaLnBrk="1" hangingPunct="1"/>
            <a:r>
              <a:rPr lang="en-US" altLang="zh-CN" sz="1500" dirty="0"/>
              <a:t>MJPEG</a:t>
            </a:r>
            <a:r>
              <a:rPr lang="zh-CN" altLang="en-US" sz="1500" dirty="0"/>
              <a:t>压缩技术可以获取清晰度很高的视频图像，可以动态调整帧率、分辨率</a:t>
            </a:r>
          </a:p>
          <a:p>
            <a:pPr eaLnBrk="1" hangingPunct="1"/>
            <a:endParaRPr lang="zh-CN" altLang="en-US" sz="1500" dirty="0"/>
          </a:p>
          <a:p>
            <a:pPr eaLnBrk="1" hangingPunct="1"/>
            <a:r>
              <a:rPr lang="zh-CN" altLang="en-US" sz="1500" dirty="0"/>
              <a:t>由于没有考虑帧间变化，造成大量冗余信息被重复存储，因此单帧视频的占用空间较大，目前流行的</a:t>
            </a:r>
            <a:r>
              <a:rPr lang="en-US" altLang="zh-CN" sz="1500" dirty="0"/>
              <a:t>MJPEG</a:t>
            </a:r>
            <a:r>
              <a:rPr lang="zh-CN" altLang="en-US" sz="1500" dirty="0"/>
              <a:t>技术最好的也只能做到</a:t>
            </a:r>
            <a:r>
              <a:rPr lang="en-US" altLang="zh-CN" sz="1500" dirty="0"/>
              <a:t>3K</a:t>
            </a:r>
            <a:r>
              <a:rPr lang="zh-CN" altLang="en-US" sz="1500" dirty="0"/>
              <a:t>字节</a:t>
            </a:r>
            <a:r>
              <a:rPr lang="en-US" altLang="zh-CN" sz="1500" dirty="0"/>
              <a:t>/</a:t>
            </a:r>
            <a:r>
              <a:rPr lang="zh-CN" altLang="en-US" sz="1500" dirty="0"/>
              <a:t>帧（</a:t>
            </a:r>
            <a:r>
              <a:rPr lang="en-US" altLang="zh-CN" sz="1500" dirty="0"/>
              <a:t>CIF</a:t>
            </a:r>
            <a:r>
              <a:rPr lang="zh-CN" altLang="en-US" sz="1500" dirty="0"/>
              <a:t>），通常要</a:t>
            </a:r>
            <a:r>
              <a:rPr lang="en-US" altLang="zh-CN" sz="1500" dirty="0"/>
              <a:t>8~20K</a:t>
            </a:r>
          </a:p>
        </p:txBody>
      </p:sp>
    </p:spTree>
    <p:extLst>
      <p:ext uri="{BB962C8B-B14F-4D97-AF65-F5344CB8AC3E}">
        <p14:creationId xmlns:p14="http://schemas.microsoft.com/office/powerpoint/2010/main" val="210874641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38667" y="1141147"/>
            <a:ext cx="6840141" cy="377429"/>
          </a:xfrm>
        </p:spPr>
        <p:txBody>
          <a:bodyPr/>
          <a:lstStyle/>
          <a:p>
            <a:r>
              <a:rPr lang="zh-CN" altLang="en-US" dirty="0" smtClean="0"/>
              <a:t>内容概要</a:t>
            </a:r>
            <a:endParaRPr lang="zh-CN" altLang="en-US" dirty="0"/>
          </a:p>
        </p:txBody>
      </p:sp>
      <p:sp>
        <p:nvSpPr>
          <p:cNvPr id="17" name="矩形 16"/>
          <p:cNvSpPr/>
          <p:nvPr/>
        </p:nvSpPr>
        <p:spPr>
          <a:xfrm>
            <a:off x="1277634" y="1575864"/>
            <a:ext cx="6534726" cy="4050449"/>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latin typeface="微软雅黑" pitchFamily="34" charset="-122"/>
              <a:ea typeface="微软雅黑" pitchFamily="34" charset="-122"/>
            </a:endParaRPr>
          </a:p>
        </p:txBody>
      </p:sp>
      <p:grpSp>
        <p:nvGrpSpPr>
          <p:cNvPr id="3" name="组合 18"/>
          <p:cNvGrpSpPr/>
          <p:nvPr/>
        </p:nvGrpSpPr>
        <p:grpSpPr>
          <a:xfrm>
            <a:off x="1439280" y="1592609"/>
            <a:ext cx="6265069" cy="918290"/>
            <a:chOff x="395039" y="980477"/>
            <a:chExt cx="8353425" cy="1224387"/>
          </a:xfrm>
        </p:grpSpPr>
        <p:pic>
          <p:nvPicPr>
            <p:cNvPr id="24" name="Picture 3" descr="D:\桌面\软件界面\界面-公司介绍.jpg"/>
            <p:cNvPicPr>
              <a:picLocks noChangeAspect="1" noChangeArrowheads="1"/>
            </p:cNvPicPr>
            <p:nvPr/>
          </p:nvPicPr>
          <p:blipFill>
            <a:blip r:embed="rId2" cstate="print"/>
            <a:srcRect/>
            <a:stretch>
              <a:fillRect/>
            </a:stretch>
          </p:blipFill>
          <p:spPr bwMode="auto">
            <a:xfrm>
              <a:off x="395039" y="1160289"/>
              <a:ext cx="8353425" cy="1044575"/>
            </a:xfrm>
            <a:prstGeom prst="rect">
              <a:avLst/>
            </a:prstGeom>
            <a:noFill/>
            <a:ln w="9525">
              <a:noFill/>
              <a:miter lim="800000"/>
              <a:headEnd/>
              <a:tailEnd/>
            </a:ln>
          </p:spPr>
        </p:pic>
        <p:sp>
          <p:nvSpPr>
            <p:cNvPr id="28" name="矩形 27"/>
            <p:cNvSpPr/>
            <p:nvPr/>
          </p:nvSpPr>
          <p:spPr>
            <a:xfrm>
              <a:off x="395039" y="980477"/>
              <a:ext cx="8352928" cy="216024"/>
            </a:xfrm>
            <a:prstGeom prst="rect">
              <a:avLst/>
            </a:prstGeom>
            <a:gradFill flip="none" rotWithShape="1">
              <a:gsLst>
                <a:gs pos="0">
                  <a:srgbClr val="B52121">
                    <a:shade val="30000"/>
                    <a:satMod val="115000"/>
                  </a:srgbClr>
                </a:gs>
                <a:gs pos="50000">
                  <a:srgbClr val="B52121">
                    <a:shade val="67500"/>
                    <a:satMod val="115000"/>
                  </a:srgbClr>
                </a:gs>
                <a:gs pos="100000">
                  <a:srgbClr val="B52121">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pic>
        <p:nvPicPr>
          <p:cNvPr id="29" name="Picture 2"/>
          <p:cNvPicPr>
            <a:picLocks noChangeAspect="1" noChangeArrowheads="1"/>
          </p:cNvPicPr>
          <p:nvPr/>
        </p:nvPicPr>
        <p:blipFill>
          <a:blip r:embed="rId3" cstate="print"/>
          <a:srcRect/>
          <a:stretch>
            <a:fillRect/>
          </a:stretch>
        </p:blipFill>
        <p:spPr bwMode="auto">
          <a:xfrm>
            <a:off x="6408204" y="5157192"/>
            <a:ext cx="1171575" cy="328613"/>
          </a:xfrm>
          <a:prstGeom prst="rect">
            <a:avLst/>
          </a:prstGeom>
          <a:noFill/>
          <a:ln w="9525">
            <a:noFill/>
            <a:miter lim="800000"/>
            <a:headEnd/>
            <a:tailEnd/>
          </a:ln>
        </p:spPr>
      </p:pic>
      <p:sp>
        <p:nvSpPr>
          <p:cNvPr id="16" name="矩形 15"/>
          <p:cNvSpPr/>
          <p:nvPr/>
        </p:nvSpPr>
        <p:spPr>
          <a:xfrm>
            <a:off x="2044365" y="3118992"/>
            <a:ext cx="540544" cy="54054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0" name="TextBox 41"/>
          <p:cNvSpPr txBox="1">
            <a:spLocks noChangeArrowheads="1"/>
          </p:cNvSpPr>
          <p:nvPr/>
        </p:nvSpPr>
        <p:spPr bwMode="auto">
          <a:xfrm>
            <a:off x="2297967" y="3227338"/>
            <a:ext cx="388248" cy="507831"/>
          </a:xfrm>
          <a:prstGeom prst="rect">
            <a:avLst/>
          </a:prstGeom>
          <a:noFill/>
          <a:ln w="9525">
            <a:noFill/>
            <a:miter lim="800000"/>
            <a:headEnd/>
            <a:tailEnd/>
          </a:ln>
        </p:spPr>
        <p:txBody>
          <a:bodyPr wrap="none">
            <a:spAutoFit/>
          </a:bodyPr>
          <a:lstStyle/>
          <a:p>
            <a:r>
              <a:rPr lang="en-US" altLang="zh-CN" sz="2700">
                <a:solidFill>
                  <a:schemeClr val="bg1"/>
                </a:solidFill>
                <a:latin typeface="微软雅黑" pitchFamily="34" charset="-122"/>
                <a:ea typeface="微软雅黑" pitchFamily="34" charset="-122"/>
              </a:rPr>
              <a:t>1</a:t>
            </a:r>
            <a:endParaRPr lang="zh-CN" altLang="en-US" sz="2700">
              <a:solidFill>
                <a:schemeClr val="bg1"/>
              </a:solidFill>
              <a:latin typeface="微软雅黑" pitchFamily="34" charset="-122"/>
              <a:ea typeface="微软雅黑" pitchFamily="34" charset="-122"/>
            </a:endParaRPr>
          </a:p>
        </p:txBody>
      </p:sp>
      <p:sp>
        <p:nvSpPr>
          <p:cNvPr id="31" name="矩形 30"/>
          <p:cNvSpPr/>
          <p:nvPr/>
        </p:nvSpPr>
        <p:spPr>
          <a:xfrm>
            <a:off x="2202716" y="3821459"/>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2" name="矩形 31"/>
          <p:cNvSpPr/>
          <p:nvPr/>
        </p:nvSpPr>
        <p:spPr>
          <a:xfrm>
            <a:off x="2202716" y="4307234"/>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3" name="TextBox 46"/>
          <p:cNvSpPr txBox="1">
            <a:spLocks noChangeArrowheads="1"/>
          </p:cNvSpPr>
          <p:nvPr/>
        </p:nvSpPr>
        <p:spPr bwMode="auto">
          <a:xfrm>
            <a:off x="2344401" y="3888135"/>
            <a:ext cx="319318" cy="369332"/>
          </a:xfrm>
          <a:prstGeom prst="rect">
            <a:avLst/>
          </a:prstGeom>
          <a:noFill/>
          <a:ln w="9525">
            <a:noFill/>
            <a:miter lim="800000"/>
            <a:headEnd/>
            <a:tailEnd/>
          </a:ln>
        </p:spPr>
        <p:txBody>
          <a:bodyPr wrap="none">
            <a:spAutoFit/>
          </a:bodyPr>
          <a:lstStyle/>
          <a:p>
            <a:r>
              <a:rPr lang="en-US" altLang="zh-CN">
                <a:solidFill>
                  <a:schemeClr val="bg1"/>
                </a:solidFill>
                <a:latin typeface="微软雅黑" pitchFamily="34" charset="-122"/>
                <a:ea typeface="微软雅黑" pitchFamily="34" charset="-122"/>
              </a:rPr>
              <a:t>2</a:t>
            </a:r>
            <a:endParaRPr lang="zh-CN" altLang="en-US">
              <a:solidFill>
                <a:schemeClr val="bg1"/>
              </a:solidFill>
              <a:latin typeface="微软雅黑" pitchFamily="34" charset="-122"/>
              <a:ea typeface="微软雅黑" pitchFamily="34" charset="-122"/>
            </a:endParaRPr>
          </a:p>
        </p:txBody>
      </p:sp>
      <p:sp>
        <p:nvSpPr>
          <p:cNvPr id="34" name="TextBox 47"/>
          <p:cNvSpPr txBox="1">
            <a:spLocks noChangeArrowheads="1"/>
          </p:cNvSpPr>
          <p:nvPr/>
        </p:nvSpPr>
        <p:spPr bwMode="auto">
          <a:xfrm>
            <a:off x="2344401" y="4378673"/>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35" name="矩形 51"/>
          <p:cNvSpPr>
            <a:spLocks noChangeArrowheads="1"/>
          </p:cNvSpPr>
          <p:nvPr/>
        </p:nvSpPr>
        <p:spPr bwMode="auto">
          <a:xfrm>
            <a:off x="2693254" y="3215432"/>
            <a:ext cx="1107996" cy="369332"/>
          </a:xfrm>
          <a:prstGeom prst="rect">
            <a:avLst/>
          </a:prstGeom>
          <a:noFill/>
          <a:ln w="9525">
            <a:noFill/>
            <a:miter lim="800000"/>
            <a:headEnd/>
            <a:tailEnd/>
          </a:ln>
        </p:spPr>
        <p:txBody>
          <a:bodyPr wrap="none">
            <a:spAutoFit/>
          </a:bodyPr>
          <a:lstStyle/>
          <a:p>
            <a:r>
              <a:rPr lang="zh-CN" altLang="en-US" b="1" dirty="0">
                <a:latin typeface="微软雅黑" pitchFamily="34" charset="-122"/>
                <a:ea typeface="微软雅黑" pitchFamily="34" charset="-122"/>
              </a:rPr>
              <a:t>安全防范</a:t>
            </a:r>
            <a:endParaRPr lang="zh-CN" altLang="zh-CN" b="1" dirty="0">
              <a:latin typeface="微软雅黑" pitchFamily="34" charset="-122"/>
              <a:ea typeface="微软雅黑" pitchFamily="34" charset="-122"/>
            </a:endParaRPr>
          </a:p>
        </p:txBody>
      </p:sp>
      <p:sp>
        <p:nvSpPr>
          <p:cNvPr id="36" name="矩形 35"/>
          <p:cNvSpPr/>
          <p:nvPr/>
        </p:nvSpPr>
        <p:spPr>
          <a:xfrm>
            <a:off x="2681790" y="3884563"/>
            <a:ext cx="1890210"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视频监控原理和技术</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37" name="矩形 36"/>
          <p:cNvSpPr/>
          <p:nvPr/>
        </p:nvSpPr>
        <p:spPr>
          <a:xfrm>
            <a:off x="2681790" y="4371528"/>
            <a:ext cx="1566174"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摄像机基础</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38" name="矩形 37"/>
          <p:cNvSpPr/>
          <p:nvPr/>
        </p:nvSpPr>
        <p:spPr>
          <a:xfrm>
            <a:off x="2201938" y="4779150"/>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9" name="TextBox 47"/>
          <p:cNvSpPr txBox="1">
            <a:spLocks noChangeArrowheads="1"/>
          </p:cNvSpPr>
          <p:nvPr/>
        </p:nvSpPr>
        <p:spPr bwMode="auto">
          <a:xfrm>
            <a:off x="2343622" y="4850588"/>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40" name="矩形 39"/>
          <p:cNvSpPr/>
          <p:nvPr/>
        </p:nvSpPr>
        <p:spPr>
          <a:xfrm>
            <a:off x="2681790" y="4843444"/>
            <a:ext cx="1050288" cy="300082"/>
          </a:xfrm>
          <a:prstGeom prst="rect">
            <a:avLst/>
          </a:prstGeom>
        </p:spPr>
        <p:txBody>
          <a:bodyPr wrap="non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硬盘录像机</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20" name="矩形 19"/>
          <p:cNvSpPr/>
          <p:nvPr/>
        </p:nvSpPr>
        <p:spPr>
          <a:xfrm>
            <a:off x="2201938" y="5265204"/>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1" name="TextBox 47"/>
          <p:cNvSpPr txBox="1">
            <a:spLocks noChangeArrowheads="1"/>
          </p:cNvSpPr>
          <p:nvPr/>
        </p:nvSpPr>
        <p:spPr bwMode="auto">
          <a:xfrm>
            <a:off x="2343622" y="5336642"/>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5</a:t>
            </a:r>
            <a:endParaRPr lang="zh-CN" altLang="en-US" dirty="0">
              <a:solidFill>
                <a:schemeClr val="bg1"/>
              </a:solidFill>
              <a:latin typeface="微软雅黑" pitchFamily="34" charset="-122"/>
              <a:ea typeface="微软雅黑" pitchFamily="34" charset="-122"/>
            </a:endParaRPr>
          </a:p>
        </p:txBody>
      </p:sp>
      <p:sp>
        <p:nvSpPr>
          <p:cNvPr id="22" name="矩形 21"/>
          <p:cNvSpPr/>
          <p:nvPr/>
        </p:nvSpPr>
        <p:spPr>
          <a:xfrm>
            <a:off x="2681791" y="5329498"/>
            <a:ext cx="877163" cy="300082"/>
          </a:xfrm>
          <a:prstGeom prst="rect">
            <a:avLst/>
          </a:prstGeom>
        </p:spPr>
        <p:txBody>
          <a:bodyPr wrap="non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磁盘阵列</a:t>
            </a:r>
            <a:endParaRPr lang="zh-CN" altLang="zh-CN" sz="135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72368828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355600" y="1132681"/>
            <a:ext cx="6840141" cy="377429"/>
          </a:xfrm>
        </p:spPr>
        <p:txBody>
          <a:bodyPr/>
          <a:lstStyle/>
          <a:p>
            <a:pPr eaLnBrk="1" hangingPunct="1"/>
            <a:r>
              <a:rPr lang="en-US" altLang="zh-CN" dirty="0" smtClean="0"/>
              <a:t>MPEG-4</a:t>
            </a:r>
          </a:p>
        </p:txBody>
      </p:sp>
      <p:sp>
        <p:nvSpPr>
          <p:cNvPr id="55299"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en-US" altLang="zh-CN" sz="1500" dirty="0"/>
              <a:t>MPEG-4</a:t>
            </a:r>
            <a:r>
              <a:rPr lang="zh-CN" altLang="en-US" sz="1500" dirty="0"/>
              <a:t>的制定初衷主要针对视频会议、可视电话超低比特率压缩的需求。应用范围包括实时视听通信、多媒体通信、远地监测</a:t>
            </a:r>
            <a:r>
              <a:rPr lang="en-US" altLang="zh-CN" sz="1500" dirty="0"/>
              <a:t>/</a:t>
            </a:r>
            <a:r>
              <a:rPr lang="zh-CN" altLang="en-US" sz="1500" dirty="0"/>
              <a:t>监视、</a:t>
            </a:r>
            <a:r>
              <a:rPr lang="en-US" altLang="zh-CN" sz="1500" dirty="0"/>
              <a:t>VOD</a:t>
            </a:r>
            <a:r>
              <a:rPr lang="zh-CN" altLang="en-US" sz="1500" dirty="0"/>
              <a:t>、家庭购物</a:t>
            </a:r>
            <a:r>
              <a:rPr lang="en-US" altLang="zh-CN" sz="1500" dirty="0"/>
              <a:t>/</a:t>
            </a:r>
            <a:r>
              <a:rPr lang="zh-CN" altLang="en-US" sz="1500" dirty="0"/>
              <a:t>娱乐等</a:t>
            </a:r>
          </a:p>
          <a:p>
            <a:pPr eaLnBrk="1" hangingPunct="1"/>
            <a:r>
              <a:rPr lang="en-US" altLang="zh-CN" sz="1500" dirty="0"/>
              <a:t>MPEG-4</a:t>
            </a:r>
            <a:r>
              <a:rPr lang="zh-CN" altLang="en-US" sz="1500" dirty="0"/>
              <a:t>与前面提到的</a:t>
            </a:r>
            <a:r>
              <a:rPr lang="en-US" altLang="zh-CN" sz="1500" dirty="0"/>
              <a:t>JPEG</a:t>
            </a:r>
            <a:r>
              <a:rPr lang="zh-CN" altLang="en-US" sz="1500" dirty="0"/>
              <a:t>、</a:t>
            </a:r>
            <a:r>
              <a:rPr lang="en-US" altLang="zh-CN" sz="1500" dirty="0"/>
              <a:t>MPEG-1/2</a:t>
            </a:r>
            <a:r>
              <a:rPr lang="zh-CN" altLang="en-US" sz="1500" dirty="0"/>
              <a:t>有很大的不同，它为多媒体数据压缩编码提供更为广阔的平台，它定义的是一种格式、一种框架，而不是具体算法，它希望建立一种更自由的通信与开发环境</a:t>
            </a:r>
          </a:p>
          <a:p>
            <a:pPr eaLnBrk="1" hangingPunct="1"/>
            <a:r>
              <a:rPr lang="en-US" altLang="zh-CN" sz="1500" dirty="0"/>
              <a:t>MPEG-4</a:t>
            </a:r>
            <a:r>
              <a:rPr lang="zh-CN" altLang="en-US" sz="1500" dirty="0"/>
              <a:t>视频压缩算法相对于</a:t>
            </a:r>
            <a:r>
              <a:rPr lang="en-US" altLang="zh-CN" sz="1500" dirty="0"/>
              <a:t>MPEG-1/2</a:t>
            </a:r>
            <a:r>
              <a:rPr lang="zh-CN" altLang="en-US" sz="1500" dirty="0"/>
              <a:t>在低比特率压缩上有着显著提高，在</a:t>
            </a:r>
            <a:r>
              <a:rPr lang="en-US" altLang="zh-CN" sz="1500" dirty="0"/>
              <a:t>CIF</a:t>
            </a:r>
            <a:r>
              <a:rPr lang="zh-CN" altLang="en-US" sz="1500" dirty="0"/>
              <a:t>、</a:t>
            </a:r>
            <a:r>
              <a:rPr lang="en-US" altLang="zh-CN" sz="1500" dirty="0"/>
              <a:t>4CIF</a:t>
            </a:r>
            <a:r>
              <a:rPr lang="zh-CN" altLang="en-US" sz="1500" dirty="0"/>
              <a:t>情况下，无论从清晰度还是从存储量上都比</a:t>
            </a:r>
            <a:r>
              <a:rPr lang="en-US" altLang="zh-CN" sz="1500" dirty="0"/>
              <a:t>MPEG1</a:t>
            </a:r>
            <a:r>
              <a:rPr lang="zh-CN" altLang="en-US" sz="1500" dirty="0"/>
              <a:t>具有更大的优势，也更适合网络传输。</a:t>
            </a:r>
          </a:p>
          <a:p>
            <a:pPr eaLnBrk="1" hangingPunct="1"/>
            <a:r>
              <a:rPr lang="en-US" altLang="zh-CN" sz="1500" dirty="0"/>
              <a:t>MPEG-4</a:t>
            </a:r>
            <a:r>
              <a:rPr lang="zh-CN" altLang="en-US" sz="1500" dirty="0"/>
              <a:t>由于系统设计过于复杂，使得</a:t>
            </a:r>
            <a:r>
              <a:rPr lang="en-US" altLang="zh-CN" sz="1500" dirty="0"/>
              <a:t>MPEG-4</a:t>
            </a:r>
            <a:r>
              <a:rPr lang="zh-CN" altLang="en-US" sz="1500" dirty="0"/>
              <a:t>难以完全实现并且兼容，很难在视频会议、可视电话等领域实现。</a:t>
            </a:r>
          </a:p>
          <a:p>
            <a:pPr eaLnBrk="1" hangingPunct="1"/>
            <a:r>
              <a:rPr lang="zh-CN" altLang="en-US" sz="1500" dirty="0"/>
              <a:t>对于中国企业来说还要面临高昂的专利费，目前规定：</a:t>
            </a:r>
          </a:p>
          <a:p>
            <a:pPr lvl="1" eaLnBrk="1" hangingPunct="1"/>
            <a:r>
              <a:rPr lang="zh-CN" altLang="en-US" sz="1350" dirty="0"/>
              <a:t>每台解码设备需要交给</a:t>
            </a:r>
            <a:r>
              <a:rPr lang="en-US" altLang="zh-CN" sz="1350" dirty="0"/>
              <a:t>MPEG-LA 0.25</a:t>
            </a:r>
            <a:r>
              <a:rPr lang="zh-CN" altLang="en-US" sz="1350" dirty="0"/>
              <a:t>美元</a:t>
            </a:r>
          </a:p>
          <a:p>
            <a:pPr lvl="1" eaLnBrk="1" hangingPunct="1"/>
            <a:r>
              <a:rPr lang="zh-CN" altLang="en-US" sz="1350" dirty="0"/>
              <a:t>每台设备还需要按时间交费</a:t>
            </a:r>
            <a:r>
              <a:rPr lang="en-US" altLang="zh-CN" sz="1350" dirty="0"/>
              <a:t>(4</a:t>
            </a:r>
            <a:r>
              <a:rPr lang="zh-CN" altLang="en-US" sz="1350" dirty="0"/>
              <a:t>美分</a:t>
            </a:r>
            <a:r>
              <a:rPr lang="en-US" altLang="zh-CN" sz="1350" dirty="0"/>
              <a:t>/</a:t>
            </a:r>
            <a:r>
              <a:rPr lang="zh-CN" altLang="en-US" sz="1350" dirty="0"/>
              <a:t>天</a:t>
            </a:r>
            <a:r>
              <a:rPr lang="en-US" altLang="zh-CN" sz="1350" dirty="0"/>
              <a:t>=1.2</a:t>
            </a:r>
            <a:r>
              <a:rPr lang="zh-CN" altLang="en-US" sz="1350" dirty="0"/>
              <a:t>美元</a:t>
            </a:r>
            <a:r>
              <a:rPr lang="en-US" altLang="zh-CN" sz="1350" dirty="0"/>
              <a:t>/</a:t>
            </a:r>
            <a:r>
              <a:rPr lang="zh-CN" altLang="en-US" sz="1350" dirty="0"/>
              <a:t>月</a:t>
            </a:r>
            <a:r>
              <a:rPr lang="en-US" altLang="zh-CN" sz="1350" dirty="0"/>
              <a:t>=14.4</a:t>
            </a:r>
            <a:r>
              <a:rPr lang="zh-CN" altLang="en-US" sz="1350" dirty="0"/>
              <a:t>美元</a:t>
            </a:r>
            <a:r>
              <a:rPr lang="en-US" altLang="zh-CN" sz="1350" dirty="0"/>
              <a:t>/</a:t>
            </a:r>
            <a:r>
              <a:rPr lang="zh-CN" altLang="en-US" sz="1350" dirty="0"/>
              <a:t>年）</a:t>
            </a:r>
          </a:p>
        </p:txBody>
      </p:sp>
    </p:spTree>
    <p:extLst>
      <p:ext uri="{BB962C8B-B14F-4D97-AF65-F5344CB8AC3E}">
        <p14:creationId xmlns:p14="http://schemas.microsoft.com/office/powerpoint/2010/main" val="311342283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381000" y="1115748"/>
            <a:ext cx="6840141" cy="377429"/>
          </a:xfrm>
        </p:spPr>
        <p:txBody>
          <a:bodyPr/>
          <a:lstStyle/>
          <a:p>
            <a:pPr eaLnBrk="1" hangingPunct="1"/>
            <a:r>
              <a:rPr lang="en-US" altLang="zh-CN" dirty="0" smtClean="0">
                <a:latin typeface="Verdana" pitchFamily="34" charset="0"/>
              </a:rPr>
              <a:t>H.264</a:t>
            </a:r>
          </a:p>
        </p:txBody>
      </p:sp>
      <p:sp>
        <p:nvSpPr>
          <p:cNvPr id="56323"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sz="1500" dirty="0"/>
              <a:t>在</a:t>
            </a:r>
            <a:r>
              <a:rPr lang="en-US" altLang="zh-CN" sz="1500" dirty="0"/>
              <a:t>ISO/IEC</a:t>
            </a:r>
            <a:r>
              <a:rPr lang="zh-CN" altLang="en-US" sz="1500" dirty="0"/>
              <a:t>中的正式名称为：</a:t>
            </a:r>
            <a:r>
              <a:rPr lang="en-US" altLang="zh-CN" sz="1500" dirty="0">
                <a:solidFill>
                  <a:srgbClr val="FF0000"/>
                </a:solidFill>
              </a:rPr>
              <a:t>MPEG-4 AVC</a:t>
            </a:r>
            <a:r>
              <a:rPr lang="zh-CN" altLang="en-US" sz="1500" dirty="0"/>
              <a:t>标准；在</a:t>
            </a:r>
            <a:r>
              <a:rPr lang="en-US" altLang="zh-CN" sz="1500" dirty="0"/>
              <a:t>ITU-T</a:t>
            </a:r>
            <a:r>
              <a:rPr lang="zh-CN" altLang="en-US" sz="1500" dirty="0"/>
              <a:t>中的名称</a:t>
            </a:r>
            <a:r>
              <a:rPr lang="en-US" altLang="zh-CN" sz="1500" dirty="0"/>
              <a:t>:</a:t>
            </a:r>
            <a:r>
              <a:rPr lang="en-US" altLang="zh-CN" sz="1500" dirty="0">
                <a:solidFill>
                  <a:srgbClr val="FF0000"/>
                </a:solidFill>
              </a:rPr>
              <a:t>H.264</a:t>
            </a:r>
          </a:p>
          <a:p>
            <a:pPr eaLnBrk="1" hangingPunct="1"/>
            <a:r>
              <a:rPr lang="en-US" altLang="zh-CN" sz="1500" dirty="0"/>
              <a:t>H264</a:t>
            </a:r>
            <a:r>
              <a:rPr lang="zh-CN" altLang="en-US" sz="1500" dirty="0"/>
              <a:t>集中了以往标准的优点，并吸收了以往标准制定中积累的经验</a:t>
            </a:r>
            <a:r>
              <a:rPr lang="en-US" altLang="zh-CN" sz="1500" dirty="0"/>
              <a:t>, </a:t>
            </a:r>
            <a:r>
              <a:rPr lang="zh-CN" altLang="en-US" sz="1500" dirty="0"/>
              <a:t>采用简洁设计</a:t>
            </a:r>
            <a:r>
              <a:rPr lang="en-US" altLang="zh-CN" sz="1500" dirty="0"/>
              <a:t>,</a:t>
            </a:r>
            <a:r>
              <a:rPr lang="zh-CN" altLang="en-US" sz="1500" dirty="0"/>
              <a:t>使它比</a:t>
            </a:r>
            <a:r>
              <a:rPr lang="en-US" altLang="zh-CN" sz="1500" dirty="0"/>
              <a:t>MPEG4</a:t>
            </a:r>
            <a:r>
              <a:rPr lang="zh-CN" altLang="en-US" sz="1500" dirty="0"/>
              <a:t>更容易推广</a:t>
            </a:r>
          </a:p>
          <a:p>
            <a:pPr eaLnBrk="1" hangingPunct="1"/>
            <a:r>
              <a:rPr lang="en-US" altLang="zh-CN" sz="1500" dirty="0"/>
              <a:t>H.264</a:t>
            </a:r>
            <a:r>
              <a:rPr lang="zh-CN" altLang="en-US" sz="1500" dirty="0"/>
              <a:t>创造性多参考帧、多块类型、整数变换、帧内预测等新的压缩技术，使用了更精细的分象素运动矢量（</a:t>
            </a:r>
            <a:r>
              <a:rPr lang="en-US" altLang="zh-CN" sz="1500" dirty="0"/>
              <a:t>1/4</a:t>
            </a:r>
            <a:r>
              <a:rPr lang="zh-CN" altLang="en-US" sz="1500" dirty="0"/>
              <a:t>、</a:t>
            </a:r>
            <a:r>
              <a:rPr lang="en-US" altLang="zh-CN" sz="1500" dirty="0"/>
              <a:t>1/8)</a:t>
            </a:r>
            <a:r>
              <a:rPr lang="zh-CN" altLang="en-US" sz="1500" dirty="0"/>
              <a:t>和新的环路滤波器，使压缩性能大大提高</a:t>
            </a:r>
          </a:p>
          <a:p>
            <a:pPr eaLnBrk="1" hangingPunct="1"/>
            <a:r>
              <a:rPr lang="en-US" altLang="zh-CN" sz="1500" dirty="0"/>
              <a:t>H.264</a:t>
            </a:r>
            <a:r>
              <a:rPr lang="zh-CN" altLang="en-US" sz="1500" dirty="0"/>
              <a:t>主要有以下几大优点：</a:t>
            </a:r>
          </a:p>
          <a:p>
            <a:pPr lvl="1" eaLnBrk="1" hangingPunct="1"/>
            <a:r>
              <a:rPr lang="zh-CN" altLang="en-US" sz="1200" dirty="0"/>
              <a:t>高效压缩：与</a:t>
            </a:r>
            <a:r>
              <a:rPr lang="en-US" altLang="zh-CN" sz="1200" dirty="0"/>
              <a:t>H.263+</a:t>
            </a:r>
            <a:r>
              <a:rPr lang="zh-CN" altLang="en-US" sz="1200" dirty="0"/>
              <a:t>和</a:t>
            </a:r>
            <a:r>
              <a:rPr lang="en-US" altLang="zh-CN" sz="1200" dirty="0"/>
              <a:t>MPEG4 SP</a:t>
            </a:r>
            <a:r>
              <a:rPr lang="zh-CN" altLang="en-US" sz="1200" dirty="0"/>
              <a:t>相比，最高减小</a:t>
            </a:r>
            <a:r>
              <a:rPr lang="en-US" altLang="zh-CN" sz="1200" dirty="0"/>
              <a:t>50%</a:t>
            </a:r>
            <a:r>
              <a:rPr lang="zh-CN" altLang="en-US" sz="1200" dirty="0"/>
              <a:t>比特率</a:t>
            </a:r>
          </a:p>
          <a:p>
            <a:pPr lvl="1" eaLnBrk="1" hangingPunct="1"/>
            <a:r>
              <a:rPr lang="zh-CN" altLang="en-US" sz="1200" dirty="0"/>
              <a:t>延时约束方面有很好的柔韧性</a:t>
            </a:r>
          </a:p>
          <a:p>
            <a:pPr lvl="1" eaLnBrk="1" hangingPunct="1"/>
            <a:r>
              <a:rPr lang="zh-CN" altLang="en-US" sz="1200" dirty="0"/>
              <a:t>容错能力</a:t>
            </a:r>
          </a:p>
          <a:p>
            <a:pPr lvl="1" eaLnBrk="1" hangingPunct="1"/>
            <a:r>
              <a:rPr lang="zh-CN" altLang="en-US" sz="1200" dirty="0"/>
              <a:t>编</a:t>
            </a:r>
            <a:r>
              <a:rPr lang="en-US" altLang="zh-CN" sz="1200" dirty="0"/>
              <a:t>/</a:t>
            </a:r>
            <a:r>
              <a:rPr lang="zh-CN" altLang="en-US" sz="1200" dirty="0"/>
              <a:t>解码的复杂性可伸缩性</a:t>
            </a:r>
          </a:p>
          <a:p>
            <a:pPr lvl="1" eaLnBrk="1" hangingPunct="1"/>
            <a:r>
              <a:rPr lang="zh-CN" altLang="en-US" sz="1200" dirty="0"/>
              <a:t>解码全部细节：没有不匹配（</a:t>
            </a:r>
            <a:r>
              <a:rPr lang="en-US" altLang="zh-CN" sz="1200" dirty="0"/>
              <a:t>MPG-4</a:t>
            </a:r>
            <a:r>
              <a:rPr lang="zh-CN" altLang="en-US" sz="1200" dirty="0"/>
              <a:t>采用浮点运算，进行整形变换时</a:t>
            </a:r>
          </a:p>
          <a:p>
            <a:pPr lvl="1" eaLnBrk="1" hangingPunct="1"/>
            <a:r>
              <a:rPr lang="zh-CN" altLang="en-US" sz="1200" dirty="0"/>
              <a:t>高质量应用</a:t>
            </a:r>
          </a:p>
          <a:p>
            <a:pPr lvl="1" eaLnBrk="1" hangingPunct="1"/>
            <a:r>
              <a:rPr lang="en-US" altLang="zh-CN" sz="1200" dirty="0"/>
              <a:t>……</a:t>
            </a:r>
          </a:p>
          <a:p>
            <a:pPr lvl="1" eaLnBrk="1" hangingPunct="1"/>
            <a:endParaRPr lang="zh-CN" altLang="en-US" sz="1200" dirty="0"/>
          </a:p>
        </p:txBody>
      </p:sp>
    </p:spTree>
    <p:extLst>
      <p:ext uri="{BB962C8B-B14F-4D97-AF65-F5344CB8AC3E}">
        <p14:creationId xmlns:p14="http://schemas.microsoft.com/office/powerpoint/2010/main" val="383401406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431800" y="1107281"/>
            <a:ext cx="6840141" cy="377429"/>
          </a:xfrm>
        </p:spPr>
        <p:txBody>
          <a:bodyPr/>
          <a:lstStyle/>
          <a:p>
            <a:pPr eaLnBrk="1" hangingPunct="1"/>
            <a:r>
              <a:rPr lang="zh-CN" altLang="en-US" dirty="0" smtClean="0"/>
              <a:t>视频监控中视音频压缩的实现方式</a:t>
            </a:r>
          </a:p>
        </p:txBody>
      </p:sp>
      <p:sp>
        <p:nvSpPr>
          <p:cNvPr id="57347"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dirty="0" smtClean="0"/>
              <a:t>主要采用</a:t>
            </a:r>
            <a:r>
              <a:rPr lang="en-US" altLang="zh-CN" dirty="0" smtClean="0"/>
              <a:t>ASIC</a:t>
            </a:r>
            <a:r>
              <a:rPr lang="zh-CN" altLang="en-US" dirty="0" smtClean="0"/>
              <a:t>和</a:t>
            </a:r>
            <a:r>
              <a:rPr lang="en-US" altLang="zh-CN" dirty="0" smtClean="0"/>
              <a:t>DSP</a:t>
            </a:r>
            <a:r>
              <a:rPr lang="zh-CN" altLang="en-US" dirty="0" smtClean="0"/>
              <a:t>两种方案</a:t>
            </a:r>
          </a:p>
          <a:p>
            <a:pPr eaLnBrk="1" hangingPunct="1"/>
            <a:endParaRPr lang="zh-CN" altLang="en-US" dirty="0" smtClean="0"/>
          </a:p>
          <a:p>
            <a:pPr eaLnBrk="1" hangingPunct="1"/>
            <a:r>
              <a:rPr lang="en-US" altLang="zh-CN" dirty="0" smtClean="0"/>
              <a:t>ASIC</a:t>
            </a:r>
            <a:r>
              <a:rPr lang="zh-CN" altLang="en-US" sz="1500" dirty="0"/>
              <a:t>（</a:t>
            </a:r>
            <a:r>
              <a:rPr lang="en-US" altLang="zh-CN" sz="1500" dirty="0">
                <a:solidFill>
                  <a:srgbClr val="FF0000"/>
                </a:solidFill>
              </a:rPr>
              <a:t>A</a:t>
            </a:r>
            <a:r>
              <a:rPr lang="en-US" altLang="zh-CN" sz="1500" dirty="0"/>
              <a:t>pplication </a:t>
            </a:r>
            <a:r>
              <a:rPr lang="en-US" altLang="zh-CN" sz="1500" dirty="0">
                <a:solidFill>
                  <a:srgbClr val="FF0000"/>
                </a:solidFill>
              </a:rPr>
              <a:t>S</a:t>
            </a:r>
            <a:r>
              <a:rPr lang="en-US" altLang="zh-CN" sz="1500" dirty="0"/>
              <a:t>pecific </a:t>
            </a:r>
            <a:r>
              <a:rPr lang="en-US" altLang="zh-CN" sz="1500" dirty="0">
                <a:solidFill>
                  <a:srgbClr val="FF0000"/>
                </a:solidFill>
              </a:rPr>
              <a:t>I</a:t>
            </a:r>
            <a:r>
              <a:rPr lang="en-US" altLang="zh-CN" sz="1500" dirty="0"/>
              <a:t>ntegrated </a:t>
            </a:r>
            <a:r>
              <a:rPr lang="en-US" altLang="zh-CN" sz="1500" dirty="0">
                <a:solidFill>
                  <a:srgbClr val="FF0000"/>
                </a:solidFill>
              </a:rPr>
              <a:t>C</a:t>
            </a:r>
            <a:r>
              <a:rPr lang="en-US" altLang="zh-CN" sz="1500" dirty="0"/>
              <a:t>ircuits</a:t>
            </a:r>
            <a:r>
              <a:rPr lang="zh-CN" altLang="en-US" sz="1500" dirty="0"/>
              <a:t>）专用集成电路</a:t>
            </a:r>
          </a:p>
          <a:p>
            <a:pPr lvl="1" eaLnBrk="1" hangingPunct="1"/>
            <a:r>
              <a:rPr lang="zh-CN" altLang="en-US" dirty="0" smtClean="0"/>
              <a:t>集成度高，编解码算法固化在芯片中</a:t>
            </a:r>
          </a:p>
          <a:p>
            <a:pPr lvl="1" eaLnBrk="1" hangingPunct="1"/>
            <a:r>
              <a:rPr lang="en-US" altLang="zh-CN" dirty="0" smtClean="0"/>
              <a:t>ASIC</a:t>
            </a:r>
            <a:r>
              <a:rPr lang="zh-CN" altLang="en-US" dirty="0" smtClean="0"/>
              <a:t>芯片设计、生产周期较长</a:t>
            </a:r>
          </a:p>
          <a:p>
            <a:pPr eaLnBrk="1" hangingPunct="1"/>
            <a:r>
              <a:rPr lang="en-US" altLang="zh-CN" dirty="0" smtClean="0"/>
              <a:t>DSP</a:t>
            </a:r>
            <a:r>
              <a:rPr lang="zh-CN" altLang="en-US" sz="1500" dirty="0"/>
              <a:t>（</a:t>
            </a:r>
            <a:r>
              <a:rPr lang="en-US" altLang="zh-CN" sz="1500" dirty="0">
                <a:solidFill>
                  <a:srgbClr val="FF0000"/>
                </a:solidFill>
              </a:rPr>
              <a:t>D</a:t>
            </a:r>
            <a:r>
              <a:rPr lang="en-US" altLang="zh-CN" sz="1500" dirty="0"/>
              <a:t>igital </a:t>
            </a:r>
            <a:r>
              <a:rPr lang="en-US" altLang="zh-CN" sz="1500" dirty="0">
                <a:solidFill>
                  <a:srgbClr val="FF0000"/>
                </a:solidFill>
              </a:rPr>
              <a:t>S</a:t>
            </a:r>
            <a:r>
              <a:rPr lang="en-US" altLang="zh-CN" sz="1500" dirty="0"/>
              <a:t>ignal </a:t>
            </a:r>
            <a:r>
              <a:rPr lang="en-US" altLang="zh-CN" sz="1500" dirty="0">
                <a:solidFill>
                  <a:srgbClr val="FF0000"/>
                </a:solidFill>
              </a:rPr>
              <a:t>P</a:t>
            </a:r>
            <a:r>
              <a:rPr lang="en-US" altLang="zh-CN" sz="1500" dirty="0"/>
              <a:t>rocessor</a:t>
            </a:r>
            <a:r>
              <a:rPr lang="zh-CN" altLang="en-US" sz="1500" dirty="0"/>
              <a:t>）数字信号处理器</a:t>
            </a:r>
          </a:p>
          <a:p>
            <a:pPr lvl="1" eaLnBrk="1" hangingPunct="1"/>
            <a:r>
              <a:rPr lang="zh-CN" altLang="en-US" dirty="0" smtClean="0"/>
              <a:t>处理器架构</a:t>
            </a:r>
          </a:p>
          <a:p>
            <a:pPr lvl="1" eaLnBrk="1" hangingPunct="1"/>
            <a:r>
              <a:rPr lang="zh-CN" altLang="en-US" dirty="0" smtClean="0"/>
              <a:t>通用设计，按需加载编码算法</a:t>
            </a:r>
          </a:p>
        </p:txBody>
      </p:sp>
    </p:spTree>
    <p:extLst>
      <p:ext uri="{BB962C8B-B14F-4D97-AF65-F5344CB8AC3E}">
        <p14:creationId xmlns:p14="http://schemas.microsoft.com/office/powerpoint/2010/main" val="24761287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397934" y="1115748"/>
            <a:ext cx="6840141" cy="377429"/>
          </a:xfrm>
        </p:spPr>
        <p:txBody>
          <a:bodyPr/>
          <a:lstStyle/>
          <a:p>
            <a:pPr eaLnBrk="1" hangingPunct="1"/>
            <a:r>
              <a:rPr lang="en-US" altLang="zh-CN" dirty="0" smtClean="0"/>
              <a:t>DSP</a:t>
            </a:r>
            <a:r>
              <a:rPr lang="zh-CN" altLang="en-US" dirty="0" smtClean="0"/>
              <a:t>基本概念</a:t>
            </a:r>
          </a:p>
        </p:txBody>
      </p:sp>
      <p:sp>
        <p:nvSpPr>
          <p:cNvPr id="58371"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en-US" altLang="zh-CN" dirty="0"/>
              <a:t>DSP</a:t>
            </a:r>
            <a:r>
              <a:rPr lang="zh-CN" altLang="en-US" dirty="0"/>
              <a:t>：</a:t>
            </a:r>
            <a:r>
              <a:rPr lang="en-US" altLang="zh-CN" dirty="0"/>
              <a:t>Digital Signal Processor</a:t>
            </a:r>
            <a:r>
              <a:rPr lang="zh-CN" altLang="en-US" dirty="0"/>
              <a:t>数字信号处理器</a:t>
            </a:r>
          </a:p>
          <a:p>
            <a:pPr lvl="1" eaLnBrk="1" hangingPunct="1"/>
            <a:r>
              <a:rPr lang="zh-CN" altLang="en-US" dirty="0"/>
              <a:t>专门用于数字信号处理，有时又称为</a:t>
            </a:r>
            <a:r>
              <a:rPr lang="en-US" altLang="zh-CN" dirty="0"/>
              <a:t>Media Processor</a:t>
            </a:r>
          </a:p>
          <a:p>
            <a:pPr eaLnBrk="1" hangingPunct="1"/>
            <a:r>
              <a:rPr lang="zh-CN" altLang="en-US" dirty="0"/>
              <a:t>主流的</a:t>
            </a:r>
            <a:r>
              <a:rPr lang="en-US" altLang="zh-CN" dirty="0"/>
              <a:t>DSP</a:t>
            </a:r>
            <a:r>
              <a:rPr lang="zh-CN" altLang="en-US" dirty="0"/>
              <a:t>厂商</a:t>
            </a:r>
          </a:p>
          <a:p>
            <a:pPr lvl="1" eaLnBrk="1" hangingPunct="1"/>
            <a:r>
              <a:rPr lang="en-US" altLang="zh-CN" dirty="0"/>
              <a:t>TEXAS INSTRUMENTS</a:t>
            </a:r>
          </a:p>
          <a:p>
            <a:pPr lvl="1" eaLnBrk="1" hangingPunct="1"/>
            <a:r>
              <a:rPr lang="en-US" altLang="zh-CN" dirty="0"/>
              <a:t>ADI</a:t>
            </a:r>
          </a:p>
          <a:p>
            <a:pPr lvl="1" eaLnBrk="1" hangingPunct="1"/>
            <a:r>
              <a:rPr lang="en-US" altLang="zh-CN" dirty="0"/>
              <a:t>PHILIPS</a:t>
            </a:r>
          </a:p>
        </p:txBody>
      </p:sp>
      <p:grpSp>
        <p:nvGrpSpPr>
          <p:cNvPr id="58372" name="Group 4"/>
          <p:cNvGrpSpPr>
            <a:grpSpLocks/>
          </p:cNvGrpSpPr>
          <p:nvPr/>
        </p:nvGrpSpPr>
        <p:grpSpPr bwMode="auto">
          <a:xfrm>
            <a:off x="5922170" y="4832747"/>
            <a:ext cx="594122" cy="594122"/>
            <a:chOff x="4162" y="2039"/>
            <a:chExt cx="877" cy="895"/>
          </a:xfrm>
        </p:grpSpPr>
        <p:grpSp>
          <p:nvGrpSpPr>
            <p:cNvPr id="58378" name="Group 5"/>
            <p:cNvGrpSpPr>
              <a:grpSpLocks/>
            </p:cNvGrpSpPr>
            <p:nvPr/>
          </p:nvGrpSpPr>
          <p:grpSpPr bwMode="auto">
            <a:xfrm>
              <a:off x="4162" y="2039"/>
              <a:ext cx="877" cy="895"/>
              <a:chOff x="4624" y="1942"/>
              <a:chExt cx="877" cy="895"/>
            </a:xfrm>
          </p:grpSpPr>
          <p:pic>
            <p:nvPicPr>
              <p:cNvPr id="58380" name="Picture 6" descr="DAVINCI_Chip r72sm"/>
              <p:cNvPicPr>
                <a:picLocks noChangeAspect="1" noChangeArrowheads="1"/>
              </p:cNvPicPr>
              <p:nvPr/>
            </p:nvPicPr>
            <p:blipFill>
              <a:blip r:embed="rId2" cstate="print"/>
              <a:srcRect/>
              <a:stretch>
                <a:fillRect/>
              </a:stretch>
            </p:blipFill>
            <p:spPr bwMode="auto">
              <a:xfrm>
                <a:off x="4624" y="1942"/>
                <a:ext cx="877" cy="895"/>
              </a:xfrm>
              <a:prstGeom prst="rect">
                <a:avLst/>
              </a:prstGeom>
              <a:noFill/>
              <a:ln w="9525">
                <a:noFill/>
                <a:miter lim="800000"/>
                <a:headEnd/>
                <a:tailEnd/>
              </a:ln>
            </p:spPr>
          </p:pic>
          <p:sp>
            <p:nvSpPr>
              <p:cNvPr id="58381" name="Rectangle 7"/>
              <p:cNvSpPr>
                <a:spLocks noChangeArrowheads="1"/>
              </p:cNvSpPr>
              <p:nvPr/>
            </p:nvSpPr>
            <p:spPr bwMode="auto">
              <a:xfrm>
                <a:off x="4991" y="2368"/>
                <a:ext cx="411" cy="97"/>
              </a:xfrm>
              <a:prstGeom prst="rect">
                <a:avLst/>
              </a:prstGeom>
              <a:solidFill>
                <a:srgbClr val="1C1C1C"/>
              </a:solidFill>
              <a:ln w="9525">
                <a:noFill/>
                <a:miter lim="800000"/>
                <a:headEnd/>
                <a:tailEnd/>
              </a:ln>
            </p:spPr>
            <p:txBody>
              <a:bodyPr wrap="none" anchor="ctr"/>
              <a:lstStyle/>
              <a:p>
                <a:endParaRPr lang="zh-CN" altLang="en-US" sz="1350"/>
              </a:p>
            </p:txBody>
          </p:sp>
        </p:grpSp>
        <p:sp>
          <p:nvSpPr>
            <p:cNvPr id="58379" name="Text Box 8"/>
            <p:cNvSpPr txBox="1">
              <a:spLocks noChangeArrowheads="1"/>
            </p:cNvSpPr>
            <p:nvPr/>
          </p:nvSpPr>
          <p:spPr bwMode="auto">
            <a:xfrm>
              <a:off x="4253" y="2405"/>
              <a:ext cx="751" cy="296"/>
            </a:xfrm>
            <a:prstGeom prst="rect">
              <a:avLst/>
            </a:prstGeom>
            <a:noFill/>
            <a:ln w="9525">
              <a:noFill/>
              <a:miter lim="800000"/>
              <a:headEnd/>
              <a:tailEnd/>
            </a:ln>
          </p:spPr>
          <p:txBody>
            <a:bodyPr>
              <a:spAutoFit/>
            </a:bodyPr>
            <a:lstStyle/>
            <a:p>
              <a:pPr algn="r">
                <a:spcBef>
                  <a:spcPct val="50000"/>
                </a:spcBef>
              </a:pPr>
              <a:r>
                <a:rPr lang="en-US" altLang="zh-CN" sz="675" b="1">
                  <a:solidFill>
                    <a:schemeClr val="bg1"/>
                  </a:solidFill>
                </a:rPr>
                <a:t>DM6446</a:t>
              </a:r>
            </a:p>
          </p:txBody>
        </p:sp>
      </p:grpSp>
      <p:pic>
        <p:nvPicPr>
          <p:cNvPr id="58373" name="Picture 9"/>
          <p:cNvPicPr>
            <a:picLocks noChangeAspect="1" noChangeArrowheads="1"/>
          </p:cNvPicPr>
          <p:nvPr/>
        </p:nvPicPr>
        <p:blipFill>
          <a:blip r:embed="rId3" cstate="print"/>
          <a:srcRect/>
          <a:stretch>
            <a:fillRect/>
          </a:stretch>
        </p:blipFill>
        <p:spPr bwMode="auto">
          <a:xfrm>
            <a:off x="4198144" y="4725591"/>
            <a:ext cx="752475" cy="756047"/>
          </a:xfrm>
          <a:prstGeom prst="rect">
            <a:avLst/>
          </a:prstGeom>
          <a:noFill/>
          <a:ln w="9525">
            <a:noFill/>
            <a:miter lim="800000"/>
            <a:headEnd/>
            <a:tailEnd/>
          </a:ln>
        </p:spPr>
      </p:pic>
      <p:pic>
        <p:nvPicPr>
          <p:cNvPr id="58374" name="Picture 10" descr="U70P2T1D291193F14DT20040212084610"/>
          <p:cNvPicPr>
            <a:picLocks noChangeAspect="1" noChangeArrowheads="1"/>
          </p:cNvPicPr>
          <p:nvPr/>
        </p:nvPicPr>
        <p:blipFill>
          <a:blip r:embed="rId4" cstate="print"/>
          <a:srcRect l="5400" t="16199" r="2159" b="16199"/>
          <a:stretch>
            <a:fillRect/>
          </a:stretch>
        </p:blipFill>
        <p:spPr bwMode="auto">
          <a:xfrm>
            <a:off x="1980010" y="4670824"/>
            <a:ext cx="1241822" cy="907256"/>
          </a:xfrm>
          <a:prstGeom prst="rect">
            <a:avLst/>
          </a:prstGeom>
          <a:noFill/>
          <a:ln w="9525">
            <a:noFill/>
            <a:miter lim="800000"/>
            <a:headEnd/>
            <a:tailEnd/>
          </a:ln>
        </p:spPr>
      </p:pic>
      <p:pic>
        <p:nvPicPr>
          <p:cNvPr id="58375" name="Picture 11" descr="Texas Instruments"/>
          <p:cNvPicPr>
            <a:picLocks noChangeAspect="1" noChangeArrowheads="1"/>
          </p:cNvPicPr>
          <p:nvPr/>
        </p:nvPicPr>
        <p:blipFill>
          <a:blip r:embed="rId5" cstate="print"/>
          <a:srcRect/>
          <a:stretch>
            <a:fillRect/>
          </a:stretch>
        </p:blipFill>
        <p:spPr bwMode="auto">
          <a:xfrm>
            <a:off x="5274470" y="2781301"/>
            <a:ext cx="2159794" cy="378619"/>
          </a:xfrm>
          <a:prstGeom prst="rect">
            <a:avLst/>
          </a:prstGeom>
          <a:noFill/>
          <a:ln w="9525">
            <a:noFill/>
            <a:miter lim="800000"/>
            <a:headEnd/>
            <a:tailEnd/>
          </a:ln>
        </p:spPr>
      </p:pic>
      <p:pic>
        <p:nvPicPr>
          <p:cNvPr id="58376" name="Picture 12" descr="Analog Devices"/>
          <p:cNvPicPr>
            <a:picLocks noChangeAspect="1" noChangeArrowheads="1"/>
          </p:cNvPicPr>
          <p:nvPr/>
        </p:nvPicPr>
        <p:blipFill>
          <a:blip r:embed="rId6" cstate="print"/>
          <a:srcRect/>
          <a:stretch>
            <a:fillRect/>
          </a:stretch>
        </p:blipFill>
        <p:spPr bwMode="auto">
          <a:xfrm>
            <a:off x="5274470" y="3213498"/>
            <a:ext cx="2160985" cy="378619"/>
          </a:xfrm>
          <a:prstGeom prst="rect">
            <a:avLst/>
          </a:prstGeom>
          <a:noFill/>
          <a:ln w="9525">
            <a:noFill/>
            <a:miter lim="800000"/>
            <a:headEnd/>
            <a:tailEnd/>
          </a:ln>
        </p:spPr>
      </p:pic>
      <p:pic>
        <p:nvPicPr>
          <p:cNvPr id="58377" name="Picture 13" descr="Philips"/>
          <p:cNvPicPr>
            <a:picLocks noChangeAspect="1" noChangeArrowheads="1"/>
          </p:cNvPicPr>
          <p:nvPr/>
        </p:nvPicPr>
        <p:blipFill>
          <a:blip r:embed="rId7" cstate="print"/>
          <a:srcRect/>
          <a:stretch>
            <a:fillRect/>
          </a:stretch>
        </p:blipFill>
        <p:spPr bwMode="auto">
          <a:xfrm>
            <a:off x="5274469" y="3699272"/>
            <a:ext cx="2106216" cy="323850"/>
          </a:xfrm>
          <a:prstGeom prst="rect">
            <a:avLst/>
          </a:prstGeom>
          <a:noFill/>
          <a:ln w="9525">
            <a:noFill/>
            <a:miter lim="800000"/>
            <a:headEnd/>
            <a:tailEnd/>
          </a:ln>
        </p:spPr>
      </p:pic>
    </p:spTree>
    <p:extLst>
      <p:ext uri="{BB962C8B-B14F-4D97-AF65-F5344CB8AC3E}">
        <p14:creationId xmlns:p14="http://schemas.microsoft.com/office/powerpoint/2010/main" val="235135231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355600" y="1141148"/>
            <a:ext cx="6840141" cy="377429"/>
          </a:xfrm>
        </p:spPr>
        <p:txBody>
          <a:bodyPr/>
          <a:lstStyle/>
          <a:p>
            <a:pPr eaLnBrk="1" hangingPunct="1"/>
            <a:r>
              <a:rPr lang="en-US" altLang="zh-CN" dirty="0" smtClean="0"/>
              <a:t>352×288</a:t>
            </a:r>
          </a:p>
        </p:txBody>
      </p:sp>
      <p:pic>
        <p:nvPicPr>
          <p:cNvPr id="62468" name="Picture 4" descr="测线盒_352x288"/>
          <p:cNvPicPr>
            <a:picLocks noChangeAspect="1" noChangeArrowheads="1"/>
          </p:cNvPicPr>
          <p:nvPr/>
        </p:nvPicPr>
        <p:blipFill>
          <a:blip r:embed="rId2" cstate="print"/>
          <a:srcRect/>
          <a:stretch>
            <a:fillRect/>
          </a:stretch>
        </p:blipFill>
        <p:spPr bwMode="auto">
          <a:xfrm>
            <a:off x="1143000" y="1670050"/>
            <a:ext cx="6858000" cy="4330700"/>
          </a:xfrm>
          <a:prstGeom prst="rect">
            <a:avLst/>
          </a:prstGeom>
          <a:noFill/>
          <a:ln w="9525">
            <a:noFill/>
            <a:miter lim="800000"/>
            <a:headEnd/>
            <a:tailEnd/>
          </a:ln>
        </p:spPr>
      </p:pic>
      <p:sp>
        <p:nvSpPr>
          <p:cNvPr id="45061" name="Text Box 5"/>
          <p:cNvSpPr txBox="1">
            <a:spLocks noChangeArrowheads="1"/>
          </p:cNvSpPr>
          <p:nvPr/>
        </p:nvSpPr>
        <p:spPr bwMode="auto">
          <a:xfrm>
            <a:off x="5429250" y="5543550"/>
            <a:ext cx="1828800" cy="369332"/>
          </a:xfrm>
          <a:prstGeom prst="rect">
            <a:avLst/>
          </a:prstGeom>
          <a:noFill/>
          <a:ln w="9525" algn="ctr">
            <a:noFill/>
            <a:miter lim="800000"/>
            <a:headEnd/>
            <a:tailEnd/>
          </a:ln>
          <a:effectLst/>
        </p:spPr>
        <p:txBody>
          <a:bodyPr>
            <a:spAutoFit/>
          </a:bodyPr>
          <a:lstStyle/>
          <a:p>
            <a:pPr>
              <a:spcBef>
                <a:spcPct val="50000"/>
              </a:spcBef>
              <a:defRPr/>
            </a:pPr>
            <a:r>
              <a:rPr lang="en-US" altLang="zh-CN" b="1">
                <a:solidFill>
                  <a:srgbClr val="FD2823"/>
                </a:solidFill>
                <a:effectLst>
                  <a:outerShdw blurRad="38100" dist="38100" dir="2700000" algn="tl">
                    <a:srgbClr val="C0C0C0"/>
                  </a:outerShdw>
                </a:effectLst>
                <a:ea typeface="楷体_GB2312" pitchFamily="49" charset="-122"/>
              </a:rPr>
              <a:t>352×288</a:t>
            </a:r>
          </a:p>
        </p:txBody>
      </p:sp>
    </p:spTree>
    <p:extLst>
      <p:ext uri="{BB962C8B-B14F-4D97-AF65-F5344CB8AC3E}">
        <p14:creationId xmlns:p14="http://schemas.microsoft.com/office/powerpoint/2010/main" val="35261341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406400" y="1141148"/>
            <a:ext cx="6840141" cy="377429"/>
          </a:xfrm>
        </p:spPr>
        <p:txBody>
          <a:bodyPr/>
          <a:lstStyle/>
          <a:p>
            <a:pPr eaLnBrk="1" hangingPunct="1"/>
            <a:r>
              <a:rPr lang="en-US" altLang="zh-CN" dirty="0" smtClean="0"/>
              <a:t>704×576</a:t>
            </a:r>
          </a:p>
        </p:txBody>
      </p:sp>
      <p:pic>
        <p:nvPicPr>
          <p:cNvPr id="63492" name="Picture 4" descr="测线盒_D1"/>
          <p:cNvPicPr>
            <a:picLocks noChangeArrowheads="1"/>
          </p:cNvPicPr>
          <p:nvPr/>
        </p:nvPicPr>
        <p:blipFill>
          <a:blip r:embed="rId2" cstate="print"/>
          <a:srcRect/>
          <a:stretch>
            <a:fillRect/>
          </a:stretch>
        </p:blipFill>
        <p:spPr bwMode="auto">
          <a:xfrm>
            <a:off x="1143000" y="1686983"/>
            <a:ext cx="6858000" cy="4314958"/>
          </a:xfrm>
          <a:prstGeom prst="rect">
            <a:avLst/>
          </a:prstGeom>
          <a:noFill/>
          <a:ln w="9525">
            <a:noFill/>
            <a:miter lim="800000"/>
            <a:headEnd/>
            <a:tailEnd/>
          </a:ln>
        </p:spPr>
      </p:pic>
      <p:sp>
        <p:nvSpPr>
          <p:cNvPr id="44037" name="Text Box 5"/>
          <p:cNvSpPr txBox="1">
            <a:spLocks noChangeArrowheads="1"/>
          </p:cNvSpPr>
          <p:nvPr/>
        </p:nvSpPr>
        <p:spPr bwMode="auto">
          <a:xfrm>
            <a:off x="5429250" y="5543550"/>
            <a:ext cx="1828800" cy="369332"/>
          </a:xfrm>
          <a:prstGeom prst="rect">
            <a:avLst/>
          </a:prstGeom>
          <a:noFill/>
          <a:ln w="9525" algn="ctr">
            <a:noFill/>
            <a:miter lim="800000"/>
            <a:headEnd/>
            <a:tailEnd/>
          </a:ln>
          <a:effectLst/>
        </p:spPr>
        <p:txBody>
          <a:bodyPr>
            <a:spAutoFit/>
          </a:bodyPr>
          <a:lstStyle/>
          <a:p>
            <a:pPr>
              <a:spcBef>
                <a:spcPct val="50000"/>
              </a:spcBef>
              <a:defRPr/>
            </a:pPr>
            <a:r>
              <a:rPr lang="en-US" altLang="zh-CN" b="1">
                <a:solidFill>
                  <a:srgbClr val="FD2823"/>
                </a:solidFill>
                <a:effectLst>
                  <a:outerShdw blurRad="38100" dist="38100" dir="2700000" algn="tl">
                    <a:srgbClr val="C0C0C0"/>
                  </a:outerShdw>
                </a:effectLst>
                <a:ea typeface="楷体_GB2312" pitchFamily="49" charset="-122"/>
              </a:rPr>
              <a:t>704×576</a:t>
            </a:r>
          </a:p>
        </p:txBody>
      </p:sp>
    </p:spTree>
    <p:extLst>
      <p:ext uri="{BB962C8B-B14F-4D97-AF65-F5344CB8AC3E}">
        <p14:creationId xmlns:p14="http://schemas.microsoft.com/office/powerpoint/2010/main" val="39676122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5" descr="1300-16mm_big"/>
          <p:cNvPicPr>
            <a:picLocks noChangeAspect="1" noChangeArrowheads="1"/>
          </p:cNvPicPr>
          <p:nvPr/>
        </p:nvPicPr>
        <p:blipFill>
          <a:blip r:embed="rId2" cstate="print"/>
          <a:srcRect/>
          <a:stretch>
            <a:fillRect/>
          </a:stretch>
        </p:blipFill>
        <p:spPr bwMode="auto">
          <a:xfrm>
            <a:off x="270933" y="1610783"/>
            <a:ext cx="6858000" cy="4288367"/>
          </a:xfrm>
          <a:prstGeom prst="rect">
            <a:avLst/>
          </a:prstGeom>
          <a:noFill/>
          <a:ln w="9525">
            <a:noFill/>
            <a:miter lim="800000"/>
            <a:headEnd/>
            <a:tailEnd/>
          </a:ln>
        </p:spPr>
      </p:pic>
      <p:pic>
        <p:nvPicPr>
          <p:cNvPr id="5" name="Picture 8"/>
          <p:cNvPicPr>
            <a:picLocks noChangeAspect="1" noChangeArrowheads="1"/>
          </p:cNvPicPr>
          <p:nvPr/>
        </p:nvPicPr>
        <p:blipFill>
          <a:blip r:embed="rId3" cstate="print"/>
          <a:srcRect/>
          <a:stretch>
            <a:fillRect/>
          </a:stretch>
        </p:blipFill>
        <p:spPr bwMode="auto">
          <a:xfrm>
            <a:off x="7182556" y="2542117"/>
            <a:ext cx="1707444" cy="1397000"/>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p:spPr>
      </p:pic>
      <p:sp>
        <p:nvSpPr>
          <p:cNvPr id="64518" name="TextBox 5"/>
          <p:cNvSpPr txBox="1">
            <a:spLocks noChangeArrowheads="1"/>
          </p:cNvSpPr>
          <p:nvPr/>
        </p:nvSpPr>
        <p:spPr bwMode="auto">
          <a:xfrm>
            <a:off x="6678349" y="5621677"/>
            <a:ext cx="2321719" cy="230832"/>
          </a:xfrm>
          <a:prstGeom prst="rect">
            <a:avLst/>
          </a:prstGeom>
          <a:noFill/>
          <a:ln w="9525">
            <a:noFill/>
            <a:miter lim="800000"/>
            <a:headEnd/>
            <a:tailEnd/>
          </a:ln>
        </p:spPr>
        <p:txBody>
          <a:bodyPr lIns="0" tIns="0" rIns="0" bIns="0" anchor="ctr" anchorCtr="1">
            <a:spAutoFit/>
          </a:bodyPr>
          <a:lstStyle/>
          <a:p>
            <a:r>
              <a:rPr lang="en-US" altLang="zh-CN" sz="1500" dirty="0">
                <a:solidFill>
                  <a:srgbClr val="FF0000"/>
                </a:solidFill>
                <a:latin typeface="微软雅黑" pitchFamily="34" charset="-122"/>
                <a:ea typeface="微软雅黑" pitchFamily="34" charset="-122"/>
              </a:rPr>
              <a:t>1280×1024</a:t>
            </a:r>
            <a:r>
              <a:rPr lang="zh-CN" altLang="en-US" sz="1500" dirty="0">
                <a:solidFill>
                  <a:srgbClr val="FF0000"/>
                </a:solidFill>
                <a:latin typeface="微软雅黑" pitchFamily="34" charset="-122"/>
                <a:ea typeface="微软雅黑" pitchFamily="34" charset="-122"/>
              </a:rPr>
              <a:t>（</a:t>
            </a:r>
            <a:r>
              <a:rPr lang="en-US" altLang="zh-CN" sz="1500" dirty="0">
                <a:solidFill>
                  <a:srgbClr val="FF0000"/>
                </a:solidFill>
                <a:latin typeface="微软雅黑" pitchFamily="34" charset="-122"/>
                <a:ea typeface="微软雅黑" pitchFamily="34" charset="-122"/>
              </a:rPr>
              <a:t>1.3M Pixel</a:t>
            </a:r>
            <a:r>
              <a:rPr lang="zh-CN" altLang="en-US" sz="1500" dirty="0">
                <a:solidFill>
                  <a:srgbClr val="FF0000"/>
                </a:solidFill>
                <a:latin typeface="微软雅黑" pitchFamily="34" charset="-122"/>
                <a:ea typeface="微软雅黑" pitchFamily="34" charset="-122"/>
              </a:rPr>
              <a:t>）</a:t>
            </a:r>
          </a:p>
        </p:txBody>
      </p:sp>
    </p:spTree>
    <p:extLst>
      <p:ext uri="{BB962C8B-B14F-4D97-AF65-F5344CB8AC3E}">
        <p14:creationId xmlns:p14="http://schemas.microsoft.com/office/powerpoint/2010/main" val="217598636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38667" y="1124215"/>
            <a:ext cx="6840141" cy="377429"/>
          </a:xfrm>
        </p:spPr>
        <p:txBody>
          <a:bodyPr/>
          <a:lstStyle/>
          <a:p>
            <a:r>
              <a:rPr lang="zh-CN" altLang="en-US" dirty="0" smtClean="0"/>
              <a:t>码率的选择</a:t>
            </a:r>
            <a:endParaRPr lang="zh-CN" altLang="en-US" dirty="0"/>
          </a:p>
        </p:txBody>
      </p:sp>
      <p:grpSp>
        <p:nvGrpSpPr>
          <p:cNvPr id="13" name="组合 12"/>
          <p:cNvGrpSpPr/>
          <p:nvPr/>
        </p:nvGrpSpPr>
        <p:grpSpPr>
          <a:xfrm>
            <a:off x="1564822" y="4293096"/>
            <a:ext cx="6139526" cy="702080"/>
            <a:chOff x="539551" y="5073107"/>
            <a:chExt cx="8186034" cy="624070"/>
          </a:xfrm>
        </p:grpSpPr>
        <p:sp>
          <p:nvSpPr>
            <p:cNvPr id="14" name="矩形 13"/>
            <p:cNvSpPr/>
            <p:nvPr/>
          </p:nvSpPr>
          <p:spPr>
            <a:xfrm>
              <a:off x="1032168" y="5073108"/>
              <a:ext cx="7693417" cy="624069"/>
            </a:xfrm>
            <a:prstGeom prst="rect">
              <a:avLst/>
            </a:prstGeom>
            <a:solidFill>
              <a:schemeClr val="bg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itchFamily="34" charset="0"/>
                <a:buChar char="•"/>
              </a:pPr>
              <a:r>
                <a:rPr lang="zh-CN" altLang="en-US" sz="1200" dirty="0">
                  <a:solidFill>
                    <a:schemeClr val="tx1"/>
                  </a:solidFill>
                </a:rPr>
                <a:t>不同分辨率对应不同的码率范围，通常而言，码率与图像质量成正比关系</a:t>
              </a:r>
            </a:p>
            <a:p>
              <a:pPr marL="214313" indent="-214313">
                <a:buFont typeface="Arial" pitchFamily="34" charset="0"/>
                <a:buChar char="•"/>
              </a:pPr>
              <a:r>
                <a:rPr lang="zh-CN" altLang="en-US" sz="1200" dirty="0">
                  <a:solidFill>
                    <a:schemeClr val="tx1"/>
                  </a:solidFill>
                </a:rPr>
                <a:t>如果码率小于该范围，则图像质量较差</a:t>
              </a:r>
              <a:endParaRPr lang="en-US" altLang="zh-CN" sz="1200" dirty="0">
                <a:solidFill>
                  <a:schemeClr val="tx1"/>
                </a:solidFill>
              </a:endParaRPr>
            </a:p>
            <a:p>
              <a:pPr marL="214313" indent="-214313">
                <a:buFont typeface="Arial" pitchFamily="34" charset="0"/>
                <a:buChar char="•"/>
              </a:pPr>
              <a:r>
                <a:rPr lang="zh-CN" altLang="en-US" sz="1200" dirty="0">
                  <a:solidFill>
                    <a:schemeClr val="tx1"/>
                  </a:solidFill>
                </a:rPr>
                <a:t>如果码率大于该范围，则显得浪费</a:t>
              </a:r>
            </a:p>
          </p:txBody>
        </p:sp>
        <p:sp>
          <p:nvSpPr>
            <p:cNvPr id="15" name="矩形 14"/>
            <p:cNvSpPr/>
            <p:nvPr/>
          </p:nvSpPr>
          <p:spPr>
            <a:xfrm>
              <a:off x="539551" y="5073107"/>
              <a:ext cx="492617" cy="624068"/>
            </a:xfrm>
            <a:prstGeom prst="rect">
              <a:avLst/>
            </a:prstGeom>
            <a:solidFill>
              <a:srgbClr val="0070C0"/>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mj-ea"/>
              </a:endParaRPr>
            </a:p>
          </p:txBody>
        </p:sp>
      </p:grpSp>
      <p:grpSp>
        <p:nvGrpSpPr>
          <p:cNvPr id="23" name="组合 22"/>
          <p:cNvGrpSpPr/>
          <p:nvPr/>
        </p:nvGrpSpPr>
        <p:grpSpPr>
          <a:xfrm>
            <a:off x="1564822" y="5103189"/>
            <a:ext cx="6139526" cy="540065"/>
            <a:chOff x="539551" y="5505149"/>
            <a:chExt cx="8186034" cy="480057"/>
          </a:xfrm>
        </p:grpSpPr>
        <p:sp>
          <p:nvSpPr>
            <p:cNvPr id="24" name="矩形 23"/>
            <p:cNvSpPr/>
            <p:nvPr/>
          </p:nvSpPr>
          <p:spPr>
            <a:xfrm>
              <a:off x="1032168" y="5505154"/>
              <a:ext cx="7693417" cy="480052"/>
            </a:xfrm>
            <a:prstGeom prst="rect">
              <a:avLst/>
            </a:prstGeom>
            <a:solidFill>
              <a:schemeClr val="bg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itchFamily="34" charset="0"/>
                <a:buChar char="•"/>
              </a:pPr>
              <a:r>
                <a:rPr lang="zh-CN" altLang="en-US" sz="1200" dirty="0">
                  <a:solidFill>
                    <a:schemeClr val="tx1"/>
                  </a:solidFill>
                </a:rPr>
                <a:t>每小时录像文件大小（单位：</a:t>
              </a:r>
              <a:r>
                <a:rPr lang="en-US" altLang="zh-CN" sz="1200" dirty="0">
                  <a:solidFill>
                    <a:schemeClr val="tx1"/>
                  </a:solidFill>
                </a:rPr>
                <a:t>M</a:t>
              </a:r>
              <a:r>
                <a:rPr lang="zh-CN" altLang="en-US" sz="1200" dirty="0">
                  <a:solidFill>
                    <a:schemeClr val="tx1"/>
                  </a:solidFill>
                </a:rPr>
                <a:t>字节</a:t>
              </a:r>
              <a:r>
                <a:rPr lang="en-US" altLang="zh-CN" sz="1200" dirty="0">
                  <a:solidFill>
                    <a:schemeClr val="tx1"/>
                  </a:solidFill>
                </a:rPr>
                <a:t>/</a:t>
              </a:r>
              <a:r>
                <a:rPr lang="zh-CN" altLang="en-US" sz="1200" dirty="0">
                  <a:solidFill>
                    <a:schemeClr val="tx1"/>
                  </a:solidFill>
                </a:rPr>
                <a:t>小时）</a:t>
              </a:r>
              <a:endParaRPr lang="en-US" altLang="zh-CN" sz="1200" dirty="0">
                <a:solidFill>
                  <a:schemeClr val="tx1"/>
                </a:solidFill>
              </a:endParaRPr>
            </a:p>
            <a:p>
              <a:pPr marL="214313" indent="-214313">
                <a:buFont typeface="Arial" pitchFamily="34" charset="0"/>
                <a:buChar char="•"/>
              </a:pPr>
              <a:r>
                <a:rPr lang="en-US" altLang="zh-CN" sz="1200" dirty="0">
                  <a:solidFill>
                    <a:schemeClr val="tx1"/>
                  </a:solidFill>
                </a:rPr>
                <a:t>                                </a:t>
              </a:r>
              <a:r>
                <a:rPr lang="zh-CN" altLang="en-US" sz="1200" dirty="0">
                  <a:solidFill>
                    <a:schemeClr val="tx1"/>
                  </a:solidFill>
                </a:rPr>
                <a:t>＝</a:t>
              </a:r>
              <a:r>
                <a:rPr lang="zh-CN" altLang="en-US" sz="1200" dirty="0">
                  <a:solidFill>
                    <a:srgbClr val="FF0000"/>
                  </a:solidFill>
                </a:rPr>
                <a:t>码率（</a:t>
              </a:r>
              <a:r>
                <a:rPr lang="en-US" altLang="zh-CN" sz="1200" dirty="0">
                  <a:solidFill>
                    <a:srgbClr val="FF0000"/>
                  </a:solidFill>
                </a:rPr>
                <a:t>Kbps</a:t>
              </a:r>
              <a:r>
                <a:rPr lang="zh-CN" altLang="en-US" sz="1200" dirty="0">
                  <a:solidFill>
                    <a:srgbClr val="FF0000"/>
                  </a:solidFill>
                </a:rPr>
                <a:t>）</a:t>
              </a:r>
              <a:r>
                <a:rPr lang="en-US" altLang="zh-CN" sz="1200" dirty="0">
                  <a:solidFill>
                    <a:srgbClr val="FF0000"/>
                  </a:solidFill>
                </a:rPr>
                <a:t>×3600</a:t>
              </a:r>
              <a:r>
                <a:rPr lang="zh-CN" altLang="en-US" sz="1200" dirty="0">
                  <a:solidFill>
                    <a:srgbClr val="FF0000"/>
                  </a:solidFill>
                </a:rPr>
                <a:t>秒</a:t>
              </a:r>
              <a:r>
                <a:rPr lang="en-US" altLang="zh-CN" sz="1200" dirty="0">
                  <a:solidFill>
                    <a:srgbClr val="FF0000"/>
                  </a:solidFill>
                </a:rPr>
                <a:t>÷8÷1024</a:t>
              </a:r>
            </a:p>
            <a:p>
              <a:pPr marL="214313" indent="-214313">
                <a:buFont typeface="Arial" pitchFamily="34" charset="0"/>
                <a:buChar char="•"/>
              </a:pPr>
              <a:endParaRPr lang="zh-CN" altLang="en-US" sz="1200" dirty="0">
                <a:solidFill>
                  <a:schemeClr val="tx1"/>
                </a:solidFill>
              </a:endParaRPr>
            </a:p>
          </p:txBody>
        </p:sp>
        <p:sp>
          <p:nvSpPr>
            <p:cNvPr id="29" name="矩形 28"/>
            <p:cNvSpPr/>
            <p:nvPr/>
          </p:nvSpPr>
          <p:spPr>
            <a:xfrm>
              <a:off x="539551" y="5505149"/>
              <a:ext cx="492617" cy="480052"/>
            </a:xfrm>
            <a:prstGeom prst="rect">
              <a:avLst/>
            </a:prstGeom>
            <a:solidFill>
              <a:srgbClr val="0070C0"/>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mj-ea"/>
              </a:endParaRPr>
            </a:p>
          </p:txBody>
        </p:sp>
      </p:grpSp>
      <p:sp>
        <p:nvSpPr>
          <p:cNvPr id="30" name="AutoShape 4"/>
          <p:cNvSpPr>
            <a:spLocks/>
          </p:cNvSpPr>
          <p:nvPr/>
        </p:nvSpPr>
        <p:spPr bwMode="auto">
          <a:xfrm>
            <a:off x="4301971" y="5467523"/>
            <a:ext cx="972989" cy="175730"/>
          </a:xfrm>
          <a:prstGeom prst="borderCallout2">
            <a:avLst>
              <a:gd name="adj1" fmla="val 28125"/>
              <a:gd name="adj2" fmla="val 105000"/>
              <a:gd name="adj3" fmla="val 28125"/>
              <a:gd name="adj4" fmla="val 119583"/>
              <a:gd name="adj5" fmla="val -23585"/>
              <a:gd name="adj6" fmla="val 115105"/>
            </a:avLst>
          </a:prstGeom>
          <a:ln>
            <a:solidFill>
              <a:schemeClr val="tx1">
                <a:lumMod val="50000"/>
                <a:lumOff val="50000"/>
              </a:schemeClr>
            </a:solidFill>
            <a:headEnd/>
            <a:tailEnd/>
          </a:ln>
        </p:spPr>
        <p:style>
          <a:lnRef idx="0">
            <a:schemeClr val="accent1"/>
          </a:lnRef>
          <a:fillRef idx="3">
            <a:schemeClr val="accent1"/>
          </a:fillRef>
          <a:effectRef idx="3">
            <a:schemeClr val="accent1"/>
          </a:effectRef>
          <a:fontRef idx="minor">
            <a:schemeClr val="lt1"/>
          </a:fontRef>
        </p:style>
        <p:txBody>
          <a:bodyPr/>
          <a:lstStyle/>
          <a:p>
            <a:pPr algn="ctr">
              <a:spcBef>
                <a:spcPct val="50000"/>
              </a:spcBef>
              <a:defRPr/>
            </a:pPr>
            <a:r>
              <a:rPr lang="en-US" altLang="zh-CN" sz="1050" dirty="0">
                <a:solidFill>
                  <a:schemeClr val="tx1"/>
                </a:solidFill>
                <a:latin typeface="+mn-ea"/>
                <a:cs typeface="Verdana" pitchFamily="34" charset="0"/>
              </a:rPr>
              <a:t>1</a:t>
            </a:r>
            <a:r>
              <a:rPr lang="zh-CN" altLang="en-US" sz="1050" dirty="0">
                <a:solidFill>
                  <a:schemeClr val="tx1"/>
                </a:solidFill>
                <a:latin typeface="+mn-ea"/>
                <a:cs typeface="Verdana" pitchFamily="34" charset="0"/>
              </a:rPr>
              <a:t>字节＝</a:t>
            </a:r>
            <a:r>
              <a:rPr lang="en-US" altLang="zh-CN" sz="1050" dirty="0">
                <a:solidFill>
                  <a:schemeClr val="tx1"/>
                </a:solidFill>
                <a:latin typeface="+mn-ea"/>
                <a:cs typeface="Verdana" pitchFamily="34" charset="0"/>
              </a:rPr>
              <a:t>8 bit</a:t>
            </a:r>
          </a:p>
        </p:txBody>
      </p:sp>
      <p:sp>
        <p:nvSpPr>
          <p:cNvPr id="31" name="AutoShape 4"/>
          <p:cNvSpPr>
            <a:spLocks/>
          </p:cNvSpPr>
          <p:nvPr/>
        </p:nvSpPr>
        <p:spPr bwMode="auto">
          <a:xfrm>
            <a:off x="5814139" y="5467517"/>
            <a:ext cx="972989" cy="175730"/>
          </a:xfrm>
          <a:prstGeom prst="borderCallout2">
            <a:avLst>
              <a:gd name="adj1" fmla="val 40321"/>
              <a:gd name="adj2" fmla="val -726"/>
              <a:gd name="adj3" fmla="val 22028"/>
              <a:gd name="adj4" fmla="val -13676"/>
              <a:gd name="adj5" fmla="val -41879"/>
              <a:gd name="adj6" fmla="val -9343"/>
            </a:avLst>
          </a:prstGeom>
          <a:ln>
            <a:solidFill>
              <a:schemeClr val="tx1">
                <a:lumMod val="50000"/>
                <a:lumOff val="50000"/>
              </a:schemeClr>
            </a:solidFill>
            <a:headEnd/>
            <a:tailEnd/>
          </a:ln>
        </p:spPr>
        <p:style>
          <a:lnRef idx="0">
            <a:schemeClr val="accent1"/>
          </a:lnRef>
          <a:fillRef idx="3">
            <a:schemeClr val="accent1"/>
          </a:fillRef>
          <a:effectRef idx="3">
            <a:schemeClr val="accent1"/>
          </a:effectRef>
          <a:fontRef idx="minor">
            <a:schemeClr val="lt1"/>
          </a:fontRef>
        </p:style>
        <p:txBody>
          <a:bodyPr/>
          <a:lstStyle/>
          <a:p>
            <a:pPr algn="ctr">
              <a:spcBef>
                <a:spcPct val="50000"/>
              </a:spcBef>
              <a:defRPr/>
            </a:pPr>
            <a:r>
              <a:rPr lang="en-US" altLang="zh-CN" sz="1050" dirty="0">
                <a:solidFill>
                  <a:schemeClr val="tx1"/>
                </a:solidFill>
                <a:latin typeface="+mn-ea"/>
                <a:cs typeface="Verdana" pitchFamily="34" charset="0"/>
              </a:rPr>
              <a:t>1M</a:t>
            </a:r>
            <a:r>
              <a:rPr lang="zh-CN" altLang="en-US" sz="1050" dirty="0">
                <a:solidFill>
                  <a:schemeClr val="tx1"/>
                </a:solidFill>
                <a:latin typeface="+mn-ea"/>
                <a:cs typeface="Verdana" pitchFamily="34" charset="0"/>
              </a:rPr>
              <a:t>＝</a:t>
            </a:r>
            <a:r>
              <a:rPr lang="en-US" altLang="zh-CN" sz="1050" dirty="0">
                <a:solidFill>
                  <a:schemeClr val="tx1"/>
                </a:solidFill>
                <a:latin typeface="+mn-ea"/>
                <a:cs typeface="Verdana" pitchFamily="34" charset="0"/>
              </a:rPr>
              <a:t>1024K</a:t>
            </a:r>
          </a:p>
        </p:txBody>
      </p:sp>
      <p:grpSp>
        <p:nvGrpSpPr>
          <p:cNvPr id="76" name="组合 75"/>
          <p:cNvGrpSpPr/>
          <p:nvPr/>
        </p:nvGrpSpPr>
        <p:grpSpPr>
          <a:xfrm>
            <a:off x="1516402" y="1622943"/>
            <a:ext cx="6108380" cy="2818766"/>
            <a:chOff x="497869" y="975204"/>
            <a:chExt cx="8144506" cy="3758353"/>
          </a:xfrm>
        </p:grpSpPr>
        <p:cxnSp>
          <p:nvCxnSpPr>
            <p:cNvPr id="6" name="直接连接符 5"/>
            <p:cNvCxnSpPr/>
            <p:nvPr/>
          </p:nvCxnSpPr>
          <p:spPr>
            <a:xfrm>
              <a:off x="2051720" y="4149080"/>
              <a:ext cx="65527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051720" y="980728"/>
              <a:ext cx="0" cy="3168352"/>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497869" y="3645024"/>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圆角矩形 24"/>
            <p:cNvSpPr/>
            <p:nvPr/>
          </p:nvSpPr>
          <p:spPr>
            <a:xfrm>
              <a:off x="497869" y="3111060"/>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圆角矩形 25"/>
            <p:cNvSpPr/>
            <p:nvPr/>
          </p:nvSpPr>
          <p:spPr>
            <a:xfrm>
              <a:off x="497869" y="2577096"/>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圆角矩形 26"/>
            <p:cNvSpPr/>
            <p:nvPr/>
          </p:nvSpPr>
          <p:spPr>
            <a:xfrm>
              <a:off x="497869" y="2043132"/>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圆角矩形 27"/>
            <p:cNvSpPr/>
            <p:nvPr/>
          </p:nvSpPr>
          <p:spPr>
            <a:xfrm>
              <a:off x="497869" y="1509168"/>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圆角矩形 31"/>
            <p:cNvSpPr/>
            <p:nvPr/>
          </p:nvSpPr>
          <p:spPr>
            <a:xfrm>
              <a:off x="497869" y="975204"/>
              <a:ext cx="1489290" cy="50405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2051720" y="980728"/>
              <a:ext cx="6552728" cy="31683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7" name="直接连接符 16"/>
            <p:cNvCxnSpPr/>
            <p:nvPr/>
          </p:nvCxnSpPr>
          <p:spPr>
            <a:xfrm flipV="1">
              <a:off x="2555776" y="3645024"/>
              <a:ext cx="0" cy="50405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0032" y="4139787"/>
              <a:ext cx="1447607" cy="400109"/>
            </a:xfrm>
            <a:prstGeom prst="rect">
              <a:avLst/>
            </a:prstGeom>
            <a:noFill/>
          </p:spPr>
          <p:txBody>
            <a:bodyPr wrap="square" rtlCol="0">
              <a:spAutoFit/>
            </a:bodyPr>
            <a:lstStyle/>
            <a:p>
              <a:r>
                <a:rPr lang="en-US" altLang="zh-CN" sz="1350" dirty="0"/>
                <a:t>Bitrate(bps)</a:t>
              </a:r>
              <a:endParaRPr lang="zh-CN" altLang="en-US" sz="1350" dirty="0"/>
            </a:p>
          </p:txBody>
        </p:sp>
        <p:sp>
          <p:nvSpPr>
            <p:cNvPr id="33" name="TextBox 32"/>
            <p:cNvSpPr txBox="1"/>
            <p:nvPr/>
          </p:nvSpPr>
          <p:spPr>
            <a:xfrm>
              <a:off x="820137" y="3717032"/>
              <a:ext cx="871543" cy="400109"/>
            </a:xfrm>
            <a:prstGeom prst="rect">
              <a:avLst/>
            </a:prstGeom>
            <a:noFill/>
          </p:spPr>
          <p:txBody>
            <a:bodyPr wrap="square" rtlCol="0">
              <a:spAutoFit/>
            </a:bodyPr>
            <a:lstStyle/>
            <a:p>
              <a:r>
                <a:rPr lang="en-US" altLang="zh-CN" sz="1350" dirty="0"/>
                <a:t>QCIF</a:t>
              </a:r>
              <a:endParaRPr lang="zh-CN" altLang="en-US" sz="1350" dirty="0"/>
            </a:p>
          </p:txBody>
        </p:sp>
        <p:sp>
          <p:nvSpPr>
            <p:cNvPr id="34" name="TextBox 33"/>
            <p:cNvSpPr txBox="1"/>
            <p:nvPr/>
          </p:nvSpPr>
          <p:spPr>
            <a:xfrm>
              <a:off x="570032" y="3178422"/>
              <a:ext cx="1337673" cy="400109"/>
            </a:xfrm>
            <a:prstGeom prst="rect">
              <a:avLst/>
            </a:prstGeom>
            <a:noFill/>
          </p:spPr>
          <p:txBody>
            <a:bodyPr wrap="square" rtlCol="0">
              <a:spAutoFit/>
            </a:bodyPr>
            <a:lstStyle/>
            <a:p>
              <a:r>
                <a:rPr lang="en-US" altLang="zh-CN" sz="1350" dirty="0"/>
                <a:t>CIF/QVGA</a:t>
              </a:r>
              <a:endParaRPr lang="zh-CN" altLang="en-US" sz="1350" dirty="0"/>
            </a:p>
          </p:txBody>
        </p:sp>
        <p:sp>
          <p:nvSpPr>
            <p:cNvPr id="35" name="TextBox 34"/>
            <p:cNvSpPr txBox="1"/>
            <p:nvPr/>
          </p:nvSpPr>
          <p:spPr>
            <a:xfrm>
              <a:off x="570032" y="2636911"/>
              <a:ext cx="1447607" cy="400109"/>
            </a:xfrm>
            <a:prstGeom prst="rect">
              <a:avLst/>
            </a:prstGeom>
            <a:noFill/>
          </p:spPr>
          <p:txBody>
            <a:bodyPr wrap="square" rtlCol="0">
              <a:spAutoFit/>
            </a:bodyPr>
            <a:lstStyle/>
            <a:p>
              <a:r>
                <a:rPr lang="en-US" altLang="zh-CN" sz="1350" dirty="0"/>
                <a:t>2CIF/DCIF</a:t>
              </a:r>
              <a:endParaRPr lang="zh-CN" altLang="en-US" sz="1350" dirty="0"/>
            </a:p>
          </p:txBody>
        </p:sp>
        <p:sp>
          <p:nvSpPr>
            <p:cNvPr id="36" name="TextBox 35"/>
            <p:cNvSpPr txBox="1"/>
            <p:nvPr/>
          </p:nvSpPr>
          <p:spPr>
            <a:xfrm>
              <a:off x="594912" y="2110494"/>
              <a:ext cx="1343273" cy="400109"/>
            </a:xfrm>
            <a:prstGeom prst="rect">
              <a:avLst/>
            </a:prstGeom>
            <a:noFill/>
          </p:spPr>
          <p:txBody>
            <a:bodyPr wrap="square" rtlCol="0">
              <a:spAutoFit/>
            </a:bodyPr>
            <a:lstStyle/>
            <a:p>
              <a:r>
                <a:rPr lang="en-US" altLang="zh-CN" sz="1350" dirty="0"/>
                <a:t>4CIF/VGA</a:t>
              </a:r>
              <a:endParaRPr lang="zh-CN" altLang="en-US" sz="1350" dirty="0"/>
            </a:p>
          </p:txBody>
        </p:sp>
        <p:sp>
          <p:nvSpPr>
            <p:cNvPr id="37" name="TextBox 36"/>
            <p:cNvSpPr txBox="1"/>
            <p:nvPr/>
          </p:nvSpPr>
          <p:spPr>
            <a:xfrm>
              <a:off x="842824" y="1576530"/>
              <a:ext cx="729404" cy="677108"/>
            </a:xfrm>
            <a:prstGeom prst="rect">
              <a:avLst/>
            </a:prstGeom>
            <a:noFill/>
          </p:spPr>
          <p:txBody>
            <a:bodyPr wrap="square" rtlCol="0">
              <a:spAutoFit/>
            </a:bodyPr>
            <a:lstStyle/>
            <a:p>
              <a:r>
                <a:rPr lang="en-US" altLang="zh-CN" sz="1350" dirty="0"/>
                <a:t>720P</a:t>
              </a:r>
            </a:p>
          </p:txBody>
        </p:sp>
        <p:sp>
          <p:nvSpPr>
            <p:cNvPr id="38" name="TextBox 37"/>
            <p:cNvSpPr txBox="1"/>
            <p:nvPr/>
          </p:nvSpPr>
          <p:spPr>
            <a:xfrm>
              <a:off x="517457" y="1052736"/>
              <a:ext cx="1686072" cy="400109"/>
            </a:xfrm>
            <a:prstGeom prst="rect">
              <a:avLst/>
            </a:prstGeom>
            <a:noFill/>
          </p:spPr>
          <p:txBody>
            <a:bodyPr wrap="square" rtlCol="0">
              <a:spAutoFit/>
            </a:bodyPr>
            <a:lstStyle/>
            <a:p>
              <a:r>
                <a:rPr lang="en-US" altLang="zh-CN" sz="1350" dirty="0"/>
                <a:t>UXGA/1080P</a:t>
              </a:r>
            </a:p>
          </p:txBody>
        </p:sp>
        <p:sp>
          <p:nvSpPr>
            <p:cNvPr id="39" name="TextBox 38"/>
            <p:cNvSpPr txBox="1"/>
            <p:nvPr/>
          </p:nvSpPr>
          <p:spPr>
            <a:xfrm>
              <a:off x="2203529" y="4179560"/>
              <a:ext cx="727527" cy="338555"/>
            </a:xfrm>
            <a:prstGeom prst="rect">
              <a:avLst/>
            </a:prstGeom>
            <a:noFill/>
          </p:spPr>
          <p:txBody>
            <a:bodyPr wrap="square" rtlCol="0">
              <a:spAutoFit/>
            </a:bodyPr>
            <a:lstStyle/>
            <a:p>
              <a:r>
                <a:rPr lang="en-US" altLang="zh-CN" sz="1050" dirty="0"/>
                <a:t>256K</a:t>
              </a:r>
            </a:p>
          </p:txBody>
        </p:sp>
        <p:cxnSp>
          <p:nvCxnSpPr>
            <p:cNvPr id="40" name="直接连接符 39"/>
            <p:cNvCxnSpPr/>
            <p:nvPr/>
          </p:nvCxnSpPr>
          <p:spPr>
            <a:xfrm flipV="1">
              <a:off x="3309000" y="3649670"/>
              <a:ext cx="0" cy="50405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952561" y="4179560"/>
              <a:ext cx="727527" cy="338555"/>
            </a:xfrm>
            <a:prstGeom prst="rect">
              <a:avLst/>
            </a:prstGeom>
            <a:noFill/>
          </p:spPr>
          <p:txBody>
            <a:bodyPr wrap="square" rtlCol="0">
              <a:spAutoFit/>
            </a:bodyPr>
            <a:lstStyle/>
            <a:p>
              <a:r>
                <a:rPr lang="en-US" altLang="zh-CN" sz="1050" dirty="0"/>
                <a:t>768K</a:t>
              </a:r>
            </a:p>
          </p:txBody>
        </p:sp>
        <p:cxnSp>
          <p:nvCxnSpPr>
            <p:cNvPr id="42" name="直接连接符 41"/>
            <p:cNvCxnSpPr/>
            <p:nvPr/>
          </p:nvCxnSpPr>
          <p:spPr>
            <a:xfrm flipV="1">
              <a:off x="4062224" y="3110952"/>
              <a:ext cx="5758" cy="1042774"/>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766745" y="4179560"/>
              <a:ext cx="613991" cy="553997"/>
            </a:xfrm>
            <a:prstGeom prst="rect">
              <a:avLst/>
            </a:prstGeom>
            <a:noFill/>
          </p:spPr>
          <p:txBody>
            <a:bodyPr wrap="square" rtlCol="0">
              <a:spAutoFit/>
            </a:bodyPr>
            <a:lstStyle/>
            <a:p>
              <a:r>
                <a:rPr lang="en-US" altLang="zh-CN" sz="1050" dirty="0"/>
                <a:t>1.5M</a:t>
              </a:r>
            </a:p>
          </p:txBody>
        </p:sp>
        <p:sp>
          <p:nvSpPr>
            <p:cNvPr id="45" name="TextBox 44"/>
            <p:cNvSpPr txBox="1"/>
            <p:nvPr/>
          </p:nvSpPr>
          <p:spPr>
            <a:xfrm>
              <a:off x="4316521" y="4170863"/>
              <a:ext cx="613991" cy="338555"/>
            </a:xfrm>
            <a:prstGeom prst="rect">
              <a:avLst/>
            </a:prstGeom>
            <a:noFill/>
          </p:spPr>
          <p:txBody>
            <a:bodyPr wrap="square" rtlCol="0">
              <a:spAutoFit/>
            </a:bodyPr>
            <a:lstStyle/>
            <a:p>
              <a:r>
                <a:rPr lang="en-US" altLang="zh-CN" sz="1050" dirty="0"/>
                <a:t>2M</a:t>
              </a:r>
            </a:p>
          </p:txBody>
        </p:sp>
        <p:cxnSp>
          <p:nvCxnSpPr>
            <p:cNvPr id="46" name="直接连接符 45"/>
            <p:cNvCxnSpPr/>
            <p:nvPr/>
          </p:nvCxnSpPr>
          <p:spPr>
            <a:xfrm flipV="1">
              <a:off x="4544184" y="2577096"/>
              <a:ext cx="0" cy="1587224"/>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949945" y="4170863"/>
              <a:ext cx="613991" cy="338555"/>
            </a:xfrm>
            <a:prstGeom prst="rect">
              <a:avLst/>
            </a:prstGeom>
            <a:noFill/>
          </p:spPr>
          <p:txBody>
            <a:bodyPr wrap="square" rtlCol="0">
              <a:spAutoFit/>
            </a:bodyPr>
            <a:lstStyle/>
            <a:p>
              <a:r>
                <a:rPr lang="en-US" altLang="zh-CN" sz="1050" dirty="0"/>
                <a:t>3M</a:t>
              </a:r>
            </a:p>
          </p:txBody>
        </p:sp>
        <p:cxnSp>
          <p:nvCxnSpPr>
            <p:cNvPr id="48" name="直接连接符 47"/>
            <p:cNvCxnSpPr/>
            <p:nvPr/>
          </p:nvCxnSpPr>
          <p:spPr>
            <a:xfrm flipV="1">
              <a:off x="5184264" y="1479260"/>
              <a:ext cx="0" cy="266982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602209" y="4179560"/>
              <a:ext cx="613991" cy="338555"/>
            </a:xfrm>
            <a:prstGeom prst="rect">
              <a:avLst/>
            </a:prstGeom>
            <a:noFill/>
          </p:spPr>
          <p:txBody>
            <a:bodyPr wrap="square" rtlCol="0">
              <a:spAutoFit/>
            </a:bodyPr>
            <a:lstStyle/>
            <a:p>
              <a:r>
                <a:rPr lang="en-US" altLang="zh-CN" sz="1050" dirty="0"/>
                <a:t>4M</a:t>
              </a:r>
            </a:p>
          </p:txBody>
        </p:sp>
        <p:cxnSp>
          <p:nvCxnSpPr>
            <p:cNvPr id="50" name="直接连接符 49"/>
            <p:cNvCxnSpPr/>
            <p:nvPr/>
          </p:nvCxnSpPr>
          <p:spPr>
            <a:xfrm flipV="1">
              <a:off x="5839584" y="1524408"/>
              <a:ext cx="0" cy="262920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288553" y="4179560"/>
              <a:ext cx="613991" cy="338555"/>
            </a:xfrm>
            <a:prstGeom prst="rect">
              <a:avLst/>
            </a:prstGeom>
            <a:noFill/>
          </p:spPr>
          <p:txBody>
            <a:bodyPr wrap="square" rtlCol="0">
              <a:spAutoFit/>
            </a:bodyPr>
            <a:lstStyle/>
            <a:p>
              <a:r>
                <a:rPr lang="en-US" altLang="zh-CN" sz="1050" dirty="0"/>
                <a:t>5M</a:t>
              </a:r>
            </a:p>
          </p:txBody>
        </p:sp>
        <p:sp>
          <p:nvSpPr>
            <p:cNvPr id="53" name="TextBox 52"/>
            <p:cNvSpPr txBox="1"/>
            <p:nvPr/>
          </p:nvSpPr>
          <p:spPr>
            <a:xfrm>
              <a:off x="8028384" y="4179560"/>
              <a:ext cx="613991" cy="338555"/>
            </a:xfrm>
            <a:prstGeom prst="rect">
              <a:avLst/>
            </a:prstGeom>
            <a:noFill/>
          </p:spPr>
          <p:txBody>
            <a:bodyPr wrap="square" rtlCol="0">
              <a:spAutoFit/>
            </a:bodyPr>
            <a:lstStyle/>
            <a:p>
              <a:r>
                <a:rPr lang="en-US" altLang="zh-CN" sz="1050" dirty="0"/>
                <a:t>8M</a:t>
              </a:r>
            </a:p>
          </p:txBody>
        </p:sp>
        <p:sp>
          <p:nvSpPr>
            <p:cNvPr id="56" name="矩形 55"/>
            <p:cNvSpPr/>
            <p:nvPr/>
          </p:nvSpPr>
          <p:spPr>
            <a:xfrm>
              <a:off x="2053095" y="3615116"/>
              <a:ext cx="502682" cy="527080"/>
            </a:xfrm>
            <a:prstGeom prst="rect">
              <a:avLst/>
            </a:prstGeom>
            <a:solidFill>
              <a:srgbClr val="D4B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57" name="矩形 56"/>
            <p:cNvSpPr/>
            <p:nvPr/>
          </p:nvSpPr>
          <p:spPr>
            <a:xfrm>
              <a:off x="2051720" y="3117944"/>
              <a:ext cx="515572" cy="527080"/>
            </a:xfrm>
            <a:prstGeom prst="rect">
              <a:avLst/>
            </a:prstGeom>
            <a:solidFill>
              <a:srgbClr val="B5F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58" name="矩形 57"/>
            <p:cNvSpPr/>
            <p:nvPr/>
          </p:nvSpPr>
          <p:spPr>
            <a:xfrm>
              <a:off x="2555776" y="3117944"/>
              <a:ext cx="760548" cy="527080"/>
            </a:xfrm>
            <a:prstGeom prst="rect">
              <a:avLst/>
            </a:prstGeom>
            <a:solidFill>
              <a:srgbClr val="8EC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59" name="矩形 58"/>
            <p:cNvSpPr/>
            <p:nvPr/>
          </p:nvSpPr>
          <p:spPr>
            <a:xfrm>
              <a:off x="2056384" y="2577096"/>
              <a:ext cx="1147464" cy="546048"/>
            </a:xfrm>
            <a:prstGeom prst="rect">
              <a:avLst/>
            </a:prstGeom>
            <a:solidFill>
              <a:srgbClr val="FFFF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60" name="矩形 59"/>
            <p:cNvSpPr/>
            <p:nvPr/>
          </p:nvSpPr>
          <p:spPr>
            <a:xfrm>
              <a:off x="3203848" y="2577096"/>
              <a:ext cx="869892" cy="5338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63" name="矩形 62"/>
            <p:cNvSpPr/>
            <p:nvPr/>
          </p:nvSpPr>
          <p:spPr>
            <a:xfrm>
              <a:off x="2062768" y="2026176"/>
              <a:ext cx="1573128" cy="546048"/>
            </a:xfrm>
            <a:prstGeom prst="rect">
              <a:avLst/>
            </a:prstGeom>
            <a:solidFill>
              <a:srgbClr val="92D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64" name="矩形 63"/>
            <p:cNvSpPr/>
            <p:nvPr/>
          </p:nvSpPr>
          <p:spPr>
            <a:xfrm>
              <a:off x="3635896" y="2026176"/>
              <a:ext cx="1224723" cy="54604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65" name="矩形 64"/>
            <p:cNvSpPr/>
            <p:nvPr/>
          </p:nvSpPr>
          <p:spPr>
            <a:xfrm>
              <a:off x="2062768" y="1524408"/>
              <a:ext cx="1861160" cy="500712"/>
            </a:xfrm>
            <a:prstGeom prst="rect">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矩形 67"/>
            <p:cNvSpPr/>
            <p:nvPr/>
          </p:nvSpPr>
          <p:spPr>
            <a:xfrm>
              <a:off x="3923928" y="1524408"/>
              <a:ext cx="1152128" cy="5040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矩形 70"/>
            <p:cNvSpPr/>
            <p:nvPr/>
          </p:nvSpPr>
          <p:spPr>
            <a:xfrm>
              <a:off x="2062768" y="975204"/>
              <a:ext cx="2481416" cy="549204"/>
            </a:xfrm>
            <a:prstGeom prst="rect">
              <a:avLst/>
            </a:prstGeom>
            <a:solidFill>
              <a:srgbClr val="FEC4C4">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矩形 71"/>
            <p:cNvSpPr/>
            <p:nvPr/>
          </p:nvSpPr>
          <p:spPr>
            <a:xfrm>
              <a:off x="4537131" y="975902"/>
              <a:ext cx="1302453" cy="549204"/>
            </a:xfrm>
            <a:prstGeom prst="rect">
              <a:avLst/>
            </a:prstGeom>
            <a:solidFill>
              <a:srgbClr val="FE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TextBox 74"/>
            <p:cNvSpPr txBox="1"/>
            <p:nvPr/>
          </p:nvSpPr>
          <p:spPr>
            <a:xfrm>
              <a:off x="6669400" y="2802414"/>
              <a:ext cx="1935047" cy="369332"/>
            </a:xfrm>
            <a:prstGeom prst="rect">
              <a:avLst/>
            </a:prstGeom>
            <a:noFill/>
          </p:spPr>
          <p:txBody>
            <a:bodyPr wrap="square" rtlCol="0">
              <a:spAutoFit/>
            </a:bodyPr>
            <a:lstStyle/>
            <a:p>
              <a:r>
                <a:rPr lang="en-US" altLang="zh-CN" sz="1200" dirty="0"/>
                <a:t>Frame Rate:25fps</a:t>
              </a:r>
              <a:endParaRPr lang="zh-CN" altLang="en-US" sz="1200" dirty="0"/>
            </a:p>
          </p:txBody>
        </p:sp>
      </p:grpSp>
    </p:spTree>
    <p:extLst>
      <p:ext uri="{BB962C8B-B14F-4D97-AF65-F5344CB8AC3E}">
        <p14:creationId xmlns:p14="http://schemas.microsoft.com/office/powerpoint/2010/main" val="3703208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linds(horizontal)">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347133" y="1158081"/>
            <a:ext cx="6840141" cy="377429"/>
          </a:xfrm>
        </p:spPr>
        <p:txBody>
          <a:bodyPr/>
          <a:lstStyle/>
          <a:p>
            <a:pPr eaLnBrk="1" hangingPunct="1"/>
            <a:r>
              <a:rPr lang="zh-CN" altLang="en-US" dirty="0" smtClean="0"/>
              <a:t>复习与思考</a:t>
            </a:r>
          </a:p>
        </p:txBody>
      </p:sp>
      <p:sp>
        <p:nvSpPr>
          <p:cNvPr id="69635" name="Rectangle 3"/>
          <p:cNvSpPr>
            <a:spLocks noGrp="1" noChangeArrowheads="1"/>
          </p:cNvSpPr>
          <p:nvPr>
            <p:ph idx="4294967295"/>
          </p:nvPr>
        </p:nvSpPr>
        <p:spPr>
          <a:xfrm>
            <a:off x="725091" y="1701403"/>
            <a:ext cx="8418909" cy="3995738"/>
          </a:xfrm>
          <a:prstGeom prst="rect">
            <a:avLst/>
          </a:prstGeom>
        </p:spPr>
        <p:txBody>
          <a:bodyPr/>
          <a:lstStyle/>
          <a:p>
            <a:pPr eaLnBrk="1" hangingPunct="1">
              <a:lnSpc>
                <a:spcPct val="150000"/>
              </a:lnSpc>
            </a:pPr>
            <a:r>
              <a:rPr lang="zh-CN" altLang="en-US" sz="1500"/>
              <a:t>尽管都是采用</a:t>
            </a:r>
            <a:r>
              <a:rPr lang="en-US" altLang="zh-CN" sz="1500"/>
              <a:t>H.264</a:t>
            </a:r>
            <a:r>
              <a:rPr lang="zh-CN" altLang="en-US" sz="1500"/>
              <a:t>编码标准，为什么不同厂家的播放器仍然不能通用？</a:t>
            </a:r>
          </a:p>
          <a:p>
            <a:pPr eaLnBrk="1" hangingPunct="1">
              <a:lnSpc>
                <a:spcPct val="150000"/>
              </a:lnSpc>
            </a:pPr>
            <a:r>
              <a:rPr lang="en-US" altLang="zh-CN" sz="1500"/>
              <a:t>A</a:t>
            </a:r>
            <a:r>
              <a:rPr lang="zh-CN" altLang="en-US" sz="1500"/>
              <a:t>和</a:t>
            </a:r>
            <a:r>
              <a:rPr lang="en-US" altLang="zh-CN" sz="1500"/>
              <a:t>B</a:t>
            </a:r>
            <a:r>
              <a:rPr lang="zh-CN" altLang="en-US" sz="1500"/>
              <a:t>两个编码通道接入同一视频源，</a:t>
            </a:r>
            <a:r>
              <a:rPr lang="en-US" altLang="zh-CN" sz="1500"/>
              <a:t>A</a:t>
            </a:r>
            <a:r>
              <a:rPr lang="zh-CN" altLang="en-US" sz="1500"/>
              <a:t>采用</a:t>
            </a:r>
            <a:r>
              <a:rPr lang="en-US" altLang="zh-CN" sz="1500"/>
              <a:t>CIF</a:t>
            </a:r>
            <a:r>
              <a:rPr lang="zh-CN" altLang="en-US" sz="1500"/>
              <a:t>分辨率，</a:t>
            </a:r>
            <a:r>
              <a:rPr lang="en-US" altLang="zh-CN" sz="1500"/>
              <a:t>B</a:t>
            </a:r>
            <a:r>
              <a:rPr lang="zh-CN" altLang="en-US" sz="1500"/>
              <a:t>采用</a:t>
            </a:r>
            <a:r>
              <a:rPr lang="en-US" altLang="zh-CN" sz="1500"/>
              <a:t>4CIF</a:t>
            </a:r>
            <a:r>
              <a:rPr lang="zh-CN" altLang="en-US" sz="1500"/>
              <a:t>分辨率；</a:t>
            </a:r>
            <a:r>
              <a:rPr lang="en-US" altLang="zh-CN" sz="1500"/>
              <a:t>A</a:t>
            </a:r>
            <a:r>
              <a:rPr lang="zh-CN" altLang="en-US" sz="1500"/>
              <a:t>和</a:t>
            </a:r>
            <a:r>
              <a:rPr lang="en-US" altLang="zh-CN" sz="1500"/>
              <a:t>B</a:t>
            </a:r>
            <a:r>
              <a:rPr lang="zh-CN" altLang="en-US" sz="1500"/>
              <a:t>均采取相同的码率录像，相同时间后它们所生成的录像文件大小：</a:t>
            </a:r>
            <a:r>
              <a:rPr lang="en-US" altLang="zh-CN" sz="1500"/>
              <a:t>A</a:t>
            </a:r>
            <a:r>
              <a:rPr lang="en-US" altLang="en-US" sz="1500"/>
              <a:t>＜</a:t>
            </a:r>
            <a:r>
              <a:rPr lang="en-US" altLang="zh-CN" sz="1500"/>
              <a:t>B</a:t>
            </a:r>
            <a:r>
              <a:rPr lang="zh-CN" altLang="en-US" sz="1500"/>
              <a:t>？ </a:t>
            </a:r>
            <a:r>
              <a:rPr lang="en-US" altLang="zh-CN" sz="1500"/>
              <a:t>A</a:t>
            </a:r>
            <a:r>
              <a:rPr lang="en-US" altLang="en-US" sz="1500"/>
              <a:t>＞</a:t>
            </a:r>
            <a:r>
              <a:rPr lang="en-US" altLang="zh-CN" sz="1500"/>
              <a:t>B</a:t>
            </a:r>
            <a:r>
              <a:rPr lang="zh-CN" altLang="en-US" sz="1500"/>
              <a:t>？ </a:t>
            </a:r>
            <a:r>
              <a:rPr lang="en-US" altLang="zh-CN" sz="1500"/>
              <a:t>A=B</a:t>
            </a:r>
            <a:r>
              <a:rPr lang="zh-CN" altLang="en-US" sz="1500"/>
              <a:t>？</a:t>
            </a:r>
          </a:p>
          <a:p>
            <a:pPr eaLnBrk="1" hangingPunct="1">
              <a:lnSpc>
                <a:spcPct val="150000"/>
              </a:lnSpc>
            </a:pPr>
            <a:endParaRPr lang="zh-CN" altLang="en-US" sz="1500"/>
          </a:p>
          <a:p>
            <a:pPr eaLnBrk="1" hangingPunct="1">
              <a:lnSpc>
                <a:spcPct val="150000"/>
              </a:lnSpc>
            </a:pPr>
            <a:endParaRPr lang="en-US" altLang="zh-CN" sz="1500"/>
          </a:p>
        </p:txBody>
      </p:sp>
    </p:spTree>
    <p:extLst>
      <p:ext uri="{BB962C8B-B14F-4D97-AF65-F5344CB8AC3E}">
        <p14:creationId xmlns:p14="http://schemas.microsoft.com/office/powerpoint/2010/main" val="283721212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77634" y="1592797"/>
            <a:ext cx="6534726" cy="4050449"/>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latin typeface="微软雅黑" pitchFamily="34" charset="-122"/>
              <a:ea typeface="微软雅黑" pitchFamily="34" charset="-122"/>
            </a:endParaRPr>
          </a:p>
        </p:txBody>
      </p:sp>
      <p:sp>
        <p:nvSpPr>
          <p:cNvPr id="2" name="标题 1"/>
          <p:cNvSpPr>
            <a:spLocks noGrp="1"/>
          </p:cNvSpPr>
          <p:nvPr>
            <p:ph type="title" idx="4294967295"/>
          </p:nvPr>
        </p:nvSpPr>
        <p:spPr>
          <a:xfrm>
            <a:off x="355600" y="1149614"/>
            <a:ext cx="6840141" cy="377429"/>
          </a:xfrm>
        </p:spPr>
        <p:txBody>
          <a:bodyPr/>
          <a:lstStyle/>
          <a:p>
            <a:r>
              <a:rPr lang="zh-CN" altLang="en-US" dirty="0" smtClean="0"/>
              <a:t>内容概要</a:t>
            </a:r>
            <a:endParaRPr lang="zh-CN" altLang="en-US" dirty="0"/>
          </a:p>
        </p:txBody>
      </p:sp>
      <p:pic>
        <p:nvPicPr>
          <p:cNvPr id="29" name="Picture 2"/>
          <p:cNvPicPr>
            <a:picLocks noChangeAspect="1" noChangeArrowheads="1"/>
          </p:cNvPicPr>
          <p:nvPr/>
        </p:nvPicPr>
        <p:blipFill>
          <a:blip r:embed="rId2" cstate="print"/>
          <a:srcRect/>
          <a:stretch>
            <a:fillRect/>
          </a:stretch>
        </p:blipFill>
        <p:spPr bwMode="auto">
          <a:xfrm>
            <a:off x="6408204" y="5157192"/>
            <a:ext cx="1171575" cy="328613"/>
          </a:xfrm>
          <a:prstGeom prst="rect">
            <a:avLst/>
          </a:prstGeom>
          <a:noFill/>
          <a:ln w="9525">
            <a:noFill/>
            <a:miter lim="800000"/>
            <a:headEnd/>
            <a:tailEnd/>
          </a:ln>
        </p:spPr>
      </p:pic>
      <p:grpSp>
        <p:nvGrpSpPr>
          <p:cNvPr id="3" name="组合 18"/>
          <p:cNvGrpSpPr/>
          <p:nvPr/>
        </p:nvGrpSpPr>
        <p:grpSpPr>
          <a:xfrm>
            <a:off x="1439467" y="1592796"/>
            <a:ext cx="6265069" cy="945507"/>
            <a:chOff x="395288" y="980728"/>
            <a:chExt cx="8353425" cy="1260676"/>
          </a:xfrm>
        </p:grpSpPr>
        <p:sp>
          <p:nvSpPr>
            <p:cNvPr id="30" name="矩形 29"/>
            <p:cNvSpPr/>
            <p:nvPr/>
          </p:nvSpPr>
          <p:spPr>
            <a:xfrm>
              <a:off x="395536" y="980728"/>
              <a:ext cx="8352928" cy="216024"/>
            </a:xfrm>
            <a:prstGeom prst="rect">
              <a:avLst/>
            </a:prstGeom>
            <a:gradFill flip="none" rotWithShape="1">
              <a:gsLst>
                <a:gs pos="0">
                  <a:srgbClr val="B52121">
                    <a:shade val="30000"/>
                    <a:satMod val="115000"/>
                  </a:srgbClr>
                </a:gs>
                <a:gs pos="50000">
                  <a:srgbClr val="B52121">
                    <a:shade val="67500"/>
                    <a:satMod val="115000"/>
                  </a:srgbClr>
                </a:gs>
                <a:gs pos="100000">
                  <a:srgbClr val="B52121">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31" name="Picture 23" descr="D:\桌面\软件界面\界面-成功故事.jpg"/>
            <p:cNvPicPr>
              <a:picLocks noChangeAspect="1" noChangeArrowheads="1"/>
            </p:cNvPicPr>
            <p:nvPr/>
          </p:nvPicPr>
          <p:blipFill>
            <a:blip r:embed="rId3" cstate="print"/>
            <a:srcRect/>
            <a:stretch>
              <a:fillRect/>
            </a:stretch>
          </p:blipFill>
          <p:spPr bwMode="auto">
            <a:xfrm>
              <a:off x="395288" y="1196829"/>
              <a:ext cx="8353425" cy="1044575"/>
            </a:xfrm>
            <a:prstGeom prst="rect">
              <a:avLst/>
            </a:prstGeom>
            <a:noFill/>
            <a:ln w="9525">
              <a:noFill/>
              <a:miter lim="800000"/>
              <a:headEnd/>
              <a:tailEnd/>
            </a:ln>
          </p:spPr>
        </p:pic>
      </p:grpSp>
      <p:sp>
        <p:nvSpPr>
          <p:cNvPr id="16" name="矩形 15"/>
          <p:cNvSpPr/>
          <p:nvPr/>
        </p:nvSpPr>
        <p:spPr>
          <a:xfrm>
            <a:off x="2031156" y="4131079"/>
            <a:ext cx="540544" cy="54054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4" name="TextBox 41"/>
          <p:cNvSpPr txBox="1">
            <a:spLocks noChangeArrowheads="1"/>
          </p:cNvSpPr>
          <p:nvPr/>
        </p:nvSpPr>
        <p:spPr bwMode="auto">
          <a:xfrm>
            <a:off x="2284758" y="4239426"/>
            <a:ext cx="388248" cy="507831"/>
          </a:xfrm>
          <a:prstGeom prst="rect">
            <a:avLst/>
          </a:prstGeom>
          <a:noFill/>
          <a:ln w="9525">
            <a:noFill/>
            <a:miter lim="800000"/>
            <a:headEnd/>
            <a:tailEnd/>
          </a:ln>
        </p:spPr>
        <p:txBody>
          <a:bodyPr wrap="none">
            <a:spAutoFit/>
          </a:bodyPr>
          <a:lstStyle/>
          <a:p>
            <a:r>
              <a:rPr lang="en-US" altLang="zh-CN" sz="2700" dirty="0">
                <a:solidFill>
                  <a:schemeClr val="bg1"/>
                </a:solidFill>
                <a:latin typeface="微软雅黑" pitchFamily="34" charset="-122"/>
                <a:ea typeface="微软雅黑" pitchFamily="34" charset="-122"/>
              </a:rPr>
              <a:t>3</a:t>
            </a:r>
            <a:endParaRPr lang="zh-CN" altLang="en-US" sz="2700" dirty="0">
              <a:solidFill>
                <a:schemeClr val="bg1"/>
              </a:solidFill>
              <a:latin typeface="微软雅黑" pitchFamily="34" charset="-122"/>
              <a:ea typeface="微软雅黑" pitchFamily="34" charset="-122"/>
            </a:endParaRPr>
          </a:p>
        </p:txBody>
      </p:sp>
      <p:sp>
        <p:nvSpPr>
          <p:cNvPr id="28" name="矩形 27"/>
          <p:cNvSpPr/>
          <p:nvPr/>
        </p:nvSpPr>
        <p:spPr>
          <a:xfrm>
            <a:off x="2195736" y="3050958"/>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2" name="矩形 31"/>
          <p:cNvSpPr/>
          <p:nvPr/>
        </p:nvSpPr>
        <p:spPr>
          <a:xfrm>
            <a:off x="2202716" y="3605156"/>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3" name="TextBox 46"/>
          <p:cNvSpPr txBox="1">
            <a:spLocks noChangeArrowheads="1"/>
          </p:cNvSpPr>
          <p:nvPr/>
        </p:nvSpPr>
        <p:spPr bwMode="auto">
          <a:xfrm>
            <a:off x="2337421" y="3117634"/>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34" name="TextBox 47"/>
          <p:cNvSpPr txBox="1">
            <a:spLocks noChangeArrowheads="1"/>
          </p:cNvSpPr>
          <p:nvPr/>
        </p:nvSpPr>
        <p:spPr bwMode="auto">
          <a:xfrm>
            <a:off x="2344401" y="3676595"/>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35" name="矩形 51"/>
          <p:cNvSpPr>
            <a:spLocks noChangeArrowheads="1"/>
          </p:cNvSpPr>
          <p:nvPr/>
        </p:nvSpPr>
        <p:spPr bwMode="auto">
          <a:xfrm>
            <a:off x="2680046" y="4227520"/>
            <a:ext cx="1338828" cy="369332"/>
          </a:xfrm>
          <a:prstGeom prst="rect">
            <a:avLst/>
          </a:prstGeom>
          <a:noFill/>
          <a:ln w="9525">
            <a:noFill/>
            <a:miter lim="800000"/>
            <a:headEnd/>
            <a:tailEnd/>
          </a:ln>
        </p:spPr>
        <p:txBody>
          <a:bodyPr wrap="none">
            <a:spAutoFit/>
          </a:bodyPr>
          <a:lstStyle/>
          <a:p>
            <a:r>
              <a:rPr lang="zh-CN" altLang="en-US" b="1" dirty="0">
                <a:latin typeface="微软雅黑" pitchFamily="34" charset="-122"/>
                <a:ea typeface="微软雅黑" pitchFamily="34" charset="-122"/>
              </a:rPr>
              <a:t>摄像机基础</a:t>
            </a:r>
            <a:endParaRPr lang="zh-CN" altLang="zh-CN" b="1" dirty="0">
              <a:latin typeface="微软雅黑" pitchFamily="34" charset="-122"/>
              <a:ea typeface="微软雅黑" pitchFamily="34" charset="-122"/>
            </a:endParaRPr>
          </a:p>
        </p:txBody>
      </p:sp>
      <p:sp>
        <p:nvSpPr>
          <p:cNvPr id="36" name="矩形 35"/>
          <p:cNvSpPr/>
          <p:nvPr/>
        </p:nvSpPr>
        <p:spPr>
          <a:xfrm>
            <a:off x="2681790" y="3114061"/>
            <a:ext cx="918102"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安全防范</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37" name="矩形 36"/>
          <p:cNvSpPr/>
          <p:nvPr/>
        </p:nvSpPr>
        <p:spPr>
          <a:xfrm>
            <a:off x="2681790" y="3669450"/>
            <a:ext cx="1782198"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视频监控原理和技术</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38" name="矩形 37"/>
          <p:cNvSpPr/>
          <p:nvPr/>
        </p:nvSpPr>
        <p:spPr>
          <a:xfrm>
            <a:off x="2201938" y="4822868"/>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9" name="TextBox 47"/>
          <p:cNvSpPr txBox="1">
            <a:spLocks noChangeArrowheads="1"/>
          </p:cNvSpPr>
          <p:nvPr/>
        </p:nvSpPr>
        <p:spPr bwMode="auto">
          <a:xfrm>
            <a:off x="2343622" y="4894307"/>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40" name="矩形 39"/>
          <p:cNvSpPr/>
          <p:nvPr/>
        </p:nvSpPr>
        <p:spPr>
          <a:xfrm>
            <a:off x="2672909" y="4887162"/>
            <a:ext cx="1050288" cy="300082"/>
          </a:xfrm>
          <a:prstGeom prst="rect">
            <a:avLst/>
          </a:prstGeom>
        </p:spPr>
        <p:txBody>
          <a:bodyPr wrap="none">
            <a:spAutoFit/>
          </a:bodyPr>
          <a:lstStyle/>
          <a:p>
            <a:pPr algn="ctr">
              <a:defRPr/>
            </a:pPr>
            <a:r>
              <a:rPr lang="zh-CN" altLang="en-US" sz="1350" dirty="0">
                <a:solidFill>
                  <a:schemeClr val="tx1">
                    <a:lumMod val="65000"/>
                    <a:lumOff val="35000"/>
                  </a:schemeClr>
                </a:solidFill>
                <a:latin typeface="微软雅黑" pitchFamily="34" charset="-122"/>
                <a:ea typeface="微软雅黑" pitchFamily="34" charset="-122"/>
              </a:rPr>
              <a:t>硬盘录像机</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20" name="矩形 19"/>
          <p:cNvSpPr/>
          <p:nvPr/>
        </p:nvSpPr>
        <p:spPr>
          <a:xfrm>
            <a:off x="2195736" y="5333348"/>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1" name="TextBox 47"/>
          <p:cNvSpPr txBox="1">
            <a:spLocks noChangeArrowheads="1"/>
          </p:cNvSpPr>
          <p:nvPr/>
        </p:nvSpPr>
        <p:spPr bwMode="auto">
          <a:xfrm>
            <a:off x="2337421" y="5404787"/>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5</a:t>
            </a:r>
            <a:endParaRPr lang="zh-CN" altLang="en-US" dirty="0">
              <a:solidFill>
                <a:schemeClr val="bg1"/>
              </a:solidFill>
              <a:latin typeface="微软雅黑" pitchFamily="34" charset="-122"/>
              <a:ea typeface="微软雅黑" pitchFamily="34" charset="-122"/>
            </a:endParaRPr>
          </a:p>
        </p:txBody>
      </p:sp>
      <p:sp>
        <p:nvSpPr>
          <p:cNvPr id="22" name="矩形 21"/>
          <p:cNvSpPr/>
          <p:nvPr/>
        </p:nvSpPr>
        <p:spPr>
          <a:xfrm>
            <a:off x="2682001" y="5397642"/>
            <a:ext cx="877163" cy="300082"/>
          </a:xfrm>
          <a:prstGeom prst="rect">
            <a:avLst/>
          </a:prstGeom>
        </p:spPr>
        <p:txBody>
          <a:bodyPr wrap="non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磁盘阵列</a:t>
            </a:r>
            <a:endParaRPr lang="zh-CN" altLang="zh-CN" sz="135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757386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55601" y="1124214"/>
            <a:ext cx="6840141" cy="377429"/>
          </a:xfrm>
        </p:spPr>
        <p:txBody>
          <a:bodyPr/>
          <a:lstStyle/>
          <a:p>
            <a:pPr lvl="0">
              <a:defRPr/>
            </a:pPr>
            <a:r>
              <a:rPr lang="zh-CN" altLang="en-US" dirty="0" smtClean="0"/>
              <a:t>安全防范基本概念</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lstStyle/>
          <a:p>
            <a:pPr eaLnBrk="1" hangingPunct="1"/>
            <a:r>
              <a:rPr lang="zh-CN" altLang="en-US" dirty="0" smtClean="0"/>
              <a:t>安全防范（</a:t>
            </a:r>
            <a:r>
              <a:rPr lang="en-US" altLang="zh-CN" dirty="0" smtClean="0"/>
              <a:t>Security</a:t>
            </a:r>
            <a:r>
              <a:rPr lang="zh-CN" altLang="en-US" dirty="0" smtClean="0"/>
              <a:t>）</a:t>
            </a:r>
          </a:p>
          <a:p>
            <a:pPr lvl="1" eaLnBrk="1" hangingPunct="1"/>
            <a:r>
              <a:rPr lang="zh-CN" altLang="en-US" sz="1350" dirty="0"/>
              <a:t>安全防范是社会公共安全的一部分</a:t>
            </a:r>
          </a:p>
          <a:p>
            <a:pPr lvl="1" eaLnBrk="1" hangingPunct="1"/>
            <a:r>
              <a:rPr lang="zh-CN" altLang="en-US" sz="1350" dirty="0"/>
              <a:t>安全防范行业是社会公共安全行业的一个分支</a:t>
            </a:r>
          </a:p>
          <a:p>
            <a:pPr lvl="1" eaLnBrk="1" hangingPunct="1"/>
            <a:r>
              <a:rPr lang="zh-CN" altLang="en-US" sz="1350" dirty="0"/>
              <a:t>以防盗、防劫、防入侵、防破坏为主要内容</a:t>
            </a:r>
          </a:p>
          <a:p>
            <a:pPr eaLnBrk="1" hangingPunct="1"/>
            <a:r>
              <a:rPr lang="zh-CN" altLang="en-US" dirty="0" smtClean="0"/>
              <a:t>三种基本手段</a:t>
            </a:r>
          </a:p>
          <a:p>
            <a:pPr lvl="1" eaLnBrk="1" hangingPunct="1"/>
            <a:r>
              <a:rPr lang="zh-CN" altLang="en-US" sz="1350" dirty="0"/>
              <a:t>人力防范，实（物）体防范，技术防范</a:t>
            </a:r>
            <a:endParaRPr lang="en-US" altLang="zh-CN" sz="1350" dirty="0"/>
          </a:p>
          <a:p>
            <a:pPr eaLnBrk="1" hangingPunct="1"/>
            <a:r>
              <a:rPr lang="zh-CN" altLang="en-US" dirty="0"/>
              <a:t>三个基本要素</a:t>
            </a:r>
            <a:endParaRPr lang="en-US" altLang="zh-CN" dirty="0"/>
          </a:p>
          <a:p>
            <a:pPr lvl="1" eaLnBrk="1" hangingPunct="1"/>
            <a:r>
              <a:rPr lang="zh-CN" altLang="en-US" sz="1350" dirty="0"/>
              <a:t>探测、延迟、反应</a:t>
            </a:r>
          </a:p>
        </p:txBody>
      </p:sp>
    </p:spTree>
    <p:extLst>
      <p:ext uri="{BB962C8B-B14F-4D97-AF65-F5344CB8AC3E}">
        <p14:creationId xmlns:p14="http://schemas.microsoft.com/office/powerpoint/2010/main" val="1874900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anim calcmode="lin" valueType="num">
                                      <p:cBhvr>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anim calcmode="lin" valueType="num">
                                      <p:cBhvr>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8"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2" presetClass="entr" presetSubtype="8"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64067" y="1141148"/>
            <a:ext cx="6840141" cy="377429"/>
          </a:xfrm>
        </p:spPr>
        <p:txBody>
          <a:bodyPr/>
          <a:lstStyle/>
          <a:p>
            <a:r>
              <a:rPr lang="zh-CN" altLang="en-US" dirty="0" smtClean="0"/>
              <a:t>摄像机</a:t>
            </a:r>
            <a:r>
              <a:rPr lang="zh-CN" altLang="en-US" dirty="0"/>
              <a:t>基础</a:t>
            </a:r>
          </a:p>
        </p:txBody>
      </p:sp>
      <p:pic>
        <p:nvPicPr>
          <p:cNvPr id="4" name="Picture 6" descr="550365_164020027_2"/>
          <p:cNvPicPr>
            <a:picLocks noChangeAspect="1" noChangeArrowheads="1"/>
          </p:cNvPicPr>
          <p:nvPr/>
        </p:nvPicPr>
        <p:blipFill>
          <a:blip r:embed="rId2" cstate="print"/>
          <a:srcRect/>
          <a:stretch>
            <a:fillRect/>
          </a:stretch>
        </p:blipFill>
        <p:spPr bwMode="auto">
          <a:xfrm>
            <a:off x="1385646" y="1916834"/>
            <a:ext cx="2663099" cy="3618401"/>
          </a:xfrm>
          <a:prstGeom prst="rect">
            <a:avLst/>
          </a:prstGeom>
          <a:noFill/>
        </p:spPr>
      </p:pic>
      <p:sp>
        <p:nvSpPr>
          <p:cNvPr id="5" name="圆角矩形 4"/>
          <p:cNvSpPr/>
          <p:nvPr/>
        </p:nvSpPr>
        <p:spPr>
          <a:xfrm>
            <a:off x="4355977" y="3536864"/>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500" dirty="0">
                <a:solidFill>
                  <a:schemeClr val="tx1"/>
                </a:solidFill>
                <a:latin typeface="Verdana" pitchFamily="34" charset="0"/>
                <a:ea typeface="微软雅黑" pitchFamily="34" charset="-122"/>
              </a:rPr>
              <a:t>镜头基础知识</a:t>
            </a:r>
          </a:p>
        </p:txBody>
      </p:sp>
      <p:sp>
        <p:nvSpPr>
          <p:cNvPr id="6" name="圆角矩形 5"/>
          <p:cNvSpPr/>
          <p:nvPr/>
        </p:nvSpPr>
        <p:spPr>
          <a:xfrm>
            <a:off x="4355977" y="2834785"/>
            <a:ext cx="3240881" cy="43219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500" dirty="0"/>
              <a:t>摄像机基础知识</a:t>
            </a:r>
          </a:p>
        </p:txBody>
      </p:sp>
    </p:spTree>
    <p:extLst>
      <p:ext uri="{BB962C8B-B14F-4D97-AF65-F5344CB8AC3E}">
        <p14:creationId xmlns:p14="http://schemas.microsoft.com/office/powerpoint/2010/main" val="314900852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406400" y="1107281"/>
            <a:ext cx="6840141" cy="377429"/>
          </a:xfrm>
        </p:spPr>
        <p:txBody>
          <a:bodyPr/>
          <a:lstStyle/>
          <a:p>
            <a:pPr eaLnBrk="1" hangingPunct="1"/>
            <a:r>
              <a:rPr lang="zh-CN" altLang="en-US" dirty="0"/>
              <a:t>模拟</a:t>
            </a:r>
            <a:r>
              <a:rPr lang="zh-CN" altLang="en-US" dirty="0" smtClean="0"/>
              <a:t>摄像机基本概念</a:t>
            </a:r>
          </a:p>
        </p:txBody>
      </p:sp>
      <p:sp>
        <p:nvSpPr>
          <p:cNvPr id="199683"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sz="1500" dirty="0"/>
              <a:t>组成：主要由镜头、影像传感器（</a:t>
            </a:r>
            <a:r>
              <a:rPr lang="en-US" altLang="zh-CN" sz="1500" dirty="0"/>
              <a:t>CCD/CMOS</a:t>
            </a:r>
            <a:r>
              <a:rPr lang="zh-CN" altLang="en-US" sz="1500" dirty="0"/>
              <a:t>）、</a:t>
            </a:r>
            <a:r>
              <a:rPr lang="en-US" altLang="zh-CN" sz="1500" dirty="0"/>
              <a:t>ISP(Image Signal Processor)</a:t>
            </a:r>
            <a:r>
              <a:rPr lang="zh-CN" altLang="en-US" sz="1500" dirty="0"/>
              <a:t>及相关电路组成</a:t>
            </a:r>
            <a:endParaRPr lang="en-US" altLang="zh-CN" sz="1500" dirty="0"/>
          </a:p>
          <a:p>
            <a:pPr eaLnBrk="1" hangingPunct="1"/>
            <a:endParaRPr lang="zh-CN" altLang="en-US" sz="1500" dirty="0"/>
          </a:p>
          <a:p>
            <a:pPr eaLnBrk="1" hangingPunct="1"/>
            <a:r>
              <a:rPr lang="zh-CN" altLang="en-US" sz="1500" dirty="0"/>
              <a:t>工作原理：被摄物体经</a:t>
            </a:r>
            <a:r>
              <a:rPr lang="zh-CN" altLang="en-US" sz="1500" u="sng" dirty="0">
                <a:solidFill>
                  <a:srgbClr val="FF0000"/>
                </a:solidFill>
              </a:rPr>
              <a:t>镜头</a:t>
            </a:r>
            <a:r>
              <a:rPr lang="zh-CN" altLang="en-US" sz="1500" dirty="0"/>
              <a:t>成像在</a:t>
            </a:r>
            <a:r>
              <a:rPr lang="zh-CN" altLang="en-US" sz="1500" u="sng" dirty="0">
                <a:solidFill>
                  <a:srgbClr val="FF0000"/>
                </a:solidFill>
              </a:rPr>
              <a:t>影像传感器</a:t>
            </a:r>
            <a:r>
              <a:rPr lang="zh-CN" altLang="en-US" sz="1500" dirty="0"/>
              <a:t>表面，形成微弱电荷并积累，在</a:t>
            </a:r>
            <a:r>
              <a:rPr lang="zh-CN" altLang="en-US" sz="1500" u="sng" dirty="0">
                <a:solidFill>
                  <a:srgbClr val="FF0000"/>
                </a:solidFill>
              </a:rPr>
              <a:t>相关电路</a:t>
            </a:r>
            <a:r>
              <a:rPr lang="zh-CN" altLang="en-US" sz="1500" dirty="0"/>
              <a:t>控制下，积累电荷逐点移出，经过滤波、放大后输入</a:t>
            </a:r>
            <a:r>
              <a:rPr lang="en-US" altLang="zh-CN" sz="1500" u="sng" dirty="0">
                <a:solidFill>
                  <a:srgbClr val="FF0000"/>
                </a:solidFill>
              </a:rPr>
              <a:t>DSP</a:t>
            </a:r>
            <a:r>
              <a:rPr lang="zh-CN" altLang="en-US" sz="1500" dirty="0"/>
              <a:t>进行图像信号处理，最后形成视频信号（</a:t>
            </a:r>
            <a:r>
              <a:rPr lang="en-US" altLang="zh-CN" sz="1500" dirty="0"/>
              <a:t>CVBS</a:t>
            </a:r>
            <a:r>
              <a:rPr lang="zh-CN" altLang="en-US" sz="1500" dirty="0"/>
              <a:t>）输出</a:t>
            </a:r>
          </a:p>
        </p:txBody>
      </p:sp>
      <p:grpSp>
        <p:nvGrpSpPr>
          <p:cNvPr id="4" name="组合 3"/>
          <p:cNvGrpSpPr/>
          <p:nvPr/>
        </p:nvGrpSpPr>
        <p:grpSpPr>
          <a:xfrm>
            <a:off x="2195736" y="3967090"/>
            <a:ext cx="4536504" cy="1452172"/>
            <a:chOff x="1403648" y="4146451"/>
            <a:chExt cx="6048672" cy="1936228"/>
          </a:xfrm>
        </p:grpSpPr>
        <p:sp>
          <p:nvSpPr>
            <p:cNvPr id="34" name="AutoShape 6"/>
            <p:cNvSpPr>
              <a:spLocks noChangeArrowheads="1"/>
            </p:cNvSpPr>
            <p:nvPr/>
          </p:nvSpPr>
          <p:spPr bwMode="auto">
            <a:xfrm>
              <a:off x="2375198" y="4290914"/>
              <a:ext cx="769938" cy="576263"/>
            </a:xfrm>
            <a:prstGeom prst="cube">
              <a:avLst>
                <a:gd name="adj" fmla="val 27347"/>
              </a:avLst>
            </a:prstGeom>
            <a:solidFill>
              <a:schemeClr val="accent1"/>
            </a:solidFill>
            <a:ln w="9525">
              <a:noFill/>
              <a:miter lim="800000"/>
              <a:headEnd/>
              <a:tailEnd/>
            </a:ln>
          </p:spPr>
          <p:txBody>
            <a:bodyPr wrap="none" anchor="ctr"/>
            <a:lstStyle/>
            <a:p>
              <a:r>
                <a:rPr lang="zh-CN" altLang="en-US" sz="1200" dirty="0">
                  <a:latin typeface="Verdana" pitchFamily="34" charset="0"/>
                  <a:ea typeface="+mj-ea"/>
                </a:rPr>
                <a:t>传感器</a:t>
              </a:r>
            </a:p>
          </p:txBody>
        </p:sp>
        <p:sp>
          <p:nvSpPr>
            <p:cNvPr id="35" name="AutoShape 7"/>
            <p:cNvSpPr>
              <a:spLocks noChangeArrowheads="1"/>
            </p:cNvSpPr>
            <p:nvPr/>
          </p:nvSpPr>
          <p:spPr bwMode="auto">
            <a:xfrm>
              <a:off x="3394373" y="4290914"/>
              <a:ext cx="769938" cy="576263"/>
            </a:xfrm>
            <a:prstGeom prst="cube">
              <a:avLst>
                <a:gd name="adj" fmla="val 27106"/>
              </a:avLst>
            </a:prstGeom>
            <a:solidFill>
              <a:schemeClr val="folHlink"/>
            </a:solidFill>
            <a:ln w="9525">
              <a:noFill/>
              <a:miter lim="800000"/>
              <a:headEnd/>
              <a:tailEnd/>
            </a:ln>
          </p:spPr>
          <p:txBody>
            <a:bodyPr wrap="none" anchor="ctr"/>
            <a:lstStyle/>
            <a:p>
              <a:r>
                <a:rPr lang="en-US" altLang="zh-CN" sz="1200" b="1" dirty="0">
                  <a:latin typeface="Verdana" pitchFamily="34" charset="0"/>
                  <a:ea typeface="+mj-ea"/>
                </a:rPr>
                <a:t>ADC</a:t>
              </a:r>
            </a:p>
          </p:txBody>
        </p:sp>
        <p:sp>
          <p:nvSpPr>
            <p:cNvPr id="36" name="AutoShape 8"/>
            <p:cNvSpPr>
              <a:spLocks noChangeArrowheads="1"/>
            </p:cNvSpPr>
            <p:nvPr/>
          </p:nvSpPr>
          <p:spPr bwMode="auto">
            <a:xfrm>
              <a:off x="4402436" y="4290914"/>
              <a:ext cx="771525" cy="576263"/>
            </a:xfrm>
            <a:prstGeom prst="cube">
              <a:avLst>
                <a:gd name="adj" fmla="val 27106"/>
              </a:avLst>
            </a:prstGeom>
            <a:solidFill>
              <a:srgbClr val="FF0000"/>
            </a:solidFill>
            <a:ln w="9525">
              <a:noFill/>
              <a:miter lim="800000"/>
              <a:headEnd/>
              <a:tailEnd/>
            </a:ln>
          </p:spPr>
          <p:txBody>
            <a:bodyPr wrap="none" anchor="ctr"/>
            <a:lstStyle/>
            <a:p>
              <a:r>
                <a:rPr lang="en-US" altLang="zh-CN" sz="1200" b="1" dirty="0">
                  <a:latin typeface="Verdana" pitchFamily="34" charset="0"/>
                  <a:ea typeface="+mj-ea"/>
                </a:rPr>
                <a:t>DSP</a:t>
              </a:r>
            </a:p>
          </p:txBody>
        </p:sp>
        <p:sp>
          <p:nvSpPr>
            <p:cNvPr id="37" name="AutoShape 9"/>
            <p:cNvSpPr>
              <a:spLocks noChangeArrowheads="1"/>
            </p:cNvSpPr>
            <p:nvPr/>
          </p:nvSpPr>
          <p:spPr bwMode="auto">
            <a:xfrm>
              <a:off x="5410498" y="4290914"/>
              <a:ext cx="771525" cy="576263"/>
            </a:xfrm>
            <a:prstGeom prst="cube">
              <a:avLst>
                <a:gd name="adj" fmla="val 27106"/>
              </a:avLst>
            </a:prstGeom>
            <a:solidFill>
              <a:srgbClr val="FF9900"/>
            </a:solidFill>
            <a:ln w="9525">
              <a:noFill/>
              <a:miter lim="800000"/>
              <a:headEnd/>
              <a:tailEnd/>
            </a:ln>
          </p:spPr>
          <p:txBody>
            <a:bodyPr wrap="none" anchor="ctr"/>
            <a:lstStyle/>
            <a:p>
              <a:r>
                <a:rPr lang="en-US" altLang="zh-CN" sz="1200" b="1">
                  <a:latin typeface="Verdana" pitchFamily="34" charset="0"/>
                  <a:ea typeface="+mj-ea"/>
                </a:rPr>
                <a:t>DAC</a:t>
              </a:r>
            </a:p>
          </p:txBody>
        </p:sp>
        <p:sp>
          <p:nvSpPr>
            <p:cNvPr id="38" name="AutoShape 10"/>
            <p:cNvSpPr>
              <a:spLocks noChangeArrowheads="1"/>
            </p:cNvSpPr>
            <p:nvPr/>
          </p:nvSpPr>
          <p:spPr bwMode="auto">
            <a:xfrm>
              <a:off x="1768773" y="4494114"/>
              <a:ext cx="550863" cy="203200"/>
            </a:xfrm>
            <a:prstGeom prst="rightArrow">
              <a:avLst>
                <a:gd name="adj1" fmla="val 50000"/>
                <a:gd name="adj2" fmla="val 67773"/>
              </a:avLst>
            </a:prstGeom>
            <a:solidFill>
              <a:schemeClr val="bg1"/>
            </a:solidFill>
            <a:ln w="9525">
              <a:solidFill>
                <a:schemeClr val="tx1"/>
              </a:solidFill>
              <a:miter lim="800000"/>
              <a:headEnd/>
              <a:tailEnd/>
            </a:ln>
          </p:spPr>
          <p:txBody>
            <a:bodyPr wrap="none" anchor="ctr"/>
            <a:lstStyle/>
            <a:p>
              <a:endParaRPr lang="zh-CN" altLang="en-US" sz="1200">
                <a:latin typeface="Verdana" pitchFamily="34" charset="0"/>
                <a:ea typeface="+mj-ea"/>
              </a:endParaRPr>
            </a:p>
          </p:txBody>
        </p:sp>
        <p:sp>
          <p:nvSpPr>
            <p:cNvPr id="39" name="AutoShape 11"/>
            <p:cNvSpPr>
              <a:spLocks noChangeArrowheads="1"/>
            </p:cNvSpPr>
            <p:nvPr/>
          </p:nvSpPr>
          <p:spPr bwMode="auto">
            <a:xfrm>
              <a:off x="3081636" y="4494114"/>
              <a:ext cx="274638" cy="203200"/>
            </a:xfrm>
            <a:prstGeom prst="rightArrow">
              <a:avLst>
                <a:gd name="adj1" fmla="val 50000"/>
                <a:gd name="adj2" fmla="val 33789"/>
              </a:avLst>
            </a:prstGeom>
            <a:solidFill>
              <a:schemeClr val="bg1"/>
            </a:solidFill>
            <a:ln w="9525">
              <a:solidFill>
                <a:schemeClr val="tx1"/>
              </a:solidFill>
              <a:miter lim="800000"/>
              <a:headEnd/>
              <a:tailEnd/>
            </a:ln>
          </p:spPr>
          <p:txBody>
            <a:bodyPr wrap="none" anchor="ctr"/>
            <a:lstStyle/>
            <a:p>
              <a:endParaRPr lang="zh-CN" altLang="en-US" sz="1200">
                <a:latin typeface="Verdana" pitchFamily="34" charset="0"/>
                <a:ea typeface="+mj-ea"/>
              </a:endParaRPr>
            </a:p>
          </p:txBody>
        </p:sp>
        <p:sp>
          <p:nvSpPr>
            <p:cNvPr id="40" name="AutoShape 12"/>
            <p:cNvSpPr>
              <a:spLocks noChangeArrowheads="1"/>
            </p:cNvSpPr>
            <p:nvPr/>
          </p:nvSpPr>
          <p:spPr bwMode="auto">
            <a:xfrm>
              <a:off x="4080173" y="4494114"/>
              <a:ext cx="274638" cy="203200"/>
            </a:xfrm>
            <a:prstGeom prst="rightArrow">
              <a:avLst>
                <a:gd name="adj1" fmla="val 50000"/>
                <a:gd name="adj2" fmla="val 33789"/>
              </a:avLst>
            </a:prstGeom>
            <a:solidFill>
              <a:srgbClr val="FFFF00"/>
            </a:solidFill>
            <a:ln w="9525">
              <a:solidFill>
                <a:schemeClr val="tx1"/>
              </a:solidFill>
              <a:miter lim="800000"/>
              <a:headEnd/>
              <a:tailEnd/>
            </a:ln>
          </p:spPr>
          <p:txBody>
            <a:bodyPr wrap="none" anchor="ctr"/>
            <a:lstStyle/>
            <a:p>
              <a:endParaRPr lang="zh-CN" altLang="en-US" sz="1200">
                <a:latin typeface="Verdana" pitchFamily="34" charset="0"/>
                <a:ea typeface="+mj-ea"/>
              </a:endParaRPr>
            </a:p>
          </p:txBody>
        </p:sp>
        <p:sp>
          <p:nvSpPr>
            <p:cNvPr id="41" name="AutoShape 13"/>
            <p:cNvSpPr>
              <a:spLocks noChangeArrowheads="1"/>
            </p:cNvSpPr>
            <p:nvPr/>
          </p:nvSpPr>
          <p:spPr bwMode="auto">
            <a:xfrm>
              <a:off x="5123161" y="4494114"/>
              <a:ext cx="274638" cy="203200"/>
            </a:xfrm>
            <a:prstGeom prst="rightArrow">
              <a:avLst>
                <a:gd name="adj1" fmla="val 50000"/>
                <a:gd name="adj2" fmla="val 33789"/>
              </a:avLst>
            </a:prstGeom>
            <a:solidFill>
              <a:srgbClr val="FFFF00"/>
            </a:solidFill>
            <a:ln w="9525">
              <a:solidFill>
                <a:schemeClr val="tx1"/>
              </a:solidFill>
              <a:miter lim="800000"/>
              <a:headEnd/>
              <a:tailEnd/>
            </a:ln>
          </p:spPr>
          <p:txBody>
            <a:bodyPr wrap="none" anchor="ctr"/>
            <a:lstStyle/>
            <a:p>
              <a:endParaRPr lang="zh-CN" altLang="en-US" sz="1200">
                <a:latin typeface="Verdana" pitchFamily="34" charset="0"/>
                <a:ea typeface="+mj-ea"/>
              </a:endParaRPr>
            </a:p>
          </p:txBody>
        </p:sp>
        <p:sp>
          <p:nvSpPr>
            <p:cNvPr id="42" name="Text Box 14"/>
            <p:cNvSpPr txBox="1">
              <a:spLocks noChangeArrowheads="1"/>
            </p:cNvSpPr>
            <p:nvPr/>
          </p:nvSpPr>
          <p:spPr bwMode="auto">
            <a:xfrm>
              <a:off x="1403648" y="4363939"/>
              <a:ext cx="550863" cy="369332"/>
            </a:xfrm>
            <a:prstGeom prst="rect">
              <a:avLst/>
            </a:prstGeom>
            <a:noFill/>
            <a:ln w="9525">
              <a:noFill/>
              <a:miter lim="800000"/>
              <a:headEnd/>
              <a:tailEnd/>
            </a:ln>
          </p:spPr>
          <p:txBody>
            <a:bodyPr>
              <a:spAutoFit/>
            </a:bodyPr>
            <a:lstStyle/>
            <a:p>
              <a:pPr>
                <a:spcBef>
                  <a:spcPct val="50000"/>
                </a:spcBef>
              </a:pPr>
              <a:r>
                <a:rPr lang="zh-CN" altLang="en-US" sz="1200" b="1">
                  <a:latin typeface="Verdana" pitchFamily="34" charset="0"/>
                  <a:ea typeface="+mj-ea"/>
                </a:rPr>
                <a:t>光</a:t>
              </a:r>
            </a:p>
          </p:txBody>
        </p:sp>
        <p:sp>
          <p:nvSpPr>
            <p:cNvPr id="43" name="Text Box 15"/>
            <p:cNvSpPr txBox="1">
              <a:spLocks noChangeArrowheads="1"/>
            </p:cNvSpPr>
            <p:nvPr/>
          </p:nvSpPr>
          <p:spPr bwMode="auto">
            <a:xfrm>
              <a:off x="6731595" y="4363939"/>
              <a:ext cx="720725" cy="615553"/>
            </a:xfrm>
            <a:prstGeom prst="rect">
              <a:avLst/>
            </a:prstGeom>
            <a:noFill/>
            <a:ln w="9525">
              <a:noFill/>
              <a:miter lim="800000"/>
              <a:headEnd/>
              <a:tailEnd/>
            </a:ln>
          </p:spPr>
          <p:txBody>
            <a:bodyPr>
              <a:spAutoFit/>
            </a:bodyPr>
            <a:lstStyle/>
            <a:p>
              <a:pPr>
                <a:spcBef>
                  <a:spcPct val="50000"/>
                </a:spcBef>
              </a:pPr>
              <a:r>
                <a:rPr lang="zh-CN" altLang="en-US" sz="1200">
                  <a:latin typeface="Verdana" pitchFamily="34" charset="0"/>
                  <a:ea typeface="+mj-ea"/>
                </a:rPr>
                <a:t>图像码流</a:t>
              </a:r>
            </a:p>
          </p:txBody>
        </p:sp>
        <p:sp>
          <p:nvSpPr>
            <p:cNvPr id="44" name="Rectangle 16"/>
            <p:cNvSpPr>
              <a:spLocks noChangeArrowheads="1"/>
            </p:cNvSpPr>
            <p:nvPr/>
          </p:nvSpPr>
          <p:spPr bwMode="auto">
            <a:xfrm>
              <a:off x="2000548" y="4146451"/>
              <a:ext cx="4645844" cy="936625"/>
            </a:xfrm>
            <a:prstGeom prst="rect">
              <a:avLst/>
            </a:prstGeom>
            <a:noFill/>
            <a:ln w="28575">
              <a:solidFill>
                <a:schemeClr val="tx1"/>
              </a:solidFill>
              <a:prstDash val="dash"/>
              <a:miter lim="800000"/>
              <a:headEnd/>
              <a:tailEnd/>
            </a:ln>
          </p:spPr>
          <p:txBody>
            <a:bodyPr wrap="none" anchor="ctr"/>
            <a:lstStyle/>
            <a:p>
              <a:endParaRPr lang="zh-CN" altLang="en-US" sz="1200">
                <a:latin typeface="Verdana" pitchFamily="34" charset="0"/>
                <a:ea typeface="+mj-ea"/>
              </a:endParaRPr>
            </a:p>
          </p:txBody>
        </p:sp>
        <p:sp>
          <p:nvSpPr>
            <p:cNvPr id="45" name="Text Box 17"/>
            <p:cNvSpPr txBox="1">
              <a:spLocks noChangeArrowheads="1"/>
            </p:cNvSpPr>
            <p:nvPr/>
          </p:nvSpPr>
          <p:spPr bwMode="auto">
            <a:xfrm>
              <a:off x="3346748" y="5467126"/>
              <a:ext cx="2063751" cy="615553"/>
            </a:xfrm>
            <a:prstGeom prst="rect">
              <a:avLst/>
            </a:prstGeom>
            <a:noFill/>
            <a:ln w="9525">
              <a:noFill/>
              <a:miter lim="800000"/>
              <a:headEnd/>
              <a:tailEnd/>
            </a:ln>
          </p:spPr>
          <p:txBody>
            <a:bodyPr wrap="square">
              <a:spAutoFit/>
            </a:bodyPr>
            <a:lstStyle/>
            <a:p>
              <a:pPr>
                <a:spcBef>
                  <a:spcPct val="50000"/>
                </a:spcBef>
              </a:pPr>
              <a:r>
                <a:rPr lang="zh-CN" altLang="en-US" sz="1200" dirty="0">
                  <a:latin typeface="Verdana" pitchFamily="34" charset="0"/>
                  <a:ea typeface="+mj-ea"/>
                </a:rPr>
                <a:t>模拟摄像机系统结构</a:t>
              </a:r>
            </a:p>
          </p:txBody>
        </p:sp>
        <p:sp>
          <p:nvSpPr>
            <p:cNvPr id="51" name="AutoShape 23"/>
            <p:cNvSpPr>
              <a:spLocks noChangeArrowheads="1"/>
            </p:cNvSpPr>
            <p:nvPr/>
          </p:nvSpPr>
          <p:spPr bwMode="auto">
            <a:xfrm>
              <a:off x="6182023" y="4508401"/>
              <a:ext cx="623094" cy="203200"/>
            </a:xfrm>
            <a:prstGeom prst="rightArrow">
              <a:avLst>
                <a:gd name="adj1" fmla="val 50000"/>
                <a:gd name="adj2" fmla="val 33789"/>
              </a:avLst>
            </a:prstGeom>
            <a:solidFill>
              <a:srgbClr val="FFFF00"/>
            </a:solidFill>
            <a:ln w="9525">
              <a:solidFill>
                <a:schemeClr val="tx1"/>
              </a:solidFill>
              <a:miter lim="800000"/>
              <a:headEnd/>
              <a:tailEnd/>
            </a:ln>
          </p:spPr>
          <p:txBody>
            <a:bodyPr wrap="none" anchor="ctr"/>
            <a:lstStyle/>
            <a:p>
              <a:endParaRPr lang="zh-CN" altLang="en-US" sz="1200">
                <a:latin typeface="Verdana" pitchFamily="34" charset="0"/>
                <a:ea typeface="+mj-ea"/>
              </a:endParaRPr>
            </a:p>
          </p:txBody>
        </p:sp>
        <p:sp>
          <p:nvSpPr>
            <p:cNvPr id="33" name="Text Box 25"/>
            <p:cNvSpPr txBox="1">
              <a:spLocks noChangeArrowheads="1"/>
            </p:cNvSpPr>
            <p:nvPr/>
          </p:nvSpPr>
          <p:spPr bwMode="auto">
            <a:xfrm>
              <a:off x="6085979" y="4780287"/>
              <a:ext cx="719139" cy="307776"/>
            </a:xfrm>
            <a:prstGeom prst="rect">
              <a:avLst/>
            </a:prstGeom>
            <a:noFill/>
            <a:ln w="9525">
              <a:noFill/>
              <a:miter lim="800000"/>
              <a:headEnd/>
              <a:tailEnd/>
            </a:ln>
          </p:spPr>
          <p:txBody>
            <a:bodyPr>
              <a:spAutoFit/>
            </a:bodyPr>
            <a:lstStyle/>
            <a:p>
              <a:pPr>
                <a:spcBef>
                  <a:spcPct val="50000"/>
                </a:spcBef>
              </a:pPr>
              <a:r>
                <a:rPr lang="en-US" altLang="zh-CN" sz="900" dirty="0">
                  <a:latin typeface="Verdana" pitchFamily="34" charset="0"/>
                  <a:ea typeface="+mj-ea"/>
                </a:rPr>
                <a:t>CVBS</a:t>
              </a:r>
            </a:p>
          </p:txBody>
        </p:sp>
      </p:grpSp>
    </p:spTree>
    <p:extLst>
      <p:ext uri="{BB962C8B-B14F-4D97-AF65-F5344CB8AC3E}">
        <p14:creationId xmlns:p14="http://schemas.microsoft.com/office/powerpoint/2010/main" val="36937008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6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431801" y="1141147"/>
            <a:ext cx="6840141" cy="377429"/>
          </a:xfrm>
        </p:spPr>
        <p:txBody>
          <a:bodyPr/>
          <a:lstStyle/>
          <a:p>
            <a:pPr eaLnBrk="1" hangingPunct="1"/>
            <a:r>
              <a:rPr lang="zh-CN" altLang="en-US" dirty="0" smtClean="0"/>
              <a:t>网络摄像机基本概念</a:t>
            </a:r>
          </a:p>
        </p:txBody>
      </p:sp>
      <p:sp>
        <p:nvSpPr>
          <p:cNvPr id="199683"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sz="1500" dirty="0"/>
              <a:t>组成：主要由镜头、影像传感器（</a:t>
            </a:r>
            <a:r>
              <a:rPr lang="en-US" altLang="zh-CN" sz="1500" dirty="0"/>
              <a:t>CCD/CMOS</a:t>
            </a:r>
            <a:r>
              <a:rPr lang="zh-CN" altLang="en-US" sz="1500" dirty="0"/>
              <a:t>）、</a:t>
            </a:r>
            <a:r>
              <a:rPr lang="en-US" altLang="zh-CN" sz="1500" dirty="0"/>
              <a:t>ISP(Image Signal Processor)</a:t>
            </a:r>
            <a:r>
              <a:rPr lang="zh-CN" altLang="en-US" sz="1500" dirty="0"/>
              <a:t>、</a:t>
            </a:r>
            <a:r>
              <a:rPr lang="en-US" altLang="zh-CN" sz="1500" dirty="0"/>
              <a:t>DSP</a:t>
            </a:r>
            <a:r>
              <a:rPr lang="zh-CN" altLang="en-US" sz="1500" dirty="0"/>
              <a:t>（</a:t>
            </a:r>
            <a:r>
              <a:rPr lang="en-US" altLang="zh-CN" sz="1500" dirty="0"/>
              <a:t>Digital Signal Processor</a:t>
            </a:r>
            <a:r>
              <a:rPr lang="zh-CN" altLang="en-US" sz="1500" dirty="0"/>
              <a:t>）及相关电路组成</a:t>
            </a:r>
            <a:endParaRPr lang="en-US" altLang="zh-CN" sz="1500" dirty="0"/>
          </a:p>
          <a:p>
            <a:pPr marL="0" indent="0">
              <a:buNone/>
            </a:pPr>
            <a:endParaRPr lang="zh-CN" altLang="en-US" sz="1500" dirty="0"/>
          </a:p>
          <a:p>
            <a:pPr eaLnBrk="1" hangingPunct="1"/>
            <a:r>
              <a:rPr lang="zh-CN" altLang="en-US" sz="1500" dirty="0"/>
              <a:t>工作原理：被摄物体经</a:t>
            </a:r>
            <a:r>
              <a:rPr lang="zh-CN" altLang="en-US" sz="1500" u="sng" dirty="0">
                <a:solidFill>
                  <a:srgbClr val="FF0000"/>
                </a:solidFill>
              </a:rPr>
              <a:t>镜头</a:t>
            </a:r>
            <a:r>
              <a:rPr lang="zh-CN" altLang="en-US" sz="1500" dirty="0"/>
              <a:t>成像在</a:t>
            </a:r>
            <a:r>
              <a:rPr lang="zh-CN" altLang="en-US" sz="1500" u="sng" dirty="0">
                <a:solidFill>
                  <a:srgbClr val="FF0000"/>
                </a:solidFill>
              </a:rPr>
              <a:t>影像传感器</a:t>
            </a:r>
            <a:r>
              <a:rPr lang="zh-CN" altLang="en-US" sz="1500" dirty="0"/>
              <a:t>表面，形成微弱电荷并积累，在</a:t>
            </a:r>
            <a:r>
              <a:rPr lang="zh-CN" altLang="en-US" sz="1500" u="sng" dirty="0">
                <a:solidFill>
                  <a:srgbClr val="FF0000"/>
                </a:solidFill>
              </a:rPr>
              <a:t>相关电路</a:t>
            </a:r>
            <a:r>
              <a:rPr lang="zh-CN" altLang="en-US" sz="1500" dirty="0"/>
              <a:t>控制下，积累电荷逐点移出，经过滤波、放大后输入</a:t>
            </a:r>
            <a:r>
              <a:rPr lang="en-US" altLang="zh-CN" sz="1500" u="sng" dirty="0">
                <a:solidFill>
                  <a:srgbClr val="FF0000"/>
                </a:solidFill>
              </a:rPr>
              <a:t>DSP</a:t>
            </a:r>
            <a:r>
              <a:rPr lang="zh-CN" altLang="en-US" sz="1500" dirty="0"/>
              <a:t>进行图像信号处理和</a:t>
            </a:r>
            <a:r>
              <a:rPr lang="zh-CN" altLang="en-US" sz="1500" b="1" dirty="0">
                <a:solidFill>
                  <a:srgbClr val="FF0000"/>
                </a:solidFill>
              </a:rPr>
              <a:t>编码压缩</a:t>
            </a:r>
            <a:r>
              <a:rPr lang="zh-CN" altLang="en-US" sz="1500" dirty="0"/>
              <a:t>，最后形成数字信号输出。</a:t>
            </a:r>
          </a:p>
        </p:txBody>
      </p:sp>
      <p:grpSp>
        <p:nvGrpSpPr>
          <p:cNvPr id="2" name="组合 1"/>
          <p:cNvGrpSpPr/>
          <p:nvPr/>
        </p:nvGrpSpPr>
        <p:grpSpPr>
          <a:xfrm>
            <a:off x="2053829" y="4032480"/>
            <a:ext cx="5218472" cy="1617736"/>
            <a:chOff x="1214437" y="4233639"/>
            <a:chExt cx="6957963" cy="2156981"/>
          </a:xfrm>
        </p:grpSpPr>
        <p:sp>
          <p:nvSpPr>
            <p:cNvPr id="5" name="AutoShape 7"/>
            <p:cNvSpPr>
              <a:spLocks noChangeArrowheads="1"/>
            </p:cNvSpPr>
            <p:nvPr/>
          </p:nvSpPr>
          <p:spPr bwMode="auto">
            <a:xfrm>
              <a:off x="3500430" y="4519369"/>
              <a:ext cx="1905008" cy="1000131"/>
            </a:xfrm>
            <a:prstGeom prst="cube">
              <a:avLst>
                <a:gd name="adj" fmla="val 11989"/>
              </a:avLst>
            </a:prstGeom>
            <a:solidFill>
              <a:srgbClr val="FF0000"/>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r">
                <a:defRPr/>
              </a:pPr>
              <a:endParaRPr lang="en-US" altLang="zh-CN" sz="1350" b="1" dirty="0">
                <a:latin typeface="微软雅黑" pitchFamily="34" charset="-122"/>
                <a:ea typeface="微软雅黑" pitchFamily="34" charset="-122"/>
              </a:endParaRPr>
            </a:p>
            <a:p>
              <a:pPr algn="r">
                <a:defRPr/>
              </a:pPr>
              <a:endParaRPr lang="en-US" altLang="zh-CN" sz="1350" b="1" dirty="0">
                <a:latin typeface="微软雅黑" pitchFamily="34" charset="-122"/>
                <a:ea typeface="微软雅黑" pitchFamily="34" charset="-122"/>
              </a:endParaRPr>
            </a:p>
            <a:p>
              <a:pPr algn="r">
                <a:defRPr/>
              </a:pPr>
              <a:endParaRPr lang="en-US" altLang="zh-CN" sz="1350" b="1" dirty="0">
                <a:latin typeface="微软雅黑" pitchFamily="34" charset="-122"/>
                <a:ea typeface="微软雅黑" pitchFamily="34" charset="-122"/>
              </a:endParaRPr>
            </a:p>
            <a:p>
              <a:pPr algn="r">
                <a:defRPr/>
              </a:pPr>
              <a:r>
                <a:rPr lang="en-US" altLang="zh-CN" sz="1500" b="1" dirty="0">
                  <a:latin typeface="微软雅黑" pitchFamily="34" charset="-122"/>
                  <a:ea typeface="微软雅黑" pitchFamily="34" charset="-122"/>
                </a:rPr>
                <a:t>DSP</a:t>
              </a:r>
              <a:r>
                <a:rPr lang="en-US" altLang="zh-CN" sz="1350" b="1" dirty="0">
                  <a:latin typeface="微软雅黑" pitchFamily="34" charset="-122"/>
                  <a:ea typeface="微软雅黑" pitchFamily="34" charset="-122"/>
                </a:rPr>
                <a:t>  </a:t>
              </a:r>
            </a:p>
            <a:p>
              <a:pPr algn="ctr">
                <a:defRPr/>
              </a:pPr>
              <a:endParaRPr lang="en-US" altLang="zh-CN" sz="1350" b="1" dirty="0">
                <a:latin typeface="微软雅黑" pitchFamily="34" charset="-122"/>
                <a:ea typeface="微软雅黑" pitchFamily="34" charset="-122"/>
              </a:endParaRPr>
            </a:p>
            <a:p>
              <a:pPr algn="ctr">
                <a:defRPr/>
              </a:pPr>
              <a:endParaRPr lang="en-US" altLang="zh-CN" sz="1350" b="1" dirty="0">
                <a:latin typeface="微软雅黑" pitchFamily="34" charset="-122"/>
                <a:ea typeface="微软雅黑" pitchFamily="34" charset="-122"/>
              </a:endParaRPr>
            </a:p>
            <a:p>
              <a:pPr algn="ctr">
                <a:defRPr/>
              </a:pPr>
              <a:endParaRPr lang="en-US" altLang="zh-CN" sz="1350" b="1" dirty="0">
                <a:latin typeface="微软雅黑" pitchFamily="34" charset="-122"/>
                <a:ea typeface="微软雅黑" pitchFamily="34" charset="-122"/>
              </a:endParaRPr>
            </a:p>
          </p:txBody>
        </p:sp>
        <p:sp>
          <p:nvSpPr>
            <p:cNvPr id="6" name="AutoShape 5"/>
            <p:cNvSpPr>
              <a:spLocks noChangeArrowheads="1"/>
            </p:cNvSpPr>
            <p:nvPr/>
          </p:nvSpPr>
          <p:spPr bwMode="auto">
            <a:xfrm>
              <a:off x="2285984" y="4519369"/>
              <a:ext cx="955692" cy="989029"/>
            </a:xfrm>
            <a:prstGeom prst="cube">
              <a:avLst>
                <a:gd name="adj" fmla="val 9407"/>
              </a:avLst>
            </a:prstGeom>
            <a:solidFill>
              <a:schemeClr val="accent1"/>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a:defRPr/>
              </a:pPr>
              <a:r>
                <a:rPr lang="en-US" altLang="zh-CN" sz="1200" dirty="0">
                  <a:latin typeface="微软雅黑" pitchFamily="34" charset="-122"/>
                  <a:ea typeface="微软雅黑" pitchFamily="34" charset="-122"/>
                </a:rPr>
                <a:t>CCD/</a:t>
              </a:r>
            </a:p>
            <a:p>
              <a:pPr algn="ctr">
                <a:defRPr/>
              </a:pPr>
              <a:r>
                <a:rPr lang="en-US" altLang="zh-CN" sz="1200" dirty="0">
                  <a:latin typeface="微软雅黑" pitchFamily="34" charset="-122"/>
                  <a:ea typeface="微软雅黑" pitchFamily="34" charset="-122"/>
                </a:rPr>
                <a:t>CMOS</a:t>
              </a:r>
              <a:endParaRPr lang="zh-CN" altLang="en-US" sz="1200" dirty="0">
                <a:latin typeface="微软雅黑" pitchFamily="34" charset="-122"/>
                <a:ea typeface="微软雅黑" pitchFamily="34" charset="-122"/>
              </a:endParaRPr>
            </a:p>
          </p:txBody>
        </p:sp>
        <p:sp>
          <p:nvSpPr>
            <p:cNvPr id="7" name="AutoShape 6"/>
            <p:cNvSpPr>
              <a:spLocks noChangeArrowheads="1"/>
            </p:cNvSpPr>
            <p:nvPr/>
          </p:nvSpPr>
          <p:spPr bwMode="auto">
            <a:xfrm>
              <a:off x="3571875" y="4805139"/>
              <a:ext cx="769938" cy="576263"/>
            </a:xfrm>
            <a:prstGeom prst="cube">
              <a:avLst>
                <a:gd name="adj" fmla="val 9750"/>
              </a:avLst>
            </a:prstGeom>
            <a:solidFill>
              <a:srgbClr val="92D050"/>
            </a:solidFill>
            <a:ln w="9525">
              <a:noFill/>
              <a:miter lim="800000"/>
              <a:headEnd/>
              <a:tailEnd/>
            </a:ln>
          </p:spPr>
          <p:txBody>
            <a:bodyPr wrap="none" anchor="ctr"/>
            <a:lstStyle/>
            <a:p>
              <a:pPr algn="ctr"/>
              <a:r>
                <a:rPr lang="en-US" altLang="zh-CN" sz="1500" b="1" dirty="0">
                  <a:latin typeface="微软雅黑" pitchFamily="34" charset="-122"/>
                  <a:ea typeface="微软雅黑" pitchFamily="34" charset="-122"/>
                </a:rPr>
                <a:t>ISP</a:t>
              </a:r>
            </a:p>
          </p:txBody>
        </p:sp>
        <p:sp>
          <p:nvSpPr>
            <p:cNvPr id="8" name="AutoShape 8"/>
            <p:cNvSpPr>
              <a:spLocks noChangeArrowheads="1"/>
            </p:cNvSpPr>
            <p:nvPr/>
          </p:nvSpPr>
          <p:spPr bwMode="auto">
            <a:xfrm>
              <a:off x="5657863" y="4519369"/>
              <a:ext cx="771525" cy="1000132"/>
            </a:xfrm>
            <a:prstGeom prst="cube">
              <a:avLst>
                <a:gd name="adj" fmla="val 14143"/>
              </a:avLst>
            </a:prstGeom>
            <a:solidFill>
              <a:schemeClr val="accent1">
                <a:lumMod val="60000"/>
                <a:lumOff val="40000"/>
              </a:schemeClr>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a:defRPr/>
              </a:pPr>
              <a:r>
                <a:rPr lang="en-US" altLang="zh-CN" sz="1500" b="1" dirty="0">
                  <a:solidFill>
                    <a:schemeClr val="bg1"/>
                  </a:solidFill>
                  <a:latin typeface="微软雅黑" pitchFamily="34" charset="-122"/>
                  <a:ea typeface="微软雅黑" pitchFamily="34" charset="-122"/>
                </a:rPr>
                <a:t>NET</a:t>
              </a:r>
            </a:p>
          </p:txBody>
        </p:sp>
        <p:sp>
          <p:nvSpPr>
            <p:cNvPr id="9" name="AutoShape 9"/>
            <p:cNvSpPr>
              <a:spLocks noChangeArrowheads="1"/>
            </p:cNvSpPr>
            <p:nvPr/>
          </p:nvSpPr>
          <p:spPr bwMode="auto">
            <a:xfrm>
              <a:off x="1714500" y="4992464"/>
              <a:ext cx="550863" cy="203200"/>
            </a:xfrm>
            <a:prstGeom prst="rightArrow">
              <a:avLst>
                <a:gd name="adj1" fmla="val 50000"/>
                <a:gd name="adj2" fmla="val 67773"/>
              </a:avLst>
            </a:prstGeom>
            <a:solidFill>
              <a:schemeClr val="bg1"/>
            </a:solidFill>
            <a:ln w="9525">
              <a:solidFill>
                <a:schemeClr val="tx1"/>
              </a:solidFill>
              <a:miter lim="800000"/>
              <a:headEnd/>
              <a:tailEnd/>
            </a:ln>
          </p:spPr>
          <p:txBody>
            <a:bodyPr wrap="none" anchor="ctr"/>
            <a:lstStyle/>
            <a:p>
              <a:pPr algn="ctr"/>
              <a:endParaRPr lang="zh-CN" altLang="en-US" sz="1350">
                <a:latin typeface="微软雅黑" pitchFamily="34" charset="-122"/>
                <a:ea typeface="微软雅黑" pitchFamily="34" charset="-122"/>
              </a:endParaRPr>
            </a:p>
          </p:txBody>
        </p:sp>
        <p:sp>
          <p:nvSpPr>
            <p:cNvPr id="10" name="AutoShape 10"/>
            <p:cNvSpPr>
              <a:spLocks noChangeArrowheads="1"/>
            </p:cNvSpPr>
            <p:nvPr/>
          </p:nvSpPr>
          <p:spPr bwMode="auto">
            <a:xfrm>
              <a:off x="3178175" y="4992464"/>
              <a:ext cx="274638" cy="203200"/>
            </a:xfrm>
            <a:prstGeom prst="rightArrow">
              <a:avLst>
                <a:gd name="adj1" fmla="val 50000"/>
                <a:gd name="adj2" fmla="val 33789"/>
              </a:avLst>
            </a:prstGeom>
            <a:solidFill>
              <a:schemeClr val="bg1"/>
            </a:solidFill>
            <a:ln w="9525">
              <a:solidFill>
                <a:schemeClr val="tx1"/>
              </a:solidFill>
              <a:miter lim="800000"/>
              <a:headEnd/>
              <a:tailEnd/>
            </a:ln>
          </p:spPr>
          <p:txBody>
            <a:bodyPr wrap="none" anchor="ctr"/>
            <a:lstStyle/>
            <a:p>
              <a:pPr algn="ctr"/>
              <a:endParaRPr lang="zh-CN" altLang="en-US" sz="1350">
                <a:latin typeface="微软雅黑" pitchFamily="34" charset="-122"/>
                <a:ea typeface="微软雅黑" pitchFamily="34" charset="-122"/>
              </a:endParaRPr>
            </a:p>
          </p:txBody>
        </p:sp>
        <p:sp>
          <p:nvSpPr>
            <p:cNvPr id="11" name="AutoShape 12"/>
            <p:cNvSpPr>
              <a:spLocks noChangeArrowheads="1"/>
            </p:cNvSpPr>
            <p:nvPr/>
          </p:nvSpPr>
          <p:spPr bwMode="auto">
            <a:xfrm>
              <a:off x="5357813" y="4948014"/>
              <a:ext cx="357187" cy="241300"/>
            </a:xfrm>
            <a:prstGeom prst="rightArrow">
              <a:avLst>
                <a:gd name="adj1" fmla="val 50000"/>
                <a:gd name="adj2" fmla="val 33786"/>
              </a:avLst>
            </a:prstGeom>
            <a:solidFill>
              <a:srgbClr val="FFFF00"/>
            </a:solidFill>
            <a:ln w="9525">
              <a:solidFill>
                <a:schemeClr val="tx1"/>
              </a:solidFill>
              <a:miter lim="800000"/>
              <a:headEnd/>
              <a:tailEnd/>
            </a:ln>
          </p:spPr>
          <p:txBody>
            <a:bodyPr wrap="none" anchor="ctr"/>
            <a:lstStyle/>
            <a:p>
              <a:pPr algn="ctr"/>
              <a:endParaRPr lang="zh-CN" altLang="en-US" sz="1350">
                <a:latin typeface="微软雅黑" pitchFamily="34" charset="-122"/>
                <a:ea typeface="微软雅黑" pitchFamily="34" charset="-122"/>
              </a:endParaRPr>
            </a:p>
          </p:txBody>
        </p:sp>
        <p:sp>
          <p:nvSpPr>
            <p:cNvPr id="12" name="Text Box 13"/>
            <p:cNvSpPr txBox="1">
              <a:spLocks noChangeArrowheads="1"/>
            </p:cNvSpPr>
            <p:nvPr/>
          </p:nvSpPr>
          <p:spPr bwMode="auto">
            <a:xfrm>
              <a:off x="1214437" y="4938490"/>
              <a:ext cx="620741" cy="430887"/>
            </a:xfrm>
            <a:prstGeom prst="rect">
              <a:avLst/>
            </a:prstGeom>
            <a:noFill/>
            <a:ln w="9525">
              <a:noFill/>
              <a:miter lim="800000"/>
              <a:headEnd/>
              <a:tailEnd/>
            </a:ln>
          </p:spPr>
          <p:txBody>
            <a:bodyPr wrap="square">
              <a:spAutoFit/>
            </a:bodyPr>
            <a:lstStyle/>
            <a:p>
              <a:pPr algn="ctr">
                <a:spcBef>
                  <a:spcPct val="50000"/>
                </a:spcBef>
              </a:pPr>
              <a:r>
                <a:rPr lang="zh-CN" altLang="en-US" sz="1500" b="1">
                  <a:latin typeface="微软雅黑" pitchFamily="34" charset="-122"/>
                  <a:ea typeface="微软雅黑" pitchFamily="34" charset="-122"/>
                </a:rPr>
                <a:t>光</a:t>
              </a:r>
            </a:p>
          </p:txBody>
        </p:sp>
        <p:sp>
          <p:nvSpPr>
            <p:cNvPr id="13" name="Text Box 14"/>
            <p:cNvSpPr txBox="1">
              <a:spLocks noChangeArrowheads="1"/>
            </p:cNvSpPr>
            <p:nvPr/>
          </p:nvSpPr>
          <p:spPr bwMode="auto">
            <a:xfrm>
              <a:off x="6875463" y="4927378"/>
              <a:ext cx="1296937" cy="430887"/>
            </a:xfrm>
            <a:prstGeom prst="rect">
              <a:avLst/>
            </a:prstGeom>
            <a:noFill/>
            <a:ln w="9525">
              <a:noFill/>
              <a:miter lim="800000"/>
              <a:headEnd/>
              <a:tailEnd/>
            </a:ln>
          </p:spPr>
          <p:txBody>
            <a:bodyPr wrap="square">
              <a:spAutoFit/>
            </a:bodyPr>
            <a:lstStyle/>
            <a:p>
              <a:pPr algn="ctr">
                <a:spcBef>
                  <a:spcPct val="50000"/>
                </a:spcBef>
              </a:pPr>
              <a:r>
                <a:rPr lang="zh-CN" altLang="en-US" sz="1500" b="1" dirty="0">
                  <a:latin typeface="微软雅黑" pitchFamily="34" charset="-122"/>
                  <a:ea typeface="微软雅黑" pitchFamily="34" charset="-122"/>
                </a:rPr>
                <a:t>图像码流</a:t>
              </a:r>
            </a:p>
          </p:txBody>
        </p:sp>
        <p:sp>
          <p:nvSpPr>
            <p:cNvPr id="14" name="Rectangle 15"/>
            <p:cNvSpPr>
              <a:spLocks noChangeArrowheads="1"/>
            </p:cNvSpPr>
            <p:nvPr/>
          </p:nvSpPr>
          <p:spPr bwMode="auto">
            <a:xfrm>
              <a:off x="2097088" y="4233639"/>
              <a:ext cx="4491037" cy="1571625"/>
            </a:xfrm>
            <a:prstGeom prst="rect">
              <a:avLst/>
            </a:prstGeom>
            <a:noFill/>
            <a:ln w="28575">
              <a:solidFill>
                <a:schemeClr val="tx1"/>
              </a:solidFill>
              <a:prstDash val="dash"/>
              <a:miter lim="800000"/>
              <a:headEnd/>
              <a:tailEnd/>
            </a:ln>
          </p:spPr>
          <p:txBody>
            <a:bodyPr wrap="none" anchor="ctr"/>
            <a:lstStyle/>
            <a:p>
              <a:pPr algn="ctr"/>
              <a:endParaRPr lang="zh-CN" altLang="en-US" sz="1350">
                <a:latin typeface="微软雅黑" pitchFamily="34" charset="-122"/>
                <a:ea typeface="微软雅黑" pitchFamily="34" charset="-122"/>
              </a:endParaRPr>
            </a:p>
          </p:txBody>
        </p:sp>
        <p:sp>
          <p:nvSpPr>
            <p:cNvPr id="15" name="AutoShape 16"/>
            <p:cNvSpPr>
              <a:spLocks noChangeArrowheads="1"/>
            </p:cNvSpPr>
            <p:nvPr/>
          </p:nvSpPr>
          <p:spPr bwMode="auto">
            <a:xfrm>
              <a:off x="6370638" y="5006752"/>
              <a:ext cx="431800" cy="215900"/>
            </a:xfrm>
            <a:prstGeom prst="rightArrow">
              <a:avLst>
                <a:gd name="adj1" fmla="val 50000"/>
                <a:gd name="adj2" fmla="val 50000"/>
              </a:avLst>
            </a:prstGeom>
            <a:solidFill>
              <a:srgbClr val="FFFF00"/>
            </a:solidFill>
            <a:ln w="9525">
              <a:solidFill>
                <a:schemeClr val="tx1"/>
              </a:solidFill>
              <a:miter lim="800000"/>
              <a:headEnd/>
              <a:tailEnd/>
            </a:ln>
          </p:spPr>
          <p:txBody>
            <a:bodyPr wrap="none" anchor="ctr"/>
            <a:lstStyle/>
            <a:p>
              <a:pPr algn="ctr"/>
              <a:endParaRPr lang="zh-CN" altLang="en-US" sz="1350">
                <a:latin typeface="微软雅黑" pitchFamily="34" charset="-122"/>
                <a:ea typeface="微软雅黑" pitchFamily="34" charset="-122"/>
              </a:endParaRPr>
            </a:p>
          </p:txBody>
        </p:sp>
        <p:sp>
          <p:nvSpPr>
            <p:cNvPr id="16" name="Text Box 17"/>
            <p:cNvSpPr txBox="1">
              <a:spLocks noChangeArrowheads="1"/>
            </p:cNvSpPr>
            <p:nvPr/>
          </p:nvSpPr>
          <p:spPr bwMode="auto">
            <a:xfrm>
              <a:off x="2700758" y="6021288"/>
              <a:ext cx="3527426" cy="369332"/>
            </a:xfrm>
            <a:prstGeom prst="rect">
              <a:avLst/>
            </a:prstGeom>
            <a:noFill/>
            <a:ln w="9525">
              <a:noFill/>
              <a:miter lim="800000"/>
              <a:headEnd/>
              <a:tailEnd/>
            </a:ln>
          </p:spPr>
          <p:txBody>
            <a:bodyPr>
              <a:spAutoFit/>
            </a:bodyPr>
            <a:lstStyle/>
            <a:p>
              <a:pPr algn="ctr">
                <a:spcBef>
                  <a:spcPct val="50000"/>
                </a:spcBef>
              </a:pPr>
              <a:r>
                <a:rPr lang="zh-CN" altLang="en-US" sz="1200" dirty="0">
                  <a:latin typeface="微软雅黑" pitchFamily="34" charset="-122"/>
                  <a:ea typeface="微软雅黑" pitchFamily="34" charset="-122"/>
                </a:rPr>
                <a:t>网络摄像机系统结构</a:t>
              </a:r>
            </a:p>
          </p:txBody>
        </p:sp>
      </p:grpSp>
    </p:spTree>
    <p:extLst>
      <p:ext uri="{BB962C8B-B14F-4D97-AF65-F5344CB8AC3E}">
        <p14:creationId xmlns:p14="http://schemas.microsoft.com/office/powerpoint/2010/main" val="2379177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6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423333" y="1149614"/>
            <a:ext cx="6840141" cy="377429"/>
          </a:xfrm>
        </p:spPr>
        <p:txBody>
          <a:bodyPr/>
          <a:lstStyle/>
          <a:p>
            <a:pPr eaLnBrk="1" hangingPunct="1"/>
            <a:r>
              <a:rPr lang="zh-CN" altLang="en-US" dirty="0" smtClean="0"/>
              <a:t>球机基本概念</a:t>
            </a:r>
          </a:p>
        </p:txBody>
      </p:sp>
      <p:sp>
        <p:nvSpPr>
          <p:cNvPr id="199683"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sz="1500" dirty="0"/>
              <a:t>组成：主要由机芯、云台、球机主板及相关电路组成</a:t>
            </a:r>
            <a:endParaRPr lang="en-US" altLang="zh-CN" sz="1500" dirty="0"/>
          </a:p>
          <a:p>
            <a:pPr eaLnBrk="1" hangingPunct="1"/>
            <a:endParaRPr lang="zh-CN" altLang="en-US" sz="1500" dirty="0"/>
          </a:p>
          <a:p>
            <a:pPr eaLnBrk="1" hangingPunct="1"/>
            <a:r>
              <a:rPr lang="zh-CN" altLang="en-US" sz="1500" dirty="0"/>
              <a:t>工作原理：被摄物体经</a:t>
            </a:r>
            <a:r>
              <a:rPr lang="zh-CN" altLang="en-US" sz="1500" u="sng" dirty="0">
                <a:solidFill>
                  <a:srgbClr val="FF0000"/>
                </a:solidFill>
              </a:rPr>
              <a:t>镜头</a:t>
            </a:r>
            <a:r>
              <a:rPr lang="zh-CN" altLang="en-US" sz="1500" dirty="0"/>
              <a:t>成像在</a:t>
            </a:r>
            <a:r>
              <a:rPr lang="zh-CN" altLang="en-US" sz="1500" u="sng" dirty="0">
                <a:solidFill>
                  <a:srgbClr val="FF0000"/>
                </a:solidFill>
              </a:rPr>
              <a:t>影像传感器</a:t>
            </a:r>
            <a:r>
              <a:rPr lang="zh-CN" altLang="en-US" sz="1500" dirty="0"/>
              <a:t>表面，形成微弱电荷并积累，在</a:t>
            </a:r>
            <a:r>
              <a:rPr lang="zh-CN" altLang="en-US" sz="1500" u="sng" dirty="0">
                <a:solidFill>
                  <a:srgbClr val="FF0000"/>
                </a:solidFill>
              </a:rPr>
              <a:t>相关电路</a:t>
            </a:r>
            <a:r>
              <a:rPr lang="zh-CN" altLang="en-US" sz="1500" dirty="0"/>
              <a:t>控制下，积累电荷逐点移出，经过滤波、放大后输入</a:t>
            </a:r>
            <a:r>
              <a:rPr lang="en-US" altLang="zh-CN" sz="1500" u="sng" dirty="0">
                <a:solidFill>
                  <a:srgbClr val="FF0000"/>
                </a:solidFill>
              </a:rPr>
              <a:t>DSP</a:t>
            </a:r>
            <a:r>
              <a:rPr lang="zh-CN" altLang="en-US" sz="1500" dirty="0"/>
              <a:t>进行图像信号处理和</a:t>
            </a:r>
            <a:r>
              <a:rPr lang="zh-CN" altLang="en-US" sz="1500" b="1" dirty="0">
                <a:solidFill>
                  <a:srgbClr val="FF0000"/>
                </a:solidFill>
              </a:rPr>
              <a:t>编码压缩</a:t>
            </a:r>
            <a:r>
              <a:rPr lang="zh-CN" altLang="en-US" sz="1500" dirty="0"/>
              <a:t>，同时将控制信号发送给云台，最后形成数字信号输出。</a:t>
            </a:r>
          </a:p>
          <a:p>
            <a:pPr eaLnBrk="1" hangingPunct="1"/>
            <a:endParaRPr lang="zh-CN" altLang="en-US" sz="1500" dirty="0"/>
          </a:p>
        </p:txBody>
      </p:sp>
      <p:grpSp>
        <p:nvGrpSpPr>
          <p:cNvPr id="2" name="组合 1"/>
          <p:cNvGrpSpPr/>
          <p:nvPr/>
        </p:nvGrpSpPr>
        <p:grpSpPr>
          <a:xfrm>
            <a:off x="2053829" y="3753036"/>
            <a:ext cx="5218472" cy="2129318"/>
            <a:chOff x="1214437" y="3861048"/>
            <a:chExt cx="6957963" cy="2839090"/>
          </a:xfrm>
        </p:grpSpPr>
        <p:sp>
          <p:nvSpPr>
            <p:cNvPr id="61" name="AutoShape 7"/>
            <p:cNvSpPr>
              <a:spLocks noChangeArrowheads="1"/>
            </p:cNvSpPr>
            <p:nvPr/>
          </p:nvSpPr>
          <p:spPr bwMode="auto">
            <a:xfrm>
              <a:off x="3500430" y="4146778"/>
              <a:ext cx="1905008" cy="1000131"/>
            </a:xfrm>
            <a:prstGeom prst="cube">
              <a:avLst>
                <a:gd name="adj" fmla="val 11989"/>
              </a:avLst>
            </a:prstGeom>
            <a:solidFill>
              <a:srgbClr val="FF0000"/>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r">
                <a:defRPr/>
              </a:pPr>
              <a:endParaRPr lang="en-US" altLang="zh-CN" sz="1350" b="1" dirty="0">
                <a:latin typeface="微软雅黑" pitchFamily="34" charset="-122"/>
                <a:ea typeface="微软雅黑" pitchFamily="34" charset="-122"/>
              </a:endParaRPr>
            </a:p>
            <a:p>
              <a:pPr algn="r">
                <a:defRPr/>
              </a:pPr>
              <a:endParaRPr lang="en-US" altLang="zh-CN" sz="1350" b="1" dirty="0">
                <a:latin typeface="微软雅黑" pitchFamily="34" charset="-122"/>
                <a:ea typeface="微软雅黑" pitchFamily="34" charset="-122"/>
              </a:endParaRPr>
            </a:p>
            <a:p>
              <a:pPr algn="r">
                <a:defRPr/>
              </a:pPr>
              <a:endParaRPr lang="en-US" altLang="zh-CN" sz="1350" b="1" dirty="0">
                <a:latin typeface="微软雅黑" pitchFamily="34" charset="-122"/>
                <a:ea typeface="微软雅黑" pitchFamily="34" charset="-122"/>
              </a:endParaRPr>
            </a:p>
            <a:p>
              <a:pPr algn="r">
                <a:defRPr/>
              </a:pPr>
              <a:r>
                <a:rPr lang="en-US" altLang="zh-CN" sz="1500" b="1" dirty="0">
                  <a:latin typeface="微软雅黑" pitchFamily="34" charset="-122"/>
                  <a:ea typeface="微软雅黑" pitchFamily="34" charset="-122"/>
                </a:rPr>
                <a:t>DSP</a:t>
              </a:r>
              <a:r>
                <a:rPr lang="en-US" altLang="zh-CN" sz="1350" b="1" dirty="0">
                  <a:latin typeface="微软雅黑" pitchFamily="34" charset="-122"/>
                  <a:ea typeface="微软雅黑" pitchFamily="34" charset="-122"/>
                </a:rPr>
                <a:t>  </a:t>
              </a:r>
            </a:p>
            <a:p>
              <a:pPr algn="ctr">
                <a:defRPr/>
              </a:pPr>
              <a:endParaRPr lang="en-US" altLang="zh-CN" sz="1350" b="1" dirty="0">
                <a:latin typeface="微软雅黑" pitchFamily="34" charset="-122"/>
                <a:ea typeface="微软雅黑" pitchFamily="34" charset="-122"/>
              </a:endParaRPr>
            </a:p>
            <a:p>
              <a:pPr algn="ctr">
                <a:defRPr/>
              </a:pPr>
              <a:endParaRPr lang="en-US" altLang="zh-CN" sz="1350" b="1" dirty="0">
                <a:latin typeface="微软雅黑" pitchFamily="34" charset="-122"/>
                <a:ea typeface="微软雅黑" pitchFamily="34" charset="-122"/>
              </a:endParaRPr>
            </a:p>
            <a:p>
              <a:pPr algn="ctr">
                <a:defRPr/>
              </a:pPr>
              <a:endParaRPr lang="en-US" altLang="zh-CN" sz="1350" b="1" dirty="0">
                <a:latin typeface="微软雅黑" pitchFamily="34" charset="-122"/>
                <a:ea typeface="微软雅黑" pitchFamily="34" charset="-122"/>
              </a:endParaRPr>
            </a:p>
          </p:txBody>
        </p:sp>
        <p:sp>
          <p:nvSpPr>
            <p:cNvPr id="62" name="AutoShape 5"/>
            <p:cNvSpPr>
              <a:spLocks noChangeArrowheads="1"/>
            </p:cNvSpPr>
            <p:nvPr/>
          </p:nvSpPr>
          <p:spPr bwMode="auto">
            <a:xfrm>
              <a:off x="2285984" y="4146778"/>
              <a:ext cx="955692" cy="989029"/>
            </a:xfrm>
            <a:prstGeom prst="cube">
              <a:avLst>
                <a:gd name="adj" fmla="val 9407"/>
              </a:avLst>
            </a:prstGeom>
            <a:solidFill>
              <a:schemeClr val="accent1"/>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a:defRPr/>
              </a:pPr>
              <a:r>
                <a:rPr lang="en-US" altLang="zh-CN" sz="1200" dirty="0">
                  <a:latin typeface="微软雅黑" pitchFamily="34" charset="-122"/>
                  <a:ea typeface="微软雅黑" pitchFamily="34" charset="-122"/>
                </a:rPr>
                <a:t>CCD/</a:t>
              </a:r>
            </a:p>
            <a:p>
              <a:pPr algn="ctr">
                <a:defRPr/>
              </a:pPr>
              <a:r>
                <a:rPr lang="en-US" altLang="zh-CN" sz="1200" dirty="0">
                  <a:latin typeface="微软雅黑" pitchFamily="34" charset="-122"/>
                  <a:ea typeface="微软雅黑" pitchFamily="34" charset="-122"/>
                </a:rPr>
                <a:t>CMOS</a:t>
              </a:r>
              <a:endParaRPr lang="zh-CN" altLang="en-US" sz="1200" dirty="0">
                <a:latin typeface="微软雅黑" pitchFamily="34" charset="-122"/>
                <a:ea typeface="微软雅黑" pitchFamily="34" charset="-122"/>
              </a:endParaRPr>
            </a:p>
          </p:txBody>
        </p:sp>
        <p:sp>
          <p:nvSpPr>
            <p:cNvPr id="63" name="AutoShape 6"/>
            <p:cNvSpPr>
              <a:spLocks noChangeArrowheads="1"/>
            </p:cNvSpPr>
            <p:nvPr/>
          </p:nvSpPr>
          <p:spPr bwMode="auto">
            <a:xfrm>
              <a:off x="3571875" y="4432548"/>
              <a:ext cx="769938" cy="576263"/>
            </a:xfrm>
            <a:prstGeom prst="cube">
              <a:avLst>
                <a:gd name="adj" fmla="val 9750"/>
              </a:avLst>
            </a:prstGeom>
            <a:solidFill>
              <a:srgbClr val="92D050"/>
            </a:solidFill>
            <a:ln w="9525">
              <a:noFill/>
              <a:miter lim="800000"/>
              <a:headEnd/>
              <a:tailEnd/>
            </a:ln>
          </p:spPr>
          <p:txBody>
            <a:bodyPr wrap="none" anchor="ctr"/>
            <a:lstStyle/>
            <a:p>
              <a:pPr algn="ctr"/>
              <a:r>
                <a:rPr lang="en-US" altLang="zh-CN" sz="1500" b="1" dirty="0">
                  <a:latin typeface="微软雅黑" pitchFamily="34" charset="-122"/>
                  <a:ea typeface="微软雅黑" pitchFamily="34" charset="-122"/>
                </a:rPr>
                <a:t>ISP</a:t>
              </a:r>
            </a:p>
          </p:txBody>
        </p:sp>
        <p:sp>
          <p:nvSpPr>
            <p:cNvPr id="64" name="AutoShape 8"/>
            <p:cNvSpPr>
              <a:spLocks noChangeArrowheads="1"/>
            </p:cNvSpPr>
            <p:nvPr/>
          </p:nvSpPr>
          <p:spPr bwMode="auto">
            <a:xfrm>
              <a:off x="5657863" y="4146778"/>
              <a:ext cx="771525" cy="1000132"/>
            </a:xfrm>
            <a:prstGeom prst="cube">
              <a:avLst>
                <a:gd name="adj" fmla="val 14143"/>
              </a:avLst>
            </a:prstGeom>
            <a:solidFill>
              <a:schemeClr val="accent1">
                <a:lumMod val="60000"/>
                <a:lumOff val="40000"/>
              </a:schemeClr>
            </a:solidFill>
            <a:ln w="9525">
              <a:noFill/>
              <a:miter lim="800000"/>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none" anchor="ctr"/>
            <a:lstStyle/>
            <a:p>
              <a:pPr algn="ctr">
                <a:defRPr/>
              </a:pPr>
              <a:r>
                <a:rPr lang="en-US" altLang="zh-CN" sz="1500" b="1" dirty="0">
                  <a:solidFill>
                    <a:schemeClr val="bg1"/>
                  </a:solidFill>
                  <a:latin typeface="微软雅黑" pitchFamily="34" charset="-122"/>
                  <a:ea typeface="微软雅黑" pitchFamily="34" charset="-122"/>
                </a:rPr>
                <a:t>NET</a:t>
              </a:r>
            </a:p>
          </p:txBody>
        </p:sp>
        <p:sp>
          <p:nvSpPr>
            <p:cNvPr id="66" name="AutoShape 9"/>
            <p:cNvSpPr>
              <a:spLocks noChangeArrowheads="1"/>
            </p:cNvSpPr>
            <p:nvPr/>
          </p:nvSpPr>
          <p:spPr bwMode="auto">
            <a:xfrm>
              <a:off x="1714500" y="4619873"/>
              <a:ext cx="550863" cy="203200"/>
            </a:xfrm>
            <a:prstGeom prst="rightArrow">
              <a:avLst>
                <a:gd name="adj1" fmla="val 50000"/>
                <a:gd name="adj2" fmla="val 67773"/>
              </a:avLst>
            </a:prstGeom>
            <a:solidFill>
              <a:schemeClr val="bg1"/>
            </a:solidFill>
            <a:ln w="9525">
              <a:solidFill>
                <a:schemeClr val="tx1"/>
              </a:solidFill>
              <a:miter lim="800000"/>
              <a:headEnd/>
              <a:tailEnd/>
            </a:ln>
          </p:spPr>
          <p:txBody>
            <a:bodyPr wrap="none" anchor="ctr"/>
            <a:lstStyle/>
            <a:p>
              <a:pPr algn="ctr"/>
              <a:endParaRPr lang="zh-CN" altLang="en-US" sz="1350">
                <a:latin typeface="微软雅黑" pitchFamily="34" charset="-122"/>
                <a:ea typeface="微软雅黑" pitchFamily="34" charset="-122"/>
              </a:endParaRPr>
            </a:p>
          </p:txBody>
        </p:sp>
        <p:sp>
          <p:nvSpPr>
            <p:cNvPr id="67" name="AutoShape 10"/>
            <p:cNvSpPr>
              <a:spLocks noChangeArrowheads="1"/>
            </p:cNvSpPr>
            <p:nvPr/>
          </p:nvSpPr>
          <p:spPr bwMode="auto">
            <a:xfrm>
              <a:off x="3178175" y="4619873"/>
              <a:ext cx="274638" cy="203200"/>
            </a:xfrm>
            <a:prstGeom prst="rightArrow">
              <a:avLst>
                <a:gd name="adj1" fmla="val 50000"/>
                <a:gd name="adj2" fmla="val 33789"/>
              </a:avLst>
            </a:prstGeom>
            <a:solidFill>
              <a:schemeClr val="bg1"/>
            </a:solidFill>
            <a:ln w="9525">
              <a:solidFill>
                <a:schemeClr val="tx1"/>
              </a:solidFill>
              <a:miter lim="800000"/>
              <a:headEnd/>
              <a:tailEnd/>
            </a:ln>
          </p:spPr>
          <p:txBody>
            <a:bodyPr wrap="none" anchor="ctr"/>
            <a:lstStyle/>
            <a:p>
              <a:pPr algn="ctr"/>
              <a:endParaRPr lang="zh-CN" altLang="en-US" sz="1350">
                <a:latin typeface="微软雅黑" pitchFamily="34" charset="-122"/>
                <a:ea typeface="微软雅黑" pitchFamily="34" charset="-122"/>
              </a:endParaRPr>
            </a:p>
          </p:txBody>
        </p:sp>
        <p:sp>
          <p:nvSpPr>
            <p:cNvPr id="68" name="AutoShape 12"/>
            <p:cNvSpPr>
              <a:spLocks noChangeArrowheads="1"/>
            </p:cNvSpPr>
            <p:nvPr/>
          </p:nvSpPr>
          <p:spPr bwMode="auto">
            <a:xfrm>
              <a:off x="5357813" y="4575423"/>
              <a:ext cx="357187" cy="241300"/>
            </a:xfrm>
            <a:prstGeom prst="rightArrow">
              <a:avLst>
                <a:gd name="adj1" fmla="val 50000"/>
                <a:gd name="adj2" fmla="val 33786"/>
              </a:avLst>
            </a:prstGeom>
            <a:solidFill>
              <a:srgbClr val="FFFF00"/>
            </a:solidFill>
            <a:ln w="9525">
              <a:solidFill>
                <a:schemeClr val="tx1"/>
              </a:solidFill>
              <a:miter lim="800000"/>
              <a:headEnd/>
              <a:tailEnd/>
            </a:ln>
          </p:spPr>
          <p:txBody>
            <a:bodyPr wrap="none" anchor="ctr"/>
            <a:lstStyle/>
            <a:p>
              <a:pPr algn="ctr"/>
              <a:endParaRPr lang="zh-CN" altLang="en-US" sz="1350">
                <a:latin typeface="微软雅黑" pitchFamily="34" charset="-122"/>
                <a:ea typeface="微软雅黑" pitchFamily="34" charset="-122"/>
              </a:endParaRPr>
            </a:p>
          </p:txBody>
        </p:sp>
        <p:sp>
          <p:nvSpPr>
            <p:cNvPr id="69" name="Text Box 13"/>
            <p:cNvSpPr txBox="1">
              <a:spLocks noChangeArrowheads="1"/>
            </p:cNvSpPr>
            <p:nvPr/>
          </p:nvSpPr>
          <p:spPr bwMode="auto">
            <a:xfrm>
              <a:off x="1214437" y="4565899"/>
              <a:ext cx="620741" cy="430887"/>
            </a:xfrm>
            <a:prstGeom prst="rect">
              <a:avLst/>
            </a:prstGeom>
            <a:noFill/>
            <a:ln w="9525">
              <a:noFill/>
              <a:miter lim="800000"/>
              <a:headEnd/>
              <a:tailEnd/>
            </a:ln>
          </p:spPr>
          <p:txBody>
            <a:bodyPr wrap="square">
              <a:spAutoFit/>
            </a:bodyPr>
            <a:lstStyle/>
            <a:p>
              <a:pPr algn="ctr">
                <a:spcBef>
                  <a:spcPct val="50000"/>
                </a:spcBef>
              </a:pPr>
              <a:r>
                <a:rPr lang="zh-CN" altLang="en-US" sz="1500" b="1">
                  <a:latin typeface="微软雅黑" pitchFamily="34" charset="-122"/>
                  <a:ea typeface="微软雅黑" pitchFamily="34" charset="-122"/>
                </a:rPr>
                <a:t>光</a:t>
              </a:r>
            </a:p>
          </p:txBody>
        </p:sp>
        <p:sp>
          <p:nvSpPr>
            <p:cNvPr id="71" name="Text Box 14"/>
            <p:cNvSpPr txBox="1">
              <a:spLocks noChangeArrowheads="1"/>
            </p:cNvSpPr>
            <p:nvPr/>
          </p:nvSpPr>
          <p:spPr bwMode="auto">
            <a:xfrm>
              <a:off x="6875463" y="4554787"/>
              <a:ext cx="1296937" cy="430887"/>
            </a:xfrm>
            <a:prstGeom prst="rect">
              <a:avLst/>
            </a:prstGeom>
            <a:noFill/>
            <a:ln w="9525">
              <a:noFill/>
              <a:miter lim="800000"/>
              <a:headEnd/>
              <a:tailEnd/>
            </a:ln>
          </p:spPr>
          <p:txBody>
            <a:bodyPr wrap="square">
              <a:spAutoFit/>
            </a:bodyPr>
            <a:lstStyle/>
            <a:p>
              <a:pPr algn="ctr">
                <a:spcBef>
                  <a:spcPct val="50000"/>
                </a:spcBef>
              </a:pPr>
              <a:r>
                <a:rPr lang="zh-CN" altLang="en-US" sz="1500" b="1" dirty="0">
                  <a:latin typeface="微软雅黑" pitchFamily="34" charset="-122"/>
                  <a:ea typeface="微软雅黑" pitchFamily="34" charset="-122"/>
                </a:rPr>
                <a:t>图像码流</a:t>
              </a:r>
            </a:p>
          </p:txBody>
        </p:sp>
        <p:sp>
          <p:nvSpPr>
            <p:cNvPr id="72" name="Rectangle 15"/>
            <p:cNvSpPr>
              <a:spLocks noChangeArrowheads="1"/>
            </p:cNvSpPr>
            <p:nvPr/>
          </p:nvSpPr>
          <p:spPr bwMode="auto">
            <a:xfrm>
              <a:off x="2097088" y="3861048"/>
              <a:ext cx="4491037" cy="2376264"/>
            </a:xfrm>
            <a:prstGeom prst="rect">
              <a:avLst/>
            </a:prstGeom>
            <a:noFill/>
            <a:ln w="28575">
              <a:solidFill>
                <a:schemeClr val="tx1"/>
              </a:solidFill>
              <a:prstDash val="dash"/>
              <a:miter lim="800000"/>
              <a:headEnd/>
              <a:tailEnd/>
            </a:ln>
          </p:spPr>
          <p:txBody>
            <a:bodyPr wrap="none" anchor="ctr"/>
            <a:lstStyle/>
            <a:p>
              <a:pPr algn="ctr"/>
              <a:endParaRPr lang="zh-CN" altLang="en-US" sz="1350">
                <a:latin typeface="微软雅黑" pitchFamily="34" charset="-122"/>
                <a:ea typeface="微软雅黑" pitchFamily="34" charset="-122"/>
              </a:endParaRPr>
            </a:p>
          </p:txBody>
        </p:sp>
        <p:sp>
          <p:nvSpPr>
            <p:cNvPr id="73" name="AutoShape 16"/>
            <p:cNvSpPr>
              <a:spLocks noChangeArrowheads="1"/>
            </p:cNvSpPr>
            <p:nvPr/>
          </p:nvSpPr>
          <p:spPr bwMode="auto">
            <a:xfrm>
              <a:off x="6370638" y="4634161"/>
              <a:ext cx="431800" cy="215900"/>
            </a:xfrm>
            <a:prstGeom prst="rightArrow">
              <a:avLst>
                <a:gd name="adj1" fmla="val 50000"/>
                <a:gd name="adj2" fmla="val 50000"/>
              </a:avLst>
            </a:prstGeom>
            <a:solidFill>
              <a:srgbClr val="FFFF00"/>
            </a:solidFill>
            <a:ln w="9525">
              <a:solidFill>
                <a:schemeClr val="tx1"/>
              </a:solidFill>
              <a:miter lim="800000"/>
              <a:headEnd/>
              <a:tailEnd/>
            </a:ln>
          </p:spPr>
          <p:txBody>
            <a:bodyPr wrap="none" anchor="ctr"/>
            <a:lstStyle/>
            <a:p>
              <a:pPr algn="ctr"/>
              <a:endParaRPr lang="zh-CN" altLang="en-US" sz="1350">
                <a:latin typeface="微软雅黑" pitchFamily="34" charset="-122"/>
                <a:ea typeface="微软雅黑" pitchFamily="34" charset="-122"/>
              </a:endParaRPr>
            </a:p>
          </p:txBody>
        </p:sp>
        <p:sp>
          <p:nvSpPr>
            <p:cNvPr id="74" name="Text Box 17"/>
            <p:cNvSpPr txBox="1">
              <a:spLocks noChangeArrowheads="1"/>
            </p:cNvSpPr>
            <p:nvPr/>
          </p:nvSpPr>
          <p:spPr bwMode="auto">
            <a:xfrm>
              <a:off x="2700758" y="6330806"/>
              <a:ext cx="3527426" cy="369332"/>
            </a:xfrm>
            <a:prstGeom prst="rect">
              <a:avLst/>
            </a:prstGeom>
            <a:noFill/>
            <a:ln w="9525">
              <a:noFill/>
              <a:miter lim="800000"/>
              <a:headEnd/>
              <a:tailEnd/>
            </a:ln>
          </p:spPr>
          <p:txBody>
            <a:bodyPr>
              <a:spAutoFit/>
            </a:bodyPr>
            <a:lstStyle/>
            <a:p>
              <a:pPr algn="ctr">
                <a:spcBef>
                  <a:spcPct val="50000"/>
                </a:spcBef>
              </a:pPr>
              <a:r>
                <a:rPr lang="zh-CN" altLang="en-US" sz="1200" dirty="0">
                  <a:latin typeface="微软雅黑" pitchFamily="34" charset="-122"/>
                  <a:ea typeface="微软雅黑" pitchFamily="34" charset="-122"/>
                </a:rPr>
                <a:t>球机系统结构</a:t>
              </a:r>
            </a:p>
          </p:txBody>
        </p:sp>
        <p:sp>
          <p:nvSpPr>
            <p:cNvPr id="76" name="AutoShape 6"/>
            <p:cNvSpPr>
              <a:spLocks noChangeArrowheads="1"/>
            </p:cNvSpPr>
            <p:nvPr/>
          </p:nvSpPr>
          <p:spPr bwMode="auto">
            <a:xfrm>
              <a:off x="4126325" y="5517231"/>
              <a:ext cx="936083" cy="576263"/>
            </a:xfrm>
            <a:prstGeom prst="cube">
              <a:avLst>
                <a:gd name="adj" fmla="val 9750"/>
              </a:avLst>
            </a:prstGeom>
            <a:solidFill>
              <a:srgbClr val="00B0F0"/>
            </a:solidFill>
            <a:ln w="9525">
              <a:noFill/>
              <a:miter lim="800000"/>
              <a:headEnd/>
              <a:tailEnd/>
            </a:ln>
          </p:spPr>
          <p:txBody>
            <a:bodyPr wrap="none" anchor="ctr"/>
            <a:lstStyle/>
            <a:p>
              <a:pPr algn="ctr"/>
              <a:r>
                <a:rPr lang="en-US" altLang="zh-CN" sz="1500" b="1" dirty="0">
                  <a:latin typeface="微软雅黑" pitchFamily="34" charset="-122"/>
                  <a:ea typeface="微软雅黑" pitchFamily="34" charset="-122"/>
                </a:rPr>
                <a:t>PTZ</a:t>
              </a:r>
            </a:p>
          </p:txBody>
        </p:sp>
        <p:sp>
          <p:nvSpPr>
            <p:cNvPr id="78" name="AutoShape 10"/>
            <p:cNvSpPr>
              <a:spLocks noChangeArrowheads="1"/>
            </p:cNvSpPr>
            <p:nvPr/>
          </p:nvSpPr>
          <p:spPr bwMode="auto">
            <a:xfrm rot="5400000">
              <a:off x="4406129" y="5206775"/>
              <a:ext cx="345136" cy="203200"/>
            </a:xfrm>
            <a:prstGeom prst="rightArrow">
              <a:avLst>
                <a:gd name="adj1" fmla="val 50000"/>
                <a:gd name="adj2" fmla="val 33789"/>
              </a:avLst>
            </a:prstGeom>
            <a:solidFill>
              <a:schemeClr val="bg1"/>
            </a:solidFill>
            <a:ln w="9525">
              <a:solidFill>
                <a:schemeClr val="tx1"/>
              </a:solidFill>
              <a:miter lim="800000"/>
              <a:headEnd/>
              <a:tailEnd/>
            </a:ln>
          </p:spPr>
          <p:txBody>
            <a:bodyPr wrap="none" anchor="ctr"/>
            <a:lstStyle/>
            <a:p>
              <a:pPr algn="ctr"/>
              <a:endParaRPr lang="zh-CN" altLang="en-US" sz="1350">
                <a:latin typeface="微软雅黑" pitchFamily="34" charset="-122"/>
                <a:ea typeface="微软雅黑" pitchFamily="34" charset="-122"/>
              </a:endParaRPr>
            </a:p>
          </p:txBody>
        </p:sp>
      </p:grpSp>
    </p:spTree>
    <p:extLst>
      <p:ext uri="{BB962C8B-B14F-4D97-AF65-F5344CB8AC3E}">
        <p14:creationId xmlns:p14="http://schemas.microsoft.com/office/powerpoint/2010/main" val="1456021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9683">
                                            <p:txEl>
                                              <p:pRg st="2" end="2"/>
                                            </p:txEl>
                                          </p:spTgt>
                                        </p:tgtEl>
                                        <p:attrNameLst>
                                          <p:attrName>style.visibility</p:attrName>
                                        </p:attrNameLst>
                                      </p:cBhvr>
                                      <p:to>
                                        <p:strVal val="visible"/>
                                      </p:to>
                                    </p:set>
                                    <p:animEffect transition="in" filter="fade">
                                      <p:cBhvr>
                                        <p:cTn id="11" dur="500"/>
                                        <p:tgtEl>
                                          <p:spTgt spid="199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207"/>
          <a:stretch/>
        </p:blipFill>
        <p:spPr bwMode="auto">
          <a:xfrm>
            <a:off x="1871701" y="4346960"/>
            <a:ext cx="2578894" cy="1517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4754" name="Rectangle 2"/>
          <p:cNvSpPr>
            <a:spLocks noGrp="1" noChangeArrowheads="1"/>
          </p:cNvSpPr>
          <p:nvPr>
            <p:ph type="title" idx="4294967295"/>
          </p:nvPr>
        </p:nvSpPr>
        <p:spPr>
          <a:xfrm>
            <a:off x="406400" y="1132681"/>
            <a:ext cx="6840141" cy="377429"/>
          </a:xfrm>
        </p:spPr>
        <p:txBody>
          <a:bodyPr/>
          <a:lstStyle/>
          <a:p>
            <a:pPr eaLnBrk="1" hangingPunct="1"/>
            <a:r>
              <a:rPr lang="zh-CN" altLang="en-US" dirty="0" smtClean="0"/>
              <a:t>摄像机主要性能指标</a:t>
            </a:r>
            <a:r>
              <a:rPr lang="en-US" altLang="zh-CN" dirty="0"/>
              <a:t>——</a:t>
            </a:r>
            <a:r>
              <a:rPr lang="zh-CN" altLang="en-US" dirty="0" smtClean="0"/>
              <a:t>图像传感器</a:t>
            </a:r>
          </a:p>
        </p:txBody>
      </p:sp>
      <p:sp>
        <p:nvSpPr>
          <p:cNvPr id="201731"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en-US" altLang="zh-CN" sz="1500" dirty="0"/>
              <a:t>CCD</a:t>
            </a:r>
            <a:r>
              <a:rPr lang="zh-CN" altLang="en-US" sz="1500" dirty="0"/>
              <a:t>（</a:t>
            </a:r>
            <a:r>
              <a:rPr lang="en-US" altLang="zh-CN" sz="1200" dirty="0">
                <a:solidFill>
                  <a:srgbClr val="FF0000"/>
                </a:solidFill>
              </a:rPr>
              <a:t>C</a:t>
            </a:r>
            <a:r>
              <a:rPr lang="en-US" altLang="zh-CN" sz="1200" dirty="0"/>
              <a:t>harged </a:t>
            </a:r>
            <a:r>
              <a:rPr lang="en-US" altLang="zh-CN" sz="1200" dirty="0">
                <a:solidFill>
                  <a:srgbClr val="FF0000"/>
                </a:solidFill>
              </a:rPr>
              <a:t>C</a:t>
            </a:r>
            <a:r>
              <a:rPr lang="en-US" altLang="zh-CN" sz="1200" dirty="0"/>
              <a:t>oupled </a:t>
            </a:r>
            <a:r>
              <a:rPr lang="en-US" altLang="zh-CN" sz="1200" dirty="0">
                <a:solidFill>
                  <a:srgbClr val="FF0000"/>
                </a:solidFill>
              </a:rPr>
              <a:t>D</a:t>
            </a:r>
            <a:r>
              <a:rPr lang="en-US" altLang="zh-CN" sz="1200" dirty="0"/>
              <a:t>evice</a:t>
            </a:r>
            <a:r>
              <a:rPr lang="zh-CN" altLang="en-US" sz="1500" dirty="0"/>
              <a:t>）</a:t>
            </a:r>
            <a:r>
              <a:rPr lang="zh-CN" altLang="en-US" sz="1350" dirty="0"/>
              <a:t>电荷耦合器件</a:t>
            </a:r>
          </a:p>
          <a:p>
            <a:pPr lvl="1" eaLnBrk="1" hangingPunct="1"/>
            <a:r>
              <a:rPr lang="zh-CN" altLang="en-US" sz="1200" dirty="0"/>
              <a:t>优点：灵敏度，信噪比，成像质量</a:t>
            </a:r>
          </a:p>
          <a:p>
            <a:pPr lvl="1" eaLnBrk="1" hangingPunct="1"/>
            <a:r>
              <a:rPr lang="zh-CN" altLang="en-US" sz="1200" dirty="0"/>
              <a:t>缺点：成本、动态范围、功耗、制造加工</a:t>
            </a:r>
          </a:p>
        </p:txBody>
      </p:sp>
      <p:sp>
        <p:nvSpPr>
          <p:cNvPr id="5" name="Rectangle 3"/>
          <p:cNvSpPr txBox="1">
            <a:spLocks noChangeArrowheads="1"/>
          </p:cNvSpPr>
          <p:nvPr/>
        </p:nvSpPr>
        <p:spPr bwMode="auto">
          <a:xfrm>
            <a:off x="4626007" y="1808822"/>
            <a:ext cx="3046360" cy="1512167"/>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eaLnBrk="1" hangingPunct="1"/>
            <a:r>
              <a:rPr lang="en-US" altLang="zh-CN" sz="1500" kern="0" dirty="0"/>
              <a:t>CMOS</a:t>
            </a:r>
            <a:r>
              <a:rPr lang="zh-CN" altLang="en-US" sz="1200" kern="0" dirty="0"/>
              <a:t>（</a:t>
            </a:r>
            <a:r>
              <a:rPr lang="en-US" altLang="zh-CN" sz="1200" kern="0" dirty="0">
                <a:solidFill>
                  <a:srgbClr val="FF0000"/>
                </a:solidFill>
              </a:rPr>
              <a:t>C</a:t>
            </a:r>
            <a:r>
              <a:rPr lang="en-US" altLang="zh-CN" sz="1200" kern="0" dirty="0"/>
              <a:t>omplementary </a:t>
            </a:r>
            <a:r>
              <a:rPr lang="en-US" altLang="zh-CN" sz="1200" kern="0" dirty="0">
                <a:solidFill>
                  <a:srgbClr val="FF0000"/>
                </a:solidFill>
              </a:rPr>
              <a:t>M</a:t>
            </a:r>
            <a:r>
              <a:rPr lang="en-US" altLang="zh-CN" sz="1200" kern="0" dirty="0"/>
              <a:t>etal </a:t>
            </a:r>
            <a:r>
              <a:rPr lang="en-US" altLang="zh-CN" sz="1200" kern="0" dirty="0">
                <a:solidFill>
                  <a:srgbClr val="FF0000"/>
                </a:solidFill>
              </a:rPr>
              <a:t>O</a:t>
            </a:r>
            <a:r>
              <a:rPr lang="en-US" altLang="zh-CN" sz="1200" kern="0" dirty="0"/>
              <a:t>xide </a:t>
            </a:r>
            <a:r>
              <a:rPr lang="en-US" altLang="zh-CN" sz="1200" kern="0" dirty="0">
                <a:solidFill>
                  <a:srgbClr val="FF0000"/>
                </a:solidFill>
              </a:rPr>
              <a:t>S</a:t>
            </a:r>
            <a:r>
              <a:rPr lang="en-US" altLang="zh-CN" sz="1200" kern="0" dirty="0"/>
              <a:t>emiconductor</a:t>
            </a:r>
            <a:r>
              <a:rPr lang="zh-CN" altLang="en-US" sz="1200" kern="0" dirty="0"/>
              <a:t>）</a:t>
            </a:r>
            <a:r>
              <a:rPr lang="zh-CN" altLang="en-US" sz="1350" kern="0" dirty="0"/>
              <a:t>互补金属氧化物半导体</a:t>
            </a:r>
          </a:p>
          <a:p>
            <a:pPr lvl="1" eaLnBrk="1" hangingPunct="1"/>
            <a:r>
              <a:rPr lang="zh-CN" altLang="en-US" sz="1200" kern="0" dirty="0"/>
              <a:t>优点：成本、动态范围、功耗</a:t>
            </a:r>
          </a:p>
          <a:p>
            <a:pPr lvl="1" eaLnBrk="1" hangingPunct="1"/>
            <a:r>
              <a:rPr lang="zh-CN" altLang="en-US" sz="1200" kern="0" dirty="0"/>
              <a:t>缺点：灵敏度、信噪比、成像质量</a:t>
            </a:r>
          </a:p>
        </p:txBody>
      </p:sp>
      <p:pic>
        <p:nvPicPr>
          <p:cNvPr id="512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721"/>
          <a:stretch/>
        </p:blipFill>
        <p:spPr bwMode="auto">
          <a:xfrm>
            <a:off x="4943524" y="4346959"/>
            <a:ext cx="2571750" cy="1496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1655676" y="3319548"/>
            <a:ext cx="5346594" cy="966915"/>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0000"/>
              </a:buClr>
              <a:buFont typeface="Wingdings" pitchFamily="2" charset="2"/>
              <a:buChar char="n"/>
              <a:defRPr sz="2400" baseline="0">
                <a:solidFill>
                  <a:schemeClr val="tx1"/>
                </a:solidFill>
                <a:latin typeface="Verdana" pitchFamily="34" charset="0"/>
                <a:ea typeface="微软雅黑" pitchFamily="34" charset="-122"/>
                <a:cs typeface="+mn-cs"/>
              </a:defRPr>
            </a:lvl1pPr>
            <a:lvl2pPr marL="742950" indent="-285750" algn="l" rtl="0" eaLnBrk="0" fontAlgn="base" hangingPunct="0">
              <a:lnSpc>
                <a:spcPct val="120000"/>
              </a:lnSpc>
              <a:spcBef>
                <a:spcPct val="20000"/>
              </a:spcBef>
              <a:spcAft>
                <a:spcPct val="0"/>
              </a:spcAft>
              <a:buClr>
                <a:srgbClr val="FF0000"/>
              </a:buClr>
              <a:buFont typeface="Wingdings" pitchFamily="2" charset="2"/>
              <a:buChar char="p"/>
              <a:defRPr sz="2000" baseline="0">
                <a:solidFill>
                  <a:schemeClr val="tx1"/>
                </a:solidFill>
                <a:latin typeface="Verdana" pitchFamily="34" charset="0"/>
                <a:ea typeface="微软雅黑" pitchFamily="34" charset="-122"/>
              </a:defRPr>
            </a:lvl2pPr>
            <a:lvl3pPr marL="1143000" indent="-228600" algn="l" rtl="0" eaLnBrk="0" fontAlgn="base" hangingPunct="0">
              <a:lnSpc>
                <a:spcPct val="120000"/>
              </a:lnSpc>
              <a:spcBef>
                <a:spcPct val="20000"/>
              </a:spcBef>
              <a:spcAft>
                <a:spcPct val="0"/>
              </a:spcAft>
              <a:buClr>
                <a:srgbClr val="FF0000"/>
              </a:buClr>
              <a:buFont typeface="Wingdings" pitchFamily="2" charset="2"/>
              <a:buChar char="Ø"/>
              <a:defRPr baseline="0">
                <a:solidFill>
                  <a:schemeClr val="tx1"/>
                </a:solidFill>
                <a:latin typeface="Verdana" pitchFamily="34" charset="0"/>
                <a:ea typeface="微软雅黑" pitchFamily="34" charset="-122"/>
              </a:defRPr>
            </a:lvl3pPr>
            <a:lvl4pPr marL="1600200" indent="-228600" algn="l" rtl="0" eaLnBrk="0" fontAlgn="base" hangingPunct="0">
              <a:lnSpc>
                <a:spcPct val="120000"/>
              </a:lnSpc>
              <a:spcBef>
                <a:spcPct val="20000"/>
              </a:spcBef>
              <a:spcAft>
                <a:spcPct val="0"/>
              </a:spcAft>
              <a:buClr>
                <a:srgbClr val="FF0000"/>
              </a:buClr>
              <a:buFont typeface="Wingdings" pitchFamily="2" charset="2"/>
              <a:buChar char="§"/>
              <a:defRPr sz="1600" baseline="0">
                <a:solidFill>
                  <a:schemeClr val="tx1"/>
                </a:solidFill>
                <a:latin typeface="Verdana" pitchFamily="34" charset="0"/>
                <a:ea typeface="微软雅黑" pitchFamily="34" charset="-122"/>
              </a:defRPr>
            </a:lvl4pPr>
            <a:lvl5pPr marL="2057400" indent="-228600" algn="l" rtl="0" eaLnBrk="0" fontAlgn="base" hangingPunct="0">
              <a:lnSpc>
                <a:spcPct val="120000"/>
              </a:lnSpc>
              <a:spcBef>
                <a:spcPct val="20000"/>
              </a:spcBef>
              <a:spcAft>
                <a:spcPct val="0"/>
              </a:spcAft>
              <a:buClr>
                <a:srgbClr val="FF0000"/>
              </a:buClr>
              <a:buFont typeface="Arial" charset="0"/>
              <a:buChar char="-"/>
              <a:defRPr sz="1400" baseline="0">
                <a:solidFill>
                  <a:schemeClr val="tx1"/>
                </a:solidFill>
                <a:latin typeface="Verdana" pitchFamily="34" charset="0"/>
                <a:ea typeface="微软雅黑" pitchFamily="34" charset="-122"/>
              </a:defRPr>
            </a:lvl5pPr>
            <a:lvl6pPr marL="25146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fontAlgn="base">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eaLnBrk="1" hangingPunct="1"/>
            <a:r>
              <a:rPr lang="en-US" altLang="zh-CN" sz="1500" kern="0" dirty="0"/>
              <a:t>DIS</a:t>
            </a:r>
            <a:r>
              <a:rPr lang="zh-CN" altLang="en-US" sz="1200" kern="0" dirty="0"/>
              <a:t>（</a:t>
            </a:r>
            <a:r>
              <a:rPr lang="en-US" altLang="zh-CN" sz="1200" kern="0" dirty="0">
                <a:solidFill>
                  <a:srgbClr val="FF0000"/>
                </a:solidFill>
              </a:rPr>
              <a:t>D</a:t>
            </a:r>
            <a:r>
              <a:rPr lang="en-US" altLang="zh-CN" sz="1200" kern="0" dirty="0"/>
              <a:t>igital </a:t>
            </a:r>
            <a:r>
              <a:rPr lang="en-US" altLang="zh-CN" sz="1200" kern="0" dirty="0">
                <a:solidFill>
                  <a:srgbClr val="FF0000"/>
                </a:solidFill>
              </a:rPr>
              <a:t>I</a:t>
            </a:r>
            <a:r>
              <a:rPr lang="en-US" altLang="zh-CN" sz="1200" kern="0" dirty="0"/>
              <a:t>mage </a:t>
            </a:r>
            <a:r>
              <a:rPr lang="en-US" altLang="zh-CN" sz="1200" kern="0" dirty="0">
                <a:solidFill>
                  <a:srgbClr val="FF0000"/>
                </a:solidFill>
              </a:rPr>
              <a:t>S</a:t>
            </a:r>
            <a:r>
              <a:rPr lang="en-US" altLang="zh-CN" sz="1200" kern="0" dirty="0"/>
              <a:t>ystem</a:t>
            </a:r>
            <a:r>
              <a:rPr lang="zh-CN" altLang="en-US" sz="1200" kern="0" dirty="0"/>
              <a:t>）</a:t>
            </a:r>
            <a:endParaRPr lang="en-US" altLang="zh-CN" sz="1200" kern="0" dirty="0"/>
          </a:p>
          <a:p>
            <a:pPr lvl="1" eaLnBrk="1" hangingPunct="1"/>
            <a:r>
              <a:rPr lang="zh-CN" altLang="en-US" sz="1200" kern="0" dirty="0"/>
              <a:t>工艺：采用</a:t>
            </a:r>
            <a:r>
              <a:rPr lang="en-US" altLang="zh-CN" sz="1200" kern="0" dirty="0"/>
              <a:t>SOC</a:t>
            </a:r>
            <a:r>
              <a:rPr lang="zh-CN" altLang="en-US" sz="1200" kern="0" dirty="0"/>
              <a:t>技术，把</a:t>
            </a:r>
            <a:r>
              <a:rPr lang="en-US" altLang="zh-CN" sz="1200" kern="0" dirty="0"/>
              <a:t>Sensor</a:t>
            </a:r>
            <a:r>
              <a:rPr lang="zh-CN" altLang="en-US" sz="1200" kern="0" dirty="0"/>
              <a:t>和</a:t>
            </a:r>
            <a:r>
              <a:rPr lang="en-US" altLang="zh-CN" sz="1200" kern="0" dirty="0"/>
              <a:t>DSP</a:t>
            </a:r>
            <a:r>
              <a:rPr lang="zh-CN" altLang="en-US" sz="1200" kern="0" dirty="0"/>
              <a:t>集成在一个芯片上</a:t>
            </a:r>
            <a:endParaRPr lang="en-US" altLang="zh-CN" sz="1200" kern="0" dirty="0"/>
          </a:p>
          <a:p>
            <a:pPr lvl="1" eaLnBrk="1" hangingPunct="1"/>
            <a:r>
              <a:rPr lang="zh-CN" altLang="en-US" sz="1200" kern="0" dirty="0"/>
              <a:t>优点：体积小、集成度高、可靠性高、功耗低</a:t>
            </a:r>
          </a:p>
        </p:txBody>
      </p:sp>
      <p:sp>
        <p:nvSpPr>
          <p:cNvPr id="8" name="圆角矩形 7"/>
          <p:cNvSpPr/>
          <p:nvPr/>
        </p:nvSpPr>
        <p:spPr>
          <a:xfrm>
            <a:off x="1655677" y="1805172"/>
            <a:ext cx="6016690" cy="1407805"/>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圆角矩形 8"/>
          <p:cNvSpPr/>
          <p:nvPr/>
        </p:nvSpPr>
        <p:spPr>
          <a:xfrm>
            <a:off x="1655677" y="3352135"/>
            <a:ext cx="6016690" cy="864096"/>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718246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1731">
                                            <p:txEl>
                                              <p:pRg st="0" end="0"/>
                                            </p:txEl>
                                          </p:spTgt>
                                        </p:tgtEl>
                                        <p:attrNameLst>
                                          <p:attrName>style.visibility</p:attrName>
                                        </p:attrNameLst>
                                      </p:cBhvr>
                                      <p:to>
                                        <p:strVal val="visible"/>
                                      </p:to>
                                    </p:set>
                                    <p:animEffect transition="in" filter="wipe(left)">
                                      <p:cBhvr>
                                        <p:cTn id="10" dur="500"/>
                                        <p:tgtEl>
                                          <p:spTgt spid="20173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1731">
                                            <p:txEl>
                                              <p:pRg st="1" end="1"/>
                                            </p:txEl>
                                          </p:spTgt>
                                        </p:tgtEl>
                                        <p:attrNameLst>
                                          <p:attrName>style.visibility</p:attrName>
                                        </p:attrNameLst>
                                      </p:cBhvr>
                                      <p:to>
                                        <p:strVal val="visible"/>
                                      </p:to>
                                    </p:set>
                                    <p:animEffect transition="in" filter="wipe(left)">
                                      <p:cBhvr>
                                        <p:cTn id="13" dur="500"/>
                                        <p:tgtEl>
                                          <p:spTgt spid="201731">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1731">
                                            <p:txEl>
                                              <p:pRg st="2" end="2"/>
                                            </p:txEl>
                                          </p:spTgt>
                                        </p:tgtEl>
                                        <p:attrNameLst>
                                          <p:attrName>style.visibility</p:attrName>
                                        </p:attrNameLst>
                                      </p:cBhvr>
                                      <p:to>
                                        <p:strVal val="visible"/>
                                      </p:to>
                                    </p:set>
                                    <p:animEffect transition="in" filter="wipe(left)">
                                      <p:cBhvr>
                                        <p:cTn id="16" dur="500"/>
                                        <p:tgtEl>
                                          <p:spTgt spid="201731">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5125"/>
                                        </p:tgtEl>
                                        <p:attrNameLst>
                                          <p:attrName>style.visibility</p:attrName>
                                        </p:attrNameLst>
                                      </p:cBhvr>
                                      <p:to>
                                        <p:strVal val="visible"/>
                                      </p:to>
                                    </p:set>
                                    <p:animEffect transition="in" filter="wipe(up)">
                                      <p:cBhvr>
                                        <p:cTn id="23" dur="500"/>
                                        <p:tgtEl>
                                          <p:spTgt spid="51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5124"/>
                                        </p:tgtEl>
                                        <p:attrNameLst>
                                          <p:attrName>style.visibility</p:attrName>
                                        </p:attrNameLst>
                                      </p:cBhvr>
                                      <p:to>
                                        <p:strVal val="visible"/>
                                      </p:to>
                                    </p:set>
                                    <p:animEffect transition="in" filter="wipe(up)">
                                      <p:cBhvr>
                                        <p:cTn id="35"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p:bldP spid="5" grpId="0"/>
      <p:bldP spid="7" grpId="0"/>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381000" y="1115748"/>
            <a:ext cx="6840141" cy="377429"/>
          </a:xfrm>
        </p:spPr>
        <p:txBody>
          <a:bodyPr/>
          <a:lstStyle/>
          <a:p>
            <a:pPr eaLnBrk="1" hangingPunct="1"/>
            <a:r>
              <a:rPr lang="en-US" altLang="zh-CN" dirty="0" smtClean="0"/>
              <a:t>CCD</a:t>
            </a:r>
            <a:r>
              <a:rPr lang="zh-CN" altLang="en-US" dirty="0" smtClean="0"/>
              <a:t>的诞生</a:t>
            </a:r>
          </a:p>
        </p:txBody>
      </p:sp>
      <p:sp>
        <p:nvSpPr>
          <p:cNvPr id="259075" name="Rectangle 3"/>
          <p:cNvSpPr>
            <a:spLocks noGrp="1" noChangeArrowheads="1"/>
          </p:cNvSpPr>
          <p:nvPr>
            <p:ph idx="4294967295"/>
          </p:nvPr>
        </p:nvSpPr>
        <p:spPr>
          <a:xfrm>
            <a:off x="725092" y="1701404"/>
            <a:ext cx="7225109" cy="4007246"/>
          </a:xfrm>
          <a:prstGeom prst="rect">
            <a:avLst/>
          </a:prstGeom>
        </p:spPr>
        <p:txBody>
          <a:bodyPr/>
          <a:lstStyle/>
          <a:p>
            <a:pPr eaLnBrk="1" hangingPunct="1"/>
            <a:r>
              <a:rPr lang="en-US" altLang="zh-CN" dirty="0"/>
              <a:t>1969 AT&amp;T </a:t>
            </a:r>
            <a:r>
              <a:rPr lang="zh-CN" altLang="en-US" dirty="0"/>
              <a:t>贝尔实验室</a:t>
            </a:r>
          </a:p>
          <a:p>
            <a:pPr eaLnBrk="1" hangingPunct="1"/>
            <a:r>
              <a:rPr lang="en-US" altLang="zh-CN" dirty="0"/>
              <a:t>Willard Boyle &amp; George E. Smith</a:t>
            </a:r>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r>
              <a:rPr lang="en-US" altLang="zh-CN" sz="1500" dirty="0"/>
              <a:t>40</a:t>
            </a:r>
            <a:r>
              <a:rPr lang="zh-CN" altLang="en-US" sz="1500" dirty="0"/>
              <a:t>年后，二人因此项发明获得诺贝尔物理学奖（另一位华人物理学家高锟与他们一同获得此项殊荣）</a:t>
            </a:r>
          </a:p>
        </p:txBody>
      </p:sp>
      <p:pic>
        <p:nvPicPr>
          <p:cNvPr id="75780" name="Picture 4"/>
          <p:cNvPicPr>
            <a:picLocks noChangeAspect="1" noChangeArrowheads="1"/>
          </p:cNvPicPr>
          <p:nvPr/>
        </p:nvPicPr>
        <p:blipFill>
          <a:blip r:embed="rId3" cstate="print"/>
          <a:srcRect/>
          <a:stretch>
            <a:fillRect/>
          </a:stretch>
        </p:blipFill>
        <p:spPr bwMode="auto">
          <a:xfrm>
            <a:off x="5427134" y="2493620"/>
            <a:ext cx="2270125" cy="1555829"/>
          </a:xfrm>
          <a:prstGeom prst="rect">
            <a:avLst/>
          </a:prstGeom>
          <a:noFill/>
          <a:ln w="9525">
            <a:noFill/>
            <a:miter lim="800000"/>
            <a:headEnd/>
            <a:tailEnd/>
          </a:ln>
        </p:spPr>
      </p:pic>
      <p:pic>
        <p:nvPicPr>
          <p:cNvPr id="259077" name="Picture 5" descr="Img267304123"/>
          <p:cNvPicPr>
            <a:picLocks noChangeAspect="1" noChangeArrowheads="1"/>
          </p:cNvPicPr>
          <p:nvPr/>
        </p:nvPicPr>
        <p:blipFill>
          <a:blip r:embed="rId4" cstate="print"/>
          <a:srcRect/>
          <a:stretch>
            <a:fillRect/>
          </a:stretch>
        </p:blipFill>
        <p:spPr bwMode="auto">
          <a:xfrm>
            <a:off x="849445" y="2423320"/>
            <a:ext cx="1157288" cy="1621631"/>
          </a:xfrm>
          <a:prstGeom prst="rect">
            <a:avLst/>
          </a:prstGeom>
          <a:noFill/>
          <a:ln w="9525">
            <a:noFill/>
            <a:miter lim="800000"/>
            <a:headEnd/>
            <a:tailEnd/>
          </a:ln>
        </p:spPr>
      </p:pic>
      <p:pic>
        <p:nvPicPr>
          <p:cNvPr id="259078" name="Picture 6" descr="Img267304124"/>
          <p:cNvPicPr>
            <a:picLocks noChangeAspect="1" noChangeArrowheads="1"/>
          </p:cNvPicPr>
          <p:nvPr/>
        </p:nvPicPr>
        <p:blipFill>
          <a:blip r:embed="rId5" cstate="print"/>
          <a:srcRect/>
          <a:stretch>
            <a:fillRect/>
          </a:stretch>
        </p:blipFill>
        <p:spPr bwMode="auto">
          <a:xfrm>
            <a:off x="3282025" y="2423320"/>
            <a:ext cx="1157288" cy="1621631"/>
          </a:xfrm>
          <a:prstGeom prst="rect">
            <a:avLst/>
          </a:prstGeom>
          <a:noFill/>
          <a:ln w="9525">
            <a:noFill/>
            <a:miter lim="800000"/>
            <a:headEnd/>
            <a:tailEnd/>
          </a:ln>
        </p:spPr>
      </p:pic>
    </p:spTree>
    <p:extLst>
      <p:ext uri="{BB962C8B-B14F-4D97-AF65-F5344CB8AC3E}">
        <p14:creationId xmlns:p14="http://schemas.microsoft.com/office/powerpoint/2010/main" val="2314672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0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9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381000" y="1132681"/>
            <a:ext cx="6840141" cy="377429"/>
          </a:xfrm>
        </p:spPr>
        <p:txBody>
          <a:bodyPr/>
          <a:lstStyle/>
          <a:p>
            <a:pPr eaLnBrk="1" hangingPunct="1"/>
            <a:r>
              <a:rPr lang="zh-CN" altLang="en-US" dirty="0" smtClean="0"/>
              <a:t>第一台数码相机</a:t>
            </a:r>
          </a:p>
        </p:txBody>
      </p:sp>
      <p:sp>
        <p:nvSpPr>
          <p:cNvPr id="76803" name="Rectangle 3"/>
          <p:cNvSpPr>
            <a:spLocks noGrp="1" noChangeArrowheads="1"/>
          </p:cNvSpPr>
          <p:nvPr>
            <p:ph idx="4294967295"/>
          </p:nvPr>
        </p:nvSpPr>
        <p:spPr>
          <a:xfrm>
            <a:off x="725091" y="1701403"/>
            <a:ext cx="8418909" cy="3995738"/>
          </a:xfrm>
          <a:prstGeom prst="rect">
            <a:avLst/>
          </a:prstGeom>
        </p:spPr>
        <p:txBody>
          <a:bodyPr/>
          <a:lstStyle/>
          <a:p>
            <a:pPr eaLnBrk="1" hangingPunct="1">
              <a:lnSpc>
                <a:spcPct val="90000"/>
              </a:lnSpc>
            </a:pPr>
            <a:r>
              <a:rPr lang="en-US" altLang="zh-CN"/>
              <a:t>1975 </a:t>
            </a:r>
            <a:r>
              <a:rPr lang="zh-CN" altLang="en-US"/>
              <a:t>年，柯达应用电子研究中心，</a:t>
            </a:r>
            <a:r>
              <a:rPr lang="en-US" altLang="zh-CN"/>
              <a:t>Steven J.Sasson</a:t>
            </a:r>
          </a:p>
        </p:txBody>
      </p:sp>
      <p:pic>
        <p:nvPicPr>
          <p:cNvPr id="76804" name="Picture 4" descr="xw051018_kodak-003"/>
          <p:cNvPicPr>
            <a:picLocks noChangeAspect="1" noChangeArrowheads="1"/>
          </p:cNvPicPr>
          <p:nvPr/>
        </p:nvPicPr>
        <p:blipFill>
          <a:blip r:embed="rId2" cstate="print"/>
          <a:srcRect/>
          <a:stretch>
            <a:fillRect/>
          </a:stretch>
        </p:blipFill>
        <p:spPr bwMode="auto">
          <a:xfrm>
            <a:off x="5054204" y="1821656"/>
            <a:ext cx="2143125" cy="3214688"/>
          </a:xfrm>
          <a:prstGeom prst="rect">
            <a:avLst/>
          </a:prstGeom>
          <a:noFill/>
          <a:ln w="9525">
            <a:noFill/>
            <a:miter lim="800000"/>
            <a:headEnd/>
            <a:tailEnd/>
          </a:ln>
        </p:spPr>
      </p:pic>
      <p:pic>
        <p:nvPicPr>
          <p:cNvPr id="76805" name="Picture 5" descr="kodak-001"/>
          <p:cNvPicPr>
            <a:picLocks noChangeAspect="1" noChangeArrowheads="1"/>
          </p:cNvPicPr>
          <p:nvPr/>
        </p:nvPicPr>
        <p:blipFill>
          <a:blip r:embed="rId3" cstate="print"/>
          <a:srcRect/>
          <a:stretch>
            <a:fillRect/>
          </a:stretch>
        </p:blipFill>
        <p:spPr bwMode="auto">
          <a:xfrm>
            <a:off x="1828800" y="1812131"/>
            <a:ext cx="2143125" cy="3214688"/>
          </a:xfrm>
          <a:prstGeom prst="rect">
            <a:avLst/>
          </a:prstGeom>
          <a:noFill/>
          <a:ln w="9525">
            <a:noFill/>
            <a:miter lim="800000"/>
            <a:headEnd/>
            <a:tailEnd/>
          </a:ln>
        </p:spPr>
      </p:pic>
    </p:spTree>
    <p:extLst>
      <p:ext uri="{BB962C8B-B14F-4D97-AF65-F5344CB8AC3E}">
        <p14:creationId xmlns:p14="http://schemas.microsoft.com/office/powerpoint/2010/main" val="650930972"/>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E:\推广包\DS-2CE16C2P-IT3推广包\0412\PICADIS\16C2\7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1910" y="3310186"/>
            <a:ext cx="3618403" cy="2171042"/>
          </a:xfrm>
          <a:prstGeom prst="rect">
            <a:avLst/>
          </a:prstGeom>
          <a:noFill/>
          <a:extLst>
            <a:ext uri="{909E8E84-426E-40DD-AFC4-6F175D3DCCD1}">
              <a14:hiddenFill xmlns:a14="http://schemas.microsoft.com/office/drawing/2010/main">
                <a:solidFill>
                  <a:srgbClr val="FFFFFF"/>
                </a:solidFill>
              </a14:hiddenFill>
            </a:ext>
          </a:extLst>
        </p:spPr>
      </p:pic>
      <p:sp>
        <p:nvSpPr>
          <p:cNvPr id="87042" name="Rectangle 2"/>
          <p:cNvSpPr>
            <a:spLocks noGrp="1" noChangeArrowheads="1"/>
          </p:cNvSpPr>
          <p:nvPr>
            <p:ph type="title" idx="4294967295"/>
          </p:nvPr>
        </p:nvSpPr>
        <p:spPr>
          <a:xfrm>
            <a:off x="381000" y="1124214"/>
            <a:ext cx="6840141" cy="377429"/>
          </a:xfrm>
        </p:spPr>
        <p:txBody>
          <a:bodyPr/>
          <a:lstStyle/>
          <a:p>
            <a:pPr eaLnBrk="1" hangingPunct="1"/>
            <a:r>
              <a:rPr lang="zh-CN" altLang="en-US" dirty="0" smtClean="0"/>
              <a:t>摄像机主要性能指标</a:t>
            </a:r>
            <a:r>
              <a:rPr lang="en-US" altLang="zh-CN" dirty="0" smtClean="0"/>
              <a:t>——</a:t>
            </a:r>
            <a:r>
              <a:rPr lang="zh-CN" altLang="en-US" dirty="0" smtClean="0"/>
              <a:t>分辨力</a:t>
            </a:r>
          </a:p>
        </p:txBody>
      </p:sp>
      <p:sp>
        <p:nvSpPr>
          <p:cNvPr id="87043"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sz="1500" dirty="0"/>
              <a:t>标示摄像机清晰度的参数，通常用水平电视线（</a:t>
            </a:r>
            <a:r>
              <a:rPr lang="en-US" altLang="zh-CN" sz="1500" dirty="0"/>
              <a:t>TVL</a:t>
            </a:r>
            <a:r>
              <a:rPr lang="zh-CN" altLang="en-US" sz="1500" dirty="0"/>
              <a:t>）来表示</a:t>
            </a:r>
            <a:endParaRPr lang="en-US" altLang="zh-CN" sz="1500" dirty="0"/>
          </a:p>
          <a:p>
            <a:pPr eaLnBrk="1" hangingPunct="1"/>
            <a:endParaRPr lang="zh-CN" altLang="en-US" sz="1500" dirty="0"/>
          </a:p>
          <a:p>
            <a:pPr eaLnBrk="1" hangingPunct="1"/>
            <a:r>
              <a:rPr lang="zh-CN" altLang="en-US" sz="1500" dirty="0"/>
              <a:t>现阶段常见的分辨力参数有</a:t>
            </a:r>
          </a:p>
          <a:p>
            <a:pPr lvl="1" eaLnBrk="1" hangingPunct="1"/>
            <a:r>
              <a:rPr lang="en-US" altLang="zh-CN" sz="1350" dirty="0"/>
              <a:t>420TVL</a:t>
            </a:r>
            <a:r>
              <a:rPr lang="zh-CN" altLang="en-US" sz="1350" dirty="0"/>
              <a:t>、</a:t>
            </a:r>
            <a:r>
              <a:rPr lang="en-US" altLang="zh-CN" sz="1350" dirty="0"/>
              <a:t>480TVL</a:t>
            </a:r>
            <a:r>
              <a:rPr lang="zh-CN" altLang="en-US" sz="1350" dirty="0"/>
              <a:t>、</a:t>
            </a:r>
            <a:r>
              <a:rPr lang="en-US" altLang="zh-CN" sz="1350" dirty="0"/>
              <a:t>540TVL</a:t>
            </a:r>
          </a:p>
          <a:p>
            <a:pPr lvl="1" eaLnBrk="1" hangingPunct="1"/>
            <a:r>
              <a:rPr lang="en-US" altLang="zh-CN" sz="1350" dirty="0"/>
              <a:t>600TVL</a:t>
            </a:r>
            <a:r>
              <a:rPr lang="zh-CN" altLang="en-US" sz="1350" dirty="0"/>
              <a:t>、</a:t>
            </a:r>
            <a:r>
              <a:rPr lang="en-US" altLang="zh-CN" sz="1350" dirty="0"/>
              <a:t>650TVL</a:t>
            </a:r>
          </a:p>
          <a:p>
            <a:pPr lvl="1" eaLnBrk="1" hangingPunct="1"/>
            <a:r>
              <a:rPr lang="en-US" altLang="zh-CN" sz="1350" dirty="0"/>
              <a:t>700TVL</a:t>
            </a:r>
            <a:r>
              <a:rPr lang="zh-CN" altLang="en-US" sz="1350" dirty="0"/>
              <a:t>、</a:t>
            </a:r>
            <a:r>
              <a:rPr lang="en-US" altLang="zh-CN" sz="1350" dirty="0"/>
              <a:t>720TVL</a:t>
            </a:r>
          </a:p>
          <a:p>
            <a:pPr marL="342900" lvl="1" indent="0">
              <a:buNone/>
            </a:pPr>
            <a:endParaRPr lang="en-US" altLang="zh-CN" dirty="0" smtClean="0"/>
          </a:p>
          <a:p>
            <a:pPr marL="342900" lvl="1" indent="0">
              <a:buNone/>
            </a:pPr>
            <a:endParaRPr lang="zh-CN" altLang="en-US" dirty="0" smtClean="0"/>
          </a:p>
        </p:txBody>
      </p:sp>
    </p:spTree>
    <p:extLst>
      <p:ext uri="{BB962C8B-B14F-4D97-AF65-F5344CB8AC3E}">
        <p14:creationId xmlns:p14="http://schemas.microsoft.com/office/powerpoint/2010/main" val="1986296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7043">
                                            <p:txEl>
                                              <p:pRg st="2" end="2"/>
                                            </p:txEl>
                                          </p:spTgt>
                                        </p:tgtEl>
                                        <p:attrNameLst>
                                          <p:attrName>style.visibility</p:attrName>
                                        </p:attrNameLst>
                                      </p:cBhvr>
                                      <p:to>
                                        <p:strVal val="visible"/>
                                      </p:to>
                                    </p:set>
                                    <p:animEffect transition="in" filter="wipe(up)">
                                      <p:cBhvr>
                                        <p:cTn id="7" dur="500"/>
                                        <p:tgtEl>
                                          <p:spTgt spid="87043">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87043">
                                            <p:txEl>
                                              <p:pRg st="3" end="3"/>
                                            </p:txEl>
                                          </p:spTgt>
                                        </p:tgtEl>
                                        <p:attrNameLst>
                                          <p:attrName>style.visibility</p:attrName>
                                        </p:attrNameLst>
                                      </p:cBhvr>
                                      <p:to>
                                        <p:strVal val="visible"/>
                                      </p:to>
                                    </p:set>
                                    <p:animEffect transition="in" filter="wipe(up)">
                                      <p:cBhvr>
                                        <p:cTn id="10" dur="500"/>
                                        <p:tgtEl>
                                          <p:spTgt spid="87043">
                                            <p:txEl>
                                              <p:pRg st="3" end="3"/>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87043">
                                            <p:txEl>
                                              <p:pRg st="4" end="4"/>
                                            </p:txEl>
                                          </p:spTgt>
                                        </p:tgtEl>
                                        <p:attrNameLst>
                                          <p:attrName>style.visibility</p:attrName>
                                        </p:attrNameLst>
                                      </p:cBhvr>
                                      <p:to>
                                        <p:strVal val="visible"/>
                                      </p:to>
                                    </p:set>
                                    <p:animEffect transition="in" filter="wipe(up)">
                                      <p:cBhvr>
                                        <p:cTn id="13" dur="500"/>
                                        <p:tgtEl>
                                          <p:spTgt spid="87043">
                                            <p:txEl>
                                              <p:pRg st="4" end="4"/>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87043">
                                            <p:txEl>
                                              <p:pRg st="5" end="5"/>
                                            </p:txEl>
                                          </p:spTgt>
                                        </p:tgtEl>
                                        <p:attrNameLst>
                                          <p:attrName>style.visibility</p:attrName>
                                        </p:attrNameLst>
                                      </p:cBhvr>
                                      <p:to>
                                        <p:strVal val="visible"/>
                                      </p:to>
                                    </p:set>
                                    <p:animEffect transition="in" filter="wipe(up)">
                                      <p:cBhvr>
                                        <p:cTn id="16" dur="500"/>
                                        <p:tgtEl>
                                          <p:spTgt spid="8704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sz="half" idx="4294967295"/>
          </p:nvPr>
        </p:nvSpPr>
        <p:spPr>
          <a:xfrm>
            <a:off x="6043612" y="1701403"/>
            <a:ext cx="3100388" cy="1889522"/>
          </a:xfrm>
          <a:prstGeom prst="rect">
            <a:avLst/>
          </a:prstGeom>
        </p:spPr>
        <p:txBody>
          <a:bodyPr/>
          <a:lstStyle/>
          <a:p>
            <a:pPr>
              <a:defRPr/>
            </a:pPr>
            <a:r>
              <a:rPr lang="zh-CN" altLang="en-US" dirty="0">
                <a:solidFill>
                  <a:sysClr val="windowText" lastClr="000000"/>
                </a:solidFill>
                <a:latin typeface="微软雅黑" pitchFamily="34" charset="-122"/>
              </a:rPr>
              <a:t>日夜转换模式</a:t>
            </a:r>
            <a:endParaRPr lang="en-US" altLang="zh-CN" dirty="0">
              <a:solidFill>
                <a:sysClr val="windowText" lastClr="000000"/>
              </a:solidFill>
              <a:latin typeface="微软雅黑" pitchFamily="34" charset="-122"/>
            </a:endParaRPr>
          </a:p>
          <a:p>
            <a:pPr lvl="1">
              <a:defRPr/>
            </a:pPr>
            <a:r>
              <a:rPr lang="zh-CN" altLang="en-US" dirty="0">
                <a:solidFill>
                  <a:sysClr val="windowText" lastClr="000000"/>
                </a:solidFill>
                <a:latin typeface="微软雅黑" pitchFamily="34" charset="-122"/>
              </a:rPr>
              <a:t>电子式</a:t>
            </a:r>
            <a:endParaRPr lang="en-US" altLang="zh-CN" dirty="0">
              <a:solidFill>
                <a:sysClr val="windowText" lastClr="000000"/>
              </a:solidFill>
              <a:latin typeface="微软雅黑" pitchFamily="34" charset="-122"/>
            </a:endParaRPr>
          </a:p>
          <a:p>
            <a:pPr lvl="1">
              <a:defRPr/>
            </a:pPr>
            <a:r>
              <a:rPr lang="zh-CN" altLang="en-US" dirty="0">
                <a:solidFill>
                  <a:sysClr val="windowText" lastClr="000000"/>
                </a:solidFill>
                <a:latin typeface="微软雅黑" pitchFamily="34" charset="-122"/>
              </a:rPr>
              <a:t>机械式（</a:t>
            </a:r>
            <a:r>
              <a:rPr lang="en-US" altLang="zh-CN" dirty="0">
                <a:solidFill>
                  <a:sysClr val="windowText" lastClr="000000"/>
                </a:solidFill>
                <a:latin typeface="微软雅黑" pitchFamily="34" charset="-122"/>
              </a:rPr>
              <a:t>ICR</a:t>
            </a:r>
            <a:r>
              <a:rPr lang="zh-CN" altLang="en-US" dirty="0">
                <a:solidFill>
                  <a:sysClr val="windowText" lastClr="000000"/>
                </a:solidFill>
                <a:latin typeface="微软雅黑" pitchFamily="34" charset="-122"/>
              </a:rPr>
              <a:t>）</a:t>
            </a:r>
            <a:endParaRPr lang="en-US" altLang="zh-CN" dirty="0">
              <a:solidFill>
                <a:sysClr val="windowText" lastClr="000000"/>
              </a:solidFill>
              <a:latin typeface="微软雅黑" pitchFamily="34" charset="-122"/>
            </a:endParaRPr>
          </a:p>
          <a:p>
            <a:pPr marL="685800" lvl="2" indent="0">
              <a:buNone/>
              <a:defRPr/>
            </a:pPr>
            <a:endParaRPr lang="zh-CN" altLang="en-US" sz="1200" dirty="0">
              <a:solidFill>
                <a:sysClr val="windowText" lastClr="000000"/>
              </a:solidFill>
              <a:latin typeface="微软雅黑" pitchFamily="34" charset="-122"/>
            </a:endParaRPr>
          </a:p>
        </p:txBody>
      </p:sp>
      <p:sp>
        <p:nvSpPr>
          <p:cNvPr id="2" name="标题 1"/>
          <p:cNvSpPr>
            <a:spLocks noGrp="1"/>
          </p:cNvSpPr>
          <p:nvPr>
            <p:ph type="title" idx="4294967295"/>
          </p:nvPr>
        </p:nvSpPr>
        <p:spPr>
          <a:xfrm>
            <a:off x="389467" y="1132681"/>
            <a:ext cx="6840141" cy="377429"/>
          </a:xfrm>
        </p:spPr>
        <p:txBody>
          <a:bodyPr/>
          <a:lstStyle/>
          <a:p>
            <a:r>
              <a:rPr lang="zh-CN" altLang="en-US" dirty="0" smtClean="0"/>
              <a:t>摄像机主要性能指标</a:t>
            </a:r>
            <a:r>
              <a:rPr lang="en-US" altLang="zh-CN" dirty="0"/>
              <a:t>——</a:t>
            </a:r>
            <a:r>
              <a:rPr lang="zh-CN" altLang="en-US" dirty="0" smtClean="0"/>
              <a:t>日夜转换模式</a:t>
            </a:r>
            <a:endParaRPr lang="zh-CN" altLang="en-US" dirty="0"/>
          </a:p>
        </p:txBody>
      </p:sp>
      <p:sp>
        <p:nvSpPr>
          <p:cNvPr id="9" name="内容占位符 8"/>
          <p:cNvSpPr>
            <a:spLocks noGrp="1"/>
          </p:cNvSpPr>
          <p:nvPr>
            <p:ph idx="4294967295"/>
          </p:nvPr>
        </p:nvSpPr>
        <p:spPr>
          <a:xfrm>
            <a:off x="725091" y="1701403"/>
            <a:ext cx="8418909" cy="3995738"/>
          </a:xfrm>
          <a:prstGeom prst="rect">
            <a:avLst/>
          </a:prstGeom>
        </p:spPr>
        <p:txBody>
          <a:bodyPr/>
          <a:lstStyle/>
          <a:p>
            <a:r>
              <a:rPr lang="zh-CN" altLang="en-US" dirty="0"/>
              <a:t>日夜转换</a:t>
            </a:r>
            <a:endParaRPr lang="en-US" altLang="zh-CN" dirty="0"/>
          </a:p>
          <a:p>
            <a:pPr lvl="1"/>
            <a:r>
              <a:rPr lang="zh-CN" altLang="en-US" dirty="0"/>
              <a:t>低照度场景中转换为黑白模式可有效提升摄像机的灵敏度</a:t>
            </a:r>
          </a:p>
          <a:p>
            <a:endParaRPr lang="zh-CN" altLang="en-US" dirty="0"/>
          </a:p>
        </p:txBody>
      </p:sp>
      <p:grpSp>
        <p:nvGrpSpPr>
          <p:cNvPr id="25" name="组合 24"/>
          <p:cNvGrpSpPr/>
          <p:nvPr/>
        </p:nvGrpSpPr>
        <p:grpSpPr>
          <a:xfrm>
            <a:off x="1223628" y="3591019"/>
            <a:ext cx="3240360" cy="2290029"/>
            <a:chOff x="251520" y="3356992"/>
            <a:chExt cx="4320480" cy="3053372"/>
          </a:xfrm>
        </p:grpSpPr>
        <p:sp>
          <p:nvSpPr>
            <p:cNvPr id="26" name="矩形 25"/>
            <p:cNvSpPr/>
            <p:nvPr/>
          </p:nvSpPr>
          <p:spPr>
            <a:xfrm>
              <a:off x="251520" y="3356992"/>
              <a:ext cx="4320480" cy="2880320"/>
            </a:xfrm>
            <a:prstGeom prst="rect">
              <a:avLst/>
            </a:prstGeom>
            <a:solidFill>
              <a:sysClr val="window" lastClr="FFFFFF">
                <a:lumMod val="75000"/>
              </a:sysClr>
            </a:solidFill>
            <a:ln w="42500" cap="flat" cmpd="sng" algn="ctr">
              <a:noFill/>
              <a:prstDash val="solid"/>
            </a:ln>
            <a:effectLst>
              <a:outerShdw blurRad="203200" dist="127000" dir="2700000" algn="tl" rotWithShape="0">
                <a:prstClr val="black">
                  <a:alpha val="50000"/>
                </a:prstClr>
              </a:outerShdw>
            </a:effectLst>
          </p:spPr>
          <p:txBody>
            <a:bodyPr rtlCol="0" anchor="ctr"/>
            <a:lstStyle/>
            <a:p>
              <a:pPr algn="ctr">
                <a:defRPr/>
              </a:pPr>
              <a:endParaRPr lang="zh-CN" altLang="en-US" sz="1350" kern="0">
                <a:solidFill>
                  <a:sysClr val="window" lastClr="FFFFFF"/>
                </a:solidFill>
                <a:latin typeface="微软雅黑"/>
                <a:ea typeface="微软雅黑"/>
              </a:endParaRPr>
            </a:p>
          </p:txBody>
        </p:sp>
        <p:grpSp>
          <p:nvGrpSpPr>
            <p:cNvPr id="27" name="组合 26"/>
            <p:cNvGrpSpPr/>
            <p:nvPr/>
          </p:nvGrpSpPr>
          <p:grpSpPr>
            <a:xfrm>
              <a:off x="467544" y="3501008"/>
              <a:ext cx="3888432" cy="2160241"/>
              <a:chOff x="169282" y="4355845"/>
              <a:chExt cx="3466614" cy="1882460"/>
            </a:xfrm>
          </p:grpSpPr>
          <p:pic>
            <p:nvPicPr>
              <p:cNvPr id="29" name="图片 28" descr="彩色模式.png"/>
              <p:cNvPicPr>
                <a:picLocks noChangeAspect="1"/>
              </p:cNvPicPr>
              <p:nvPr/>
            </p:nvPicPr>
            <p:blipFill>
              <a:blip r:embed="rId3" cstate="print"/>
              <a:stretch>
                <a:fillRect/>
              </a:stretch>
            </p:blipFill>
            <p:spPr>
              <a:xfrm>
                <a:off x="169282" y="4355845"/>
                <a:ext cx="2890550" cy="1882459"/>
              </a:xfrm>
              <a:prstGeom prst="rect">
                <a:avLst/>
              </a:prstGeom>
              <a:ln>
                <a:solidFill>
                  <a:sysClr val="windowText" lastClr="000000"/>
                </a:solidFill>
              </a:ln>
            </p:spPr>
          </p:pic>
          <p:pic>
            <p:nvPicPr>
              <p:cNvPr id="30" name="图片 29" descr="黑白模式.png"/>
              <p:cNvPicPr>
                <a:picLocks noChangeAspect="1"/>
              </p:cNvPicPr>
              <p:nvPr/>
            </p:nvPicPr>
            <p:blipFill>
              <a:blip r:embed="rId4" cstate="print"/>
              <a:srcRect r="40212"/>
              <a:stretch>
                <a:fillRect/>
              </a:stretch>
            </p:blipFill>
            <p:spPr>
              <a:xfrm>
                <a:off x="1907704" y="4355846"/>
                <a:ext cx="1728192" cy="1882459"/>
              </a:xfrm>
              <a:prstGeom prst="rect">
                <a:avLst/>
              </a:prstGeom>
              <a:ln>
                <a:solidFill>
                  <a:sysClr val="windowText" lastClr="000000"/>
                </a:solidFill>
              </a:ln>
            </p:spPr>
          </p:pic>
        </p:grpSp>
        <p:sp>
          <p:nvSpPr>
            <p:cNvPr id="28" name="TextBox 27"/>
            <p:cNvSpPr txBox="1"/>
            <p:nvPr/>
          </p:nvSpPr>
          <p:spPr>
            <a:xfrm>
              <a:off x="1259632" y="5733256"/>
              <a:ext cx="2304256" cy="677108"/>
            </a:xfrm>
            <a:prstGeom prst="rect">
              <a:avLst/>
            </a:prstGeom>
            <a:noFill/>
            <a:ln w="9525">
              <a:noFill/>
              <a:miter lim="800000"/>
              <a:headEnd/>
              <a:tailEnd/>
            </a:ln>
          </p:spPr>
          <p:txBody>
            <a:bodyPr wrap="square">
              <a:spAutoFit/>
            </a:bodyPr>
            <a:lstStyle>
              <a:defPPr>
                <a:defRPr lang="zh-CN"/>
              </a:defPPr>
              <a:lvl1pPr>
                <a:spcBef>
                  <a:spcPct val="50000"/>
                </a:spcBef>
                <a:defRPr sz="1800" b="0">
                  <a:latin typeface="+mj-ea"/>
                  <a:ea typeface="+mj-ea"/>
                </a:defRPr>
              </a:lvl1pPr>
            </a:lstStyle>
            <a:p>
              <a:r>
                <a:rPr lang="zh-CN" altLang="en-US" sz="1350" dirty="0"/>
                <a:t>彩色                 黑白</a:t>
              </a:r>
            </a:p>
          </p:txBody>
        </p:sp>
      </p:grpSp>
      <p:sp>
        <p:nvSpPr>
          <p:cNvPr id="31" name="矩形 30"/>
          <p:cNvSpPr/>
          <p:nvPr/>
        </p:nvSpPr>
        <p:spPr>
          <a:xfrm>
            <a:off x="4626006" y="3591018"/>
            <a:ext cx="3240360" cy="2160240"/>
          </a:xfrm>
          <a:prstGeom prst="rect">
            <a:avLst/>
          </a:prstGeom>
          <a:solidFill>
            <a:sysClr val="window" lastClr="FFFFFF">
              <a:lumMod val="75000"/>
            </a:sysClr>
          </a:solidFill>
          <a:ln w="42500" cap="flat" cmpd="sng" algn="ctr">
            <a:noFill/>
            <a:prstDash val="solid"/>
          </a:ln>
          <a:effectLst>
            <a:outerShdw blurRad="203200" dist="127000" dir="2700000" algn="tl" rotWithShape="0">
              <a:prstClr val="black">
                <a:alpha val="50000"/>
              </a:prstClr>
            </a:outerShdw>
          </a:effectLst>
        </p:spPr>
        <p:txBody>
          <a:bodyPr rtlCol="0" anchor="ctr"/>
          <a:lstStyle/>
          <a:p>
            <a:pPr algn="ctr">
              <a:defRPr/>
            </a:pPr>
            <a:endParaRPr lang="zh-CN" altLang="en-US" sz="1350" kern="0">
              <a:solidFill>
                <a:sysClr val="window" lastClr="FFFFFF"/>
              </a:solidFill>
              <a:latin typeface="微软雅黑"/>
              <a:ea typeface="微软雅黑"/>
            </a:endParaRPr>
          </a:p>
        </p:txBody>
      </p:sp>
      <p:grpSp>
        <p:nvGrpSpPr>
          <p:cNvPr id="32" name="组合 31"/>
          <p:cNvGrpSpPr/>
          <p:nvPr/>
        </p:nvGrpSpPr>
        <p:grpSpPr>
          <a:xfrm>
            <a:off x="4788024" y="3699031"/>
            <a:ext cx="2916324" cy="1622701"/>
            <a:chOff x="323528" y="4221088"/>
            <a:chExt cx="3888432" cy="2163601"/>
          </a:xfrm>
        </p:grpSpPr>
        <p:pic>
          <p:nvPicPr>
            <p:cNvPr id="33" name="图片 32" descr="普通日夜型.JPG"/>
            <p:cNvPicPr>
              <a:picLocks noChangeAspect="1"/>
            </p:cNvPicPr>
            <p:nvPr/>
          </p:nvPicPr>
          <p:blipFill>
            <a:blip r:embed="rId5" cstate="print"/>
            <a:stretch>
              <a:fillRect/>
            </a:stretch>
          </p:blipFill>
          <p:spPr>
            <a:xfrm>
              <a:off x="323528" y="4221088"/>
              <a:ext cx="2664296" cy="2162684"/>
            </a:xfrm>
            <a:prstGeom prst="rect">
              <a:avLst/>
            </a:prstGeom>
            <a:ln>
              <a:solidFill>
                <a:sysClr val="windowText" lastClr="000000"/>
              </a:solidFill>
            </a:ln>
          </p:spPr>
        </p:pic>
        <p:pic>
          <p:nvPicPr>
            <p:cNvPr id="34" name="图片 33" descr="ICR日夜型.JPG"/>
            <p:cNvPicPr>
              <a:picLocks/>
            </p:cNvPicPr>
            <p:nvPr/>
          </p:nvPicPr>
          <p:blipFill>
            <a:blip r:embed="rId6" cstate="print"/>
            <a:srcRect r="27019"/>
            <a:stretch>
              <a:fillRect/>
            </a:stretch>
          </p:blipFill>
          <p:spPr>
            <a:xfrm>
              <a:off x="2267743" y="4221089"/>
              <a:ext cx="1944217" cy="2163600"/>
            </a:xfrm>
            <a:prstGeom prst="rect">
              <a:avLst/>
            </a:prstGeom>
            <a:ln w="12700">
              <a:solidFill>
                <a:sysClr val="windowText" lastClr="000000"/>
              </a:solidFill>
            </a:ln>
          </p:spPr>
        </p:pic>
      </p:grpSp>
      <p:sp>
        <p:nvSpPr>
          <p:cNvPr id="35" name="TextBox 34"/>
          <p:cNvSpPr txBox="1"/>
          <p:nvPr/>
        </p:nvSpPr>
        <p:spPr>
          <a:xfrm>
            <a:off x="5112060" y="5389330"/>
            <a:ext cx="972108" cy="300082"/>
          </a:xfrm>
          <a:prstGeom prst="rect">
            <a:avLst/>
          </a:prstGeom>
          <a:noFill/>
          <a:ln w="9525">
            <a:noFill/>
            <a:miter lim="800000"/>
            <a:headEnd/>
            <a:tailEnd/>
          </a:ln>
        </p:spPr>
        <p:txBody>
          <a:bodyPr wrap="square">
            <a:spAutoFit/>
          </a:bodyPr>
          <a:lstStyle>
            <a:defPPr>
              <a:defRPr lang="zh-CN"/>
            </a:defPPr>
            <a:lvl1pPr>
              <a:spcBef>
                <a:spcPct val="50000"/>
              </a:spcBef>
              <a:defRPr sz="1800" b="0">
                <a:latin typeface="+mj-ea"/>
                <a:ea typeface="+mj-ea"/>
              </a:defRPr>
            </a:lvl1pPr>
          </a:lstStyle>
          <a:p>
            <a:r>
              <a:rPr lang="zh-CN" altLang="en-US" sz="1350" dirty="0"/>
              <a:t>红外透过</a:t>
            </a:r>
          </a:p>
        </p:txBody>
      </p:sp>
      <p:sp>
        <p:nvSpPr>
          <p:cNvPr id="36" name="TextBox 35"/>
          <p:cNvSpPr txBox="1"/>
          <p:nvPr/>
        </p:nvSpPr>
        <p:spPr>
          <a:xfrm>
            <a:off x="6650050" y="5389330"/>
            <a:ext cx="892280" cy="300082"/>
          </a:xfrm>
          <a:prstGeom prst="rect">
            <a:avLst/>
          </a:prstGeom>
          <a:noFill/>
          <a:ln w="9525">
            <a:noFill/>
            <a:miter lim="800000"/>
            <a:headEnd/>
            <a:tailEnd/>
          </a:ln>
        </p:spPr>
        <p:txBody>
          <a:bodyPr wrap="square">
            <a:spAutoFit/>
          </a:bodyPr>
          <a:lstStyle>
            <a:defPPr>
              <a:defRPr lang="zh-CN"/>
            </a:defPPr>
            <a:lvl1pPr>
              <a:spcBef>
                <a:spcPct val="50000"/>
              </a:spcBef>
              <a:defRPr sz="1800" b="0">
                <a:latin typeface="+mj-ea"/>
                <a:ea typeface="+mj-ea"/>
              </a:defRPr>
            </a:lvl1pPr>
          </a:lstStyle>
          <a:p>
            <a:r>
              <a:rPr lang="zh-CN" altLang="en-US" sz="1350" dirty="0"/>
              <a:t>红外截止</a:t>
            </a:r>
          </a:p>
        </p:txBody>
      </p:sp>
      <p:sp>
        <p:nvSpPr>
          <p:cNvPr id="3" name="右箭头 2"/>
          <p:cNvSpPr/>
          <p:nvPr/>
        </p:nvSpPr>
        <p:spPr>
          <a:xfrm>
            <a:off x="2573778" y="5378445"/>
            <a:ext cx="540060" cy="2539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18324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up)">
                                      <p:cBhvr>
                                        <p:cTn id="15" dur="500"/>
                                        <p:tgtEl>
                                          <p:spTgt spid="10">
                                            <p:txEl>
                                              <p:pRg st="0" end="0"/>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wipe(up)">
                                      <p:cBhvr>
                                        <p:cTn id="18" dur="500"/>
                                        <p:tgtEl>
                                          <p:spTgt spid="10">
                                            <p:txEl>
                                              <p:pRg st="1" end="1"/>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wipe(up)">
                                      <p:cBhvr>
                                        <p:cTn id="21" dur="500"/>
                                        <p:tgtEl>
                                          <p:spTgt spid="1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par>
                                <p:cTn id="27" presetID="22" presetClass="entr" presetSubtype="1"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up)">
                                      <p:cBhvr>
                                        <p:cTn id="29" dur="500"/>
                                        <p:tgtEl>
                                          <p:spTgt spid="3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up)">
                                      <p:cBhvr>
                                        <p:cTn id="32" dur="500"/>
                                        <p:tgtEl>
                                          <p:spTgt spid="3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1" grpId="0" animBg="1"/>
      <p:bldP spid="35" grpId="0"/>
      <p:bldP spid="3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423334" y="1098814"/>
            <a:ext cx="6840141" cy="377429"/>
          </a:xfrm>
        </p:spPr>
        <p:txBody>
          <a:bodyPr/>
          <a:lstStyle/>
          <a:p>
            <a:pPr eaLnBrk="1" hangingPunct="1"/>
            <a:r>
              <a:rPr lang="zh-CN" altLang="en-US" dirty="0" smtClean="0"/>
              <a:t>摄像机主要性能指标</a:t>
            </a:r>
            <a:r>
              <a:rPr lang="en-US" altLang="zh-CN" dirty="0" smtClean="0"/>
              <a:t>——</a:t>
            </a:r>
            <a:r>
              <a:rPr lang="zh-CN" altLang="en-US" dirty="0" smtClean="0"/>
              <a:t>最低照度</a:t>
            </a:r>
          </a:p>
        </p:txBody>
      </p:sp>
      <p:sp>
        <p:nvSpPr>
          <p:cNvPr id="15" name="Rectangle 3"/>
          <p:cNvSpPr txBox="1">
            <a:spLocks noChangeArrowheads="1"/>
          </p:cNvSpPr>
          <p:nvPr/>
        </p:nvSpPr>
        <p:spPr bwMode="auto">
          <a:xfrm>
            <a:off x="1331118" y="1647174"/>
            <a:ext cx="6157206" cy="410408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Font typeface="Wingdings" pitchFamily="2" charset="2"/>
              <a:buChar char="n"/>
              <a:defRPr sz="2800">
                <a:solidFill>
                  <a:schemeClr val="tx1"/>
                </a:solidFill>
                <a:latin typeface="Verdana" pitchFamily="34" charset="0"/>
                <a:ea typeface="微软雅黑" pitchFamily="34" charset="-122"/>
                <a:cs typeface="Verdana" pitchFamily="34" charset="0"/>
              </a:defRPr>
            </a:lvl1pPr>
            <a:lvl2pPr marL="742950" indent="-285750" algn="l" rtl="0" eaLnBrk="1" fontAlgn="base" hangingPunct="1">
              <a:spcBef>
                <a:spcPct val="20000"/>
              </a:spcBef>
              <a:spcAft>
                <a:spcPct val="0"/>
              </a:spcAft>
              <a:buFont typeface="Wingdings" pitchFamily="2" charset="2"/>
              <a:buChar char="u"/>
              <a:defRPr sz="2400">
                <a:solidFill>
                  <a:schemeClr val="tx1"/>
                </a:solidFill>
                <a:latin typeface="Verdana" pitchFamily="34" charset="0"/>
                <a:ea typeface="微软雅黑" pitchFamily="34" charset="-122"/>
                <a:cs typeface="Verdana" pitchFamily="34" charset="0"/>
              </a:defRPr>
            </a:lvl2pPr>
            <a:lvl3pPr marL="1143000" indent="-228600" algn="l" rtl="0" eaLnBrk="1" fontAlgn="base" hangingPunct="1">
              <a:spcBef>
                <a:spcPct val="20000"/>
              </a:spcBef>
              <a:spcAft>
                <a:spcPct val="0"/>
              </a:spcAft>
              <a:buFont typeface="Wingdings" pitchFamily="2" charset="2"/>
              <a:buChar char="p"/>
              <a:defRPr sz="2000">
                <a:solidFill>
                  <a:schemeClr val="tx1"/>
                </a:solidFill>
                <a:latin typeface="Verdana" pitchFamily="34" charset="0"/>
                <a:ea typeface="微软雅黑" pitchFamily="34" charset="-122"/>
                <a:cs typeface="Verdana" pitchFamily="34" charset="0"/>
              </a:defRPr>
            </a:lvl3pPr>
            <a:lvl4pPr marL="1600200" indent="-228600" algn="l" rtl="0" eaLnBrk="1" fontAlgn="base" hangingPunct="1">
              <a:spcBef>
                <a:spcPct val="20000"/>
              </a:spcBef>
              <a:spcAft>
                <a:spcPct val="0"/>
              </a:spcAft>
              <a:buFont typeface="Wingdings" pitchFamily="2" charset="2"/>
              <a:buChar char="Ø"/>
              <a:defRPr sz="1800">
                <a:solidFill>
                  <a:schemeClr val="tx1"/>
                </a:solidFill>
                <a:latin typeface="Verdana" pitchFamily="34" charset="0"/>
                <a:ea typeface="微软雅黑" pitchFamily="34" charset="-122"/>
                <a:cs typeface="Verdana" pitchFamily="34" charset="0"/>
              </a:defRPr>
            </a:lvl4pPr>
            <a:lvl5pPr marL="2057400" indent="-228600" algn="l" rtl="0" eaLnBrk="1" fontAlgn="base" hangingPunct="1">
              <a:spcBef>
                <a:spcPct val="20000"/>
              </a:spcBef>
              <a:spcAft>
                <a:spcPct val="0"/>
              </a:spcAft>
              <a:buChar char="•"/>
              <a:defRPr sz="1800">
                <a:solidFill>
                  <a:schemeClr val="tx1"/>
                </a:solidFill>
                <a:latin typeface="Verdana" pitchFamily="34" charset="0"/>
                <a:ea typeface="微软雅黑" pitchFamily="34" charset="-122"/>
                <a:cs typeface="Verdana"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lnSpc>
                <a:spcPct val="120000"/>
              </a:lnSpc>
              <a:buClr>
                <a:srgbClr val="FF0000"/>
              </a:buClr>
              <a:defRPr/>
            </a:pPr>
            <a:r>
              <a:rPr lang="zh-CN" altLang="en-US" sz="1500" dirty="0">
                <a:cs typeface="+mn-cs"/>
              </a:rPr>
              <a:t>标示摄像机能够正常输出图像的最低照度值，有时被称为“灵敏度”</a:t>
            </a:r>
            <a:endParaRPr lang="en-US" altLang="zh-CN" sz="1500" dirty="0">
              <a:cs typeface="+mn-cs"/>
            </a:endParaRPr>
          </a:p>
          <a:p>
            <a:pPr lvl="1" eaLnBrk="0" hangingPunct="0">
              <a:lnSpc>
                <a:spcPct val="120000"/>
              </a:lnSpc>
              <a:buClr>
                <a:srgbClr val="FF0000"/>
              </a:buClr>
              <a:buFont typeface="Wingdings" pitchFamily="2" charset="2"/>
              <a:buChar char="p"/>
              <a:defRPr/>
            </a:pPr>
            <a:r>
              <a:rPr lang="zh-CN" altLang="en-US" sz="1350" dirty="0"/>
              <a:t>单位：</a:t>
            </a:r>
            <a:r>
              <a:rPr lang="en-US" altLang="zh-CN" sz="1350" dirty="0"/>
              <a:t>Lux</a:t>
            </a:r>
            <a:r>
              <a:rPr lang="zh-CN" altLang="en-US" sz="1350" dirty="0"/>
              <a:t>（勒克斯）</a:t>
            </a:r>
            <a:endParaRPr lang="en-US" altLang="zh-CN" sz="1350" kern="0" dirty="0">
              <a:solidFill>
                <a:sysClr val="windowText" lastClr="000000"/>
              </a:solidFill>
            </a:endParaRPr>
          </a:p>
          <a:p>
            <a:pPr>
              <a:lnSpc>
                <a:spcPct val="120000"/>
              </a:lnSpc>
              <a:buClr>
                <a:srgbClr val="FF0000"/>
              </a:buClr>
              <a:defRPr/>
            </a:pPr>
            <a:r>
              <a:rPr lang="zh-CN" altLang="en-US" sz="1500" dirty="0">
                <a:cs typeface="+mn-cs"/>
              </a:rPr>
              <a:t>以摄像机正常工作照度范围划分：</a:t>
            </a:r>
          </a:p>
          <a:p>
            <a:pPr lvl="1" eaLnBrk="0" hangingPunct="0">
              <a:lnSpc>
                <a:spcPct val="120000"/>
              </a:lnSpc>
              <a:buClr>
                <a:srgbClr val="FF0000"/>
              </a:buClr>
              <a:buFont typeface="Wingdings" pitchFamily="2" charset="2"/>
              <a:buChar char="p"/>
              <a:defRPr/>
            </a:pPr>
            <a:r>
              <a:rPr lang="zh-CN" altLang="en-US" sz="1350" dirty="0"/>
              <a:t>普通型：</a:t>
            </a:r>
            <a:r>
              <a:rPr lang="en-US" altLang="zh-CN" sz="1350" dirty="0"/>
              <a:t>1~3 Lux</a:t>
            </a:r>
          </a:p>
          <a:p>
            <a:pPr lvl="1" eaLnBrk="0" hangingPunct="0">
              <a:lnSpc>
                <a:spcPct val="120000"/>
              </a:lnSpc>
              <a:buClr>
                <a:srgbClr val="FF0000"/>
              </a:buClr>
              <a:buFont typeface="Wingdings" pitchFamily="2" charset="2"/>
              <a:buChar char="p"/>
              <a:defRPr/>
            </a:pPr>
            <a:r>
              <a:rPr lang="zh-CN" altLang="en-US" sz="1350" dirty="0"/>
              <a:t>月光型：</a:t>
            </a:r>
            <a:r>
              <a:rPr lang="en-US" altLang="zh-CN" sz="1350" dirty="0"/>
              <a:t>0.1 Lux</a:t>
            </a:r>
            <a:r>
              <a:rPr lang="zh-CN" altLang="en-US" sz="1350" dirty="0"/>
              <a:t>左右</a:t>
            </a:r>
          </a:p>
          <a:p>
            <a:pPr lvl="1" eaLnBrk="0" hangingPunct="0">
              <a:lnSpc>
                <a:spcPct val="120000"/>
              </a:lnSpc>
              <a:buClr>
                <a:srgbClr val="FF0000"/>
              </a:buClr>
              <a:buFont typeface="Wingdings" pitchFamily="2" charset="2"/>
              <a:buChar char="p"/>
              <a:defRPr/>
            </a:pPr>
            <a:r>
              <a:rPr lang="zh-CN" altLang="en-US" sz="1350" dirty="0"/>
              <a:t>星光型：</a:t>
            </a:r>
            <a:r>
              <a:rPr lang="en-US" altLang="zh-CN" sz="1350" dirty="0"/>
              <a:t>0.01 Lux</a:t>
            </a:r>
            <a:r>
              <a:rPr lang="zh-CN" altLang="en-US" sz="1350" dirty="0"/>
              <a:t>以下</a:t>
            </a:r>
          </a:p>
          <a:p>
            <a:pPr lvl="1" eaLnBrk="0" hangingPunct="0">
              <a:lnSpc>
                <a:spcPct val="120000"/>
              </a:lnSpc>
              <a:buClr>
                <a:srgbClr val="FF0000"/>
              </a:buClr>
              <a:buFont typeface="Wingdings" pitchFamily="2" charset="2"/>
              <a:buChar char="p"/>
              <a:defRPr/>
            </a:pPr>
            <a:r>
              <a:rPr lang="zh-CN" altLang="en-US" sz="1350" dirty="0"/>
              <a:t>红外型：</a:t>
            </a:r>
            <a:r>
              <a:rPr lang="en-US" altLang="zh-CN" sz="1350" dirty="0"/>
              <a:t>0 Lux</a:t>
            </a:r>
            <a:r>
              <a:rPr lang="zh-CN" altLang="en-US" sz="1350" dirty="0"/>
              <a:t>，采用红外照明</a:t>
            </a:r>
            <a:endParaRPr lang="zh-CN" altLang="en-US" sz="1200" kern="0" dirty="0">
              <a:solidFill>
                <a:sysClr val="windowText" lastClr="000000"/>
              </a:solidFill>
            </a:endParaRPr>
          </a:p>
          <a:p>
            <a:pPr>
              <a:lnSpc>
                <a:spcPct val="120000"/>
              </a:lnSpc>
              <a:buClr>
                <a:srgbClr val="FF0000"/>
              </a:buClr>
              <a:defRPr/>
            </a:pPr>
            <a:r>
              <a:rPr lang="zh-CN" altLang="en-US" sz="1500" dirty="0">
                <a:cs typeface="+mn-cs"/>
              </a:rPr>
              <a:t>摄像机的最低照度参数通常由三部分组成，例如：</a:t>
            </a:r>
          </a:p>
          <a:p>
            <a:pPr>
              <a:defRPr/>
            </a:pPr>
            <a:endParaRPr lang="zh-CN" altLang="en-US" sz="1350" kern="0" dirty="0">
              <a:solidFill>
                <a:sysClr val="windowText" lastClr="000000"/>
              </a:solidFill>
            </a:endParaRPr>
          </a:p>
          <a:p>
            <a:pPr>
              <a:defRPr/>
            </a:pPr>
            <a:endParaRPr lang="zh-CN" altLang="en-US" sz="1350" kern="0" dirty="0">
              <a:solidFill>
                <a:sysClr val="windowText" lastClr="000000"/>
              </a:solidFill>
            </a:endParaRPr>
          </a:p>
          <a:p>
            <a:pPr>
              <a:defRPr/>
            </a:pPr>
            <a:endParaRPr lang="zh-CN" altLang="en-US" sz="1350" kern="0" dirty="0">
              <a:solidFill>
                <a:sysClr val="windowText" lastClr="000000"/>
              </a:solidFill>
            </a:endParaRPr>
          </a:p>
          <a:p>
            <a:pPr>
              <a:defRPr/>
            </a:pPr>
            <a:endParaRPr lang="zh-CN" altLang="en-US" sz="1350" kern="0" dirty="0">
              <a:solidFill>
                <a:sysClr val="windowText" lastClr="000000"/>
              </a:solidFill>
            </a:endParaRPr>
          </a:p>
          <a:p>
            <a:pPr>
              <a:defRPr/>
            </a:pPr>
            <a:endParaRPr lang="zh-CN" altLang="en-US" sz="1350" kern="0" dirty="0">
              <a:solidFill>
                <a:sysClr val="windowText" lastClr="000000"/>
              </a:solidFill>
            </a:endParaRPr>
          </a:p>
        </p:txBody>
      </p:sp>
      <p:sp>
        <p:nvSpPr>
          <p:cNvPr id="16" name="Text Box 4"/>
          <p:cNvSpPr txBox="1">
            <a:spLocks noChangeArrowheads="1"/>
          </p:cNvSpPr>
          <p:nvPr/>
        </p:nvSpPr>
        <p:spPr bwMode="auto">
          <a:xfrm>
            <a:off x="3258704" y="4131079"/>
            <a:ext cx="2807494" cy="415498"/>
          </a:xfrm>
          <a:prstGeom prst="rect">
            <a:avLst/>
          </a:prstGeom>
          <a:noFill/>
          <a:ln w="3175" algn="ctr">
            <a:noFill/>
            <a:miter lim="800000"/>
            <a:headEnd/>
            <a:tailEnd/>
          </a:ln>
        </p:spPr>
        <p:txBody>
          <a:bodyPr>
            <a:spAutoFit/>
          </a:bodyPr>
          <a:lstStyle/>
          <a:p>
            <a:pPr>
              <a:spcBef>
                <a:spcPct val="50000"/>
              </a:spcBef>
              <a:defRPr/>
            </a:pPr>
            <a:r>
              <a:rPr lang="zh-CN" altLang="en-US" sz="2100" kern="0" dirty="0">
                <a:solidFill>
                  <a:srgbClr val="C00000"/>
                </a:solidFill>
                <a:latin typeface="微软雅黑"/>
                <a:ea typeface="微软雅黑"/>
              </a:rPr>
              <a:t>彩色  </a:t>
            </a:r>
            <a:r>
              <a:rPr lang="en-US" altLang="zh-CN" sz="2100" kern="0" dirty="0">
                <a:solidFill>
                  <a:srgbClr val="C00000"/>
                </a:solidFill>
                <a:latin typeface="微软雅黑"/>
                <a:ea typeface="微软雅黑"/>
              </a:rPr>
              <a:t>0.01Lux @ F1.2</a:t>
            </a:r>
          </a:p>
        </p:txBody>
      </p:sp>
      <p:sp>
        <p:nvSpPr>
          <p:cNvPr id="17" name="AutoShape 5"/>
          <p:cNvSpPr>
            <a:spLocks/>
          </p:cNvSpPr>
          <p:nvPr/>
        </p:nvSpPr>
        <p:spPr bwMode="auto">
          <a:xfrm>
            <a:off x="2175235" y="4778779"/>
            <a:ext cx="1245394" cy="864394"/>
          </a:xfrm>
          <a:prstGeom prst="borderCallout2">
            <a:avLst>
              <a:gd name="adj1" fmla="val 9917"/>
              <a:gd name="adj2" fmla="val 104588"/>
              <a:gd name="adj3" fmla="val 9917"/>
              <a:gd name="adj4" fmla="val 114435"/>
              <a:gd name="adj5" fmla="val -38292"/>
              <a:gd name="adj6" fmla="val 124282"/>
            </a:avLst>
          </a:prstGeom>
          <a:solidFill>
            <a:sysClr val="window" lastClr="FFFFFF">
              <a:alpha val="89803"/>
            </a:sysClr>
          </a:solidFill>
          <a:ln w="3175" algn="ctr">
            <a:solidFill>
              <a:sysClr val="windowText" lastClr="000000"/>
            </a:solidFill>
            <a:miter lim="800000"/>
            <a:headEnd/>
            <a:tailEnd/>
          </a:ln>
        </p:spPr>
        <p:txBody>
          <a:bodyPr anchor="ctr"/>
          <a:lstStyle/>
          <a:p>
            <a:pPr>
              <a:defRPr/>
            </a:pPr>
            <a:r>
              <a:rPr lang="zh-CN" altLang="en-US" sz="1050" kern="0" dirty="0">
                <a:solidFill>
                  <a:sysClr val="windowText" lastClr="000000"/>
                </a:solidFill>
                <a:latin typeface="微软雅黑"/>
                <a:ea typeface="微软雅黑"/>
              </a:rPr>
              <a:t>色彩模式（彩色</a:t>
            </a:r>
            <a:r>
              <a:rPr lang="en-US" altLang="zh-CN" sz="1050" kern="0" dirty="0">
                <a:solidFill>
                  <a:sysClr val="windowText" lastClr="000000"/>
                </a:solidFill>
                <a:latin typeface="微软雅黑"/>
                <a:ea typeface="微软雅黑"/>
              </a:rPr>
              <a:t>/</a:t>
            </a:r>
            <a:r>
              <a:rPr lang="zh-CN" altLang="en-US" sz="1050" kern="0" dirty="0">
                <a:solidFill>
                  <a:sysClr val="windowText" lastClr="000000"/>
                </a:solidFill>
                <a:latin typeface="微软雅黑"/>
                <a:ea typeface="微软雅黑"/>
              </a:rPr>
              <a:t>黑白）。同一支摄像机工作在彩色或黑白模式下，其照度参数不相同</a:t>
            </a:r>
          </a:p>
        </p:txBody>
      </p:sp>
      <p:sp>
        <p:nvSpPr>
          <p:cNvPr id="18" name="AutoShape 6"/>
          <p:cNvSpPr>
            <a:spLocks/>
          </p:cNvSpPr>
          <p:nvPr/>
        </p:nvSpPr>
        <p:spPr bwMode="auto">
          <a:xfrm>
            <a:off x="4393369" y="4778779"/>
            <a:ext cx="1184672" cy="864394"/>
          </a:xfrm>
          <a:prstGeom prst="borderCallout2">
            <a:avLst>
              <a:gd name="adj1" fmla="val 9917"/>
              <a:gd name="adj2" fmla="val -4824"/>
              <a:gd name="adj3" fmla="val 9917"/>
              <a:gd name="adj4" fmla="val -5528"/>
              <a:gd name="adj5" fmla="val -35264"/>
              <a:gd name="adj6" fmla="val -5829"/>
            </a:avLst>
          </a:prstGeom>
          <a:solidFill>
            <a:sysClr val="window" lastClr="FFFFFF">
              <a:alpha val="89803"/>
            </a:sysClr>
          </a:solidFill>
          <a:ln w="3175" algn="ctr">
            <a:solidFill>
              <a:sysClr val="windowText" lastClr="000000"/>
            </a:solidFill>
            <a:miter lim="800000"/>
            <a:headEnd/>
            <a:tailEnd/>
          </a:ln>
        </p:spPr>
        <p:txBody>
          <a:bodyPr anchor="ctr"/>
          <a:lstStyle/>
          <a:p>
            <a:pPr>
              <a:defRPr/>
            </a:pPr>
            <a:r>
              <a:rPr lang="zh-CN" altLang="en-US" sz="1050" kern="0">
                <a:solidFill>
                  <a:sysClr val="windowText" lastClr="000000"/>
                </a:solidFill>
                <a:latin typeface="微软雅黑"/>
                <a:ea typeface="微软雅黑"/>
              </a:rPr>
              <a:t>照度参数，表示摄像机在正常输出图像时，到达传感器的最小光照强度</a:t>
            </a:r>
          </a:p>
        </p:txBody>
      </p:sp>
      <p:sp>
        <p:nvSpPr>
          <p:cNvPr id="19" name="AutoShape 7"/>
          <p:cNvSpPr>
            <a:spLocks/>
          </p:cNvSpPr>
          <p:nvPr/>
        </p:nvSpPr>
        <p:spPr bwMode="auto">
          <a:xfrm>
            <a:off x="6026907" y="4796639"/>
            <a:ext cx="1245394" cy="864394"/>
          </a:xfrm>
          <a:prstGeom prst="borderCallout2">
            <a:avLst>
              <a:gd name="adj1" fmla="val 9917"/>
              <a:gd name="adj2" fmla="val -4588"/>
              <a:gd name="adj3" fmla="val 9917"/>
              <a:gd name="adj4" fmla="val -19407"/>
              <a:gd name="adj5" fmla="val -35264"/>
              <a:gd name="adj6" fmla="val -34319"/>
            </a:avLst>
          </a:prstGeom>
          <a:solidFill>
            <a:sysClr val="window" lastClr="FFFFFF">
              <a:alpha val="89803"/>
            </a:sysClr>
          </a:solidFill>
          <a:ln w="3175" algn="ctr">
            <a:solidFill>
              <a:sysClr val="windowText" lastClr="000000"/>
            </a:solidFill>
            <a:miter lim="800000"/>
            <a:headEnd/>
            <a:tailEnd/>
          </a:ln>
        </p:spPr>
        <p:txBody>
          <a:bodyPr anchor="ctr"/>
          <a:lstStyle/>
          <a:p>
            <a:pPr>
              <a:defRPr/>
            </a:pPr>
            <a:r>
              <a:rPr lang="zh-CN" altLang="en-US" sz="1050" kern="0">
                <a:solidFill>
                  <a:sysClr val="windowText" lastClr="000000"/>
                </a:solidFill>
                <a:latin typeface="微软雅黑"/>
                <a:ea typeface="微软雅黑"/>
              </a:rPr>
              <a:t>光圈值。表示该照度参数是在镜头设定于何种光圈值条件下取得的。</a:t>
            </a:r>
          </a:p>
        </p:txBody>
      </p:sp>
    </p:spTree>
    <p:extLst>
      <p:ext uri="{BB962C8B-B14F-4D97-AF65-F5344CB8AC3E}">
        <p14:creationId xmlns:p14="http://schemas.microsoft.com/office/powerpoint/2010/main" val="2396409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wipe(left)">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wipe(left)">
                                      <p:cBhvr>
                                        <p:cTn id="15" dur="500"/>
                                        <p:tgtEl>
                                          <p:spTgt spid="15">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wipe(left)">
                                      <p:cBhvr>
                                        <p:cTn id="18" dur="500"/>
                                        <p:tgtEl>
                                          <p:spTgt spid="15">
                                            <p:txEl>
                                              <p:pRg st="3" end="3"/>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wipe(left)">
                                      <p:cBhvr>
                                        <p:cTn id="21" dur="500"/>
                                        <p:tgtEl>
                                          <p:spTgt spid="15">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wipe(left)">
                                      <p:cBhvr>
                                        <p:cTn id="24" dur="500"/>
                                        <p:tgtEl>
                                          <p:spTgt spid="15">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animEffect transition="in" filter="wipe(left)">
                                      <p:cBhvr>
                                        <p:cTn id="27" dur="500"/>
                                        <p:tgtEl>
                                          <p:spTgt spid="1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wipe(up)">
                                      <p:cBhvr>
                                        <p:cTn id="32" dur="500"/>
                                        <p:tgtEl>
                                          <p:spTgt spid="15">
                                            <p:txEl>
                                              <p:pRg st="7" end="7"/>
                                            </p:txEl>
                                          </p:spTgt>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407945" y="4563667"/>
            <a:ext cx="1188244" cy="37742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 name="圆角矩形 4"/>
          <p:cNvSpPr/>
          <p:nvPr/>
        </p:nvSpPr>
        <p:spPr>
          <a:xfrm>
            <a:off x="4086226" y="4563667"/>
            <a:ext cx="1188244" cy="37742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6" name="圆角矩形 5"/>
          <p:cNvSpPr/>
          <p:nvPr/>
        </p:nvSpPr>
        <p:spPr>
          <a:xfrm>
            <a:off x="1763317" y="4563667"/>
            <a:ext cx="1188244" cy="37742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7" name="图片 6" descr="Security&amp;TV-Wall.jpg"/>
          <p:cNvPicPr>
            <a:picLocks noChangeAspect="1"/>
          </p:cNvPicPr>
          <p:nvPr/>
        </p:nvPicPr>
        <p:blipFill>
          <a:blip r:embed="rId3" cstate="print"/>
          <a:stretch>
            <a:fillRect/>
          </a:stretch>
        </p:blipFill>
        <p:spPr>
          <a:xfrm>
            <a:off x="1493658" y="2186862"/>
            <a:ext cx="1721021" cy="2160240"/>
          </a:xfrm>
          <a:prstGeom prst="rect">
            <a:avLst/>
          </a:prstGeom>
          <a:ln>
            <a:noFill/>
          </a:ln>
          <a:effectLst>
            <a:softEdge rad="112500"/>
          </a:effectLst>
        </p:spPr>
      </p:pic>
      <p:pic>
        <p:nvPicPr>
          <p:cNvPr id="8" name="图片 7" descr="保险柜与小偷.jpg"/>
          <p:cNvPicPr>
            <a:picLocks noChangeAspect="1"/>
          </p:cNvPicPr>
          <p:nvPr/>
        </p:nvPicPr>
        <p:blipFill>
          <a:blip r:embed="rId4" cstate="print"/>
          <a:stretch>
            <a:fillRect/>
          </a:stretch>
        </p:blipFill>
        <p:spPr>
          <a:xfrm>
            <a:off x="3707904" y="2132856"/>
            <a:ext cx="1836204" cy="2268252"/>
          </a:xfrm>
          <a:prstGeom prst="rect">
            <a:avLst/>
          </a:prstGeom>
          <a:ln>
            <a:noFill/>
          </a:ln>
          <a:effectLst>
            <a:softEdge rad="112500"/>
          </a:effectLst>
        </p:spPr>
      </p:pic>
      <p:pic>
        <p:nvPicPr>
          <p:cNvPr id="9" name="图片 8" descr="摄像机安装点.jpg"/>
          <p:cNvPicPr>
            <a:picLocks noChangeAspect="1"/>
          </p:cNvPicPr>
          <p:nvPr/>
        </p:nvPicPr>
        <p:blipFill>
          <a:blip r:embed="rId5" cstate="print"/>
          <a:srcRect l="17272" r="20946"/>
          <a:stretch>
            <a:fillRect/>
          </a:stretch>
        </p:blipFill>
        <p:spPr>
          <a:xfrm>
            <a:off x="5976156" y="2132856"/>
            <a:ext cx="1836204" cy="2268252"/>
          </a:xfrm>
          <a:prstGeom prst="rect">
            <a:avLst/>
          </a:prstGeom>
          <a:ln>
            <a:noFill/>
          </a:ln>
          <a:effectLst>
            <a:softEdge rad="112500"/>
          </a:effectLst>
        </p:spPr>
      </p:pic>
      <p:sp>
        <p:nvSpPr>
          <p:cNvPr id="10" name="TextBox 9"/>
          <p:cNvSpPr txBox="1"/>
          <p:nvPr/>
        </p:nvSpPr>
        <p:spPr>
          <a:xfrm>
            <a:off x="2033588" y="4617244"/>
            <a:ext cx="647700" cy="507831"/>
          </a:xfrm>
          <a:prstGeom prst="rect">
            <a:avLst/>
          </a:prstGeom>
          <a:noFill/>
        </p:spPr>
        <p:txBody>
          <a:bodyPr>
            <a:spAutoFit/>
          </a:bodyPr>
          <a:lstStyle/>
          <a:p>
            <a:pPr algn="ctr">
              <a:defRPr/>
            </a:pPr>
            <a:r>
              <a:rPr lang="zh-CN" altLang="en-US" sz="1350" dirty="0">
                <a:latin typeface="+mj-ea"/>
                <a:ea typeface="+mj-ea"/>
              </a:rPr>
              <a:t>人   防</a:t>
            </a:r>
          </a:p>
        </p:txBody>
      </p:sp>
      <p:sp>
        <p:nvSpPr>
          <p:cNvPr id="11" name="TextBox 10"/>
          <p:cNvSpPr txBox="1"/>
          <p:nvPr/>
        </p:nvSpPr>
        <p:spPr>
          <a:xfrm>
            <a:off x="4356497" y="4617244"/>
            <a:ext cx="647700" cy="507831"/>
          </a:xfrm>
          <a:prstGeom prst="rect">
            <a:avLst/>
          </a:prstGeom>
          <a:noFill/>
        </p:spPr>
        <p:txBody>
          <a:bodyPr>
            <a:spAutoFit/>
          </a:bodyPr>
          <a:lstStyle/>
          <a:p>
            <a:pPr algn="ctr">
              <a:defRPr/>
            </a:pPr>
            <a:r>
              <a:rPr lang="zh-CN" altLang="en-US" sz="1350" dirty="0">
                <a:latin typeface="+mj-ea"/>
                <a:ea typeface="+mj-ea"/>
              </a:rPr>
              <a:t>物   防</a:t>
            </a:r>
          </a:p>
        </p:txBody>
      </p:sp>
      <p:sp>
        <p:nvSpPr>
          <p:cNvPr id="12" name="TextBox 11"/>
          <p:cNvSpPr txBox="1"/>
          <p:nvPr/>
        </p:nvSpPr>
        <p:spPr>
          <a:xfrm>
            <a:off x="6678216" y="4617244"/>
            <a:ext cx="647700" cy="507831"/>
          </a:xfrm>
          <a:prstGeom prst="rect">
            <a:avLst/>
          </a:prstGeom>
          <a:noFill/>
        </p:spPr>
        <p:txBody>
          <a:bodyPr>
            <a:spAutoFit/>
          </a:bodyPr>
          <a:lstStyle/>
          <a:p>
            <a:pPr algn="ctr">
              <a:defRPr/>
            </a:pPr>
            <a:r>
              <a:rPr lang="zh-CN" altLang="en-US" sz="1350" dirty="0">
                <a:latin typeface="+mj-ea"/>
                <a:ea typeface="+mj-ea"/>
              </a:rPr>
              <a:t>技   防</a:t>
            </a:r>
          </a:p>
        </p:txBody>
      </p:sp>
      <p:sp>
        <p:nvSpPr>
          <p:cNvPr id="13" name="标题 12"/>
          <p:cNvSpPr>
            <a:spLocks noGrp="1"/>
          </p:cNvSpPr>
          <p:nvPr>
            <p:ph type="title" idx="4294967295"/>
          </p:nvPr>
        </p:nvSpPr>
        <p:spPr>
          <a:xfrm>
            <a:off x="389467" y="1124215"/>
            <a:ext cx="6840141" cy="377429"/>
          </a:xfrm>
        </p:spPr>
        <p:txBody>
          <a:bodyPr/>
          <a:lstStyle/>
          <a:p>
            <a:r>
              <a:rPr lang="zh-CN" altLang="en-US" dirty="0"/>
              <a:t>三</a:t>
            </a:r>
            <a:r>
              <a:rPr lang="zh-CN" altLang="en-US" dirty="0" smtClean="0"/>
              <a:t>种基本手段</a:t>
            </a:r>
            <a:endParaRPr lang="zh-CN" altLang="en-US" dirty="0"/>
          </a:p>
        </p:txBody>
      </p:sp>
    </p:spTree>
    <p:extLst>
      <p:ext uri="{BB962C8B-B14F-4D97-AF65-F5344CB8AC3E}">
        <p14:creationId xmlns:p14="http://schemas.microsoft.com/office/powerpoint/2010/main" val="654970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4"/>
                                        </p:tgtEl>
                                        <p:attrNameLst>
                                          <p:attrName>fillcolor</p:attrName>
                                        </p:attrNameLst>
                                      </p:cBhvr>
                                      <p:to>
                                        <a:schemeClr val="accent2"/>
                                      </p:to>
                                    </p:animClr>
                                    <p:set>
                                      <p:cBhvr>
                                        <p:cTn id="7" dur="500" fill="hold"/>
                                        <p:tgtEl>
                                          <p:spTgt spid="4"/>
                                        </p:tgtEl>
                                        <p:attrNameLst>
                                          <p:attrName>fill.type</p:attrName>
                                        </p:attrNameLst>
                                      </p:cBhvr>
                                      <p:to>
                                        <p:strVal val="solid"/>
                                      </p:to>
                                    </p:set>
                                    <p:set>
                                      <p:cBhvr>
                                        <p:cTn id="8" dur="5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355601" y="1132681"/>
            <a:ext cx="6840141" cy="377429"/>
          </a:xfrm>
        </p:spPr>
        <p:txBody>
          <a:bodyPr/>
          <a:lstStyle/>
          <a:p>
            <a:pPr eaLnBrk="1" hangingPunct="1"/>
            <a:r>
              <a:rPr lang="zh-CN" altLang="en-US" dirty="0" smtClean="0"/>
              <a:t>摄像机主要性能指标</a:t>
            </a:r>
            <a:r>
              <a:rPr lang="en-US" altLang="zh-CN" dirty="0" smtClean="0"/>
              <a:t>——</a:t>
            </a:r>
            <a:r>
              <a:rPr lang="zh-CN" altLang="en-US" dirty="0" smtClean="0"/>
              <a:t>自动增益</a:t>
            </a:r>
          </a:p>
        </p:txBody>
      </p:sp>
      <p:sp>
        <p:nvSpPr>
          <p:cNvPr id="90115"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en-US" altLang="zh-CN" sz="1500" dirty="0"/>
              <a:t>AGC</a:t>
            </a:r>
            <a:r>
              <a:rPr lang="zh-CN" altLang="en-US" sz="1500" dirty="0"/>
              <a:t>（</a:t>
            </a:r>
            <a:r>
              <a:rPr lang="en-US" altLang="zh-CN" sz="1500" dirty="0"/>
              <a:t>Auto Gain Control</a:t>
            </a:r>
            <a:r>
              <a:rPr lang="zh-CN" altLang="en-US" sz="1500" dirty="0"/>
              <a:t>）将来自图像传感器的信号放大到可以使用水准的视频放大器，其放大量即增益，并自动根据信号电平调整增益幅度</a:t>
            </a:r>
          </a:p>
          <a:p>
            <a:pPr eaLnBrk="1" hangingPunct="1"/>
            <a:r>
              <a:rPr lang="zh-CN" altLang="en-US" sz="1500" dirty="0"/>
              <a:t>优点是提升了摄像机的动态范围，缺点是将噪声一同放大</a:t>
            </a:r>
          </a:p>
        </p:txBody>
      </p:sp>
      <p:sp>
        <p:nvSpPr>
          <p:cNvPr id="10" name="TextBox 9"/>
          <p:cNvSpPr txBox="1"/>
          <p:nvPr/>
        </p:nvSpPr>
        <p:spPr>
          <a:xfrm>
            <a:off x="2423090" y="5420253"/>
            <a:ext cx="1026114" cy="300082"/>
          </a:xfrm>
          <a:prstGeom prst="rect">
            <a:avLst/>
          </a:prstGeom>
          <a:noFill/>
          <a:ln w="3175" algn="ctr">
            <a:noFill/>
            <a:miter lim="800000"/>
            <a:headEnd/>
            <a:tailEnd/>
          </a:ln>
        </p:spPr>
        <p:txBody>
          <a:bodyPr wrap="square">
            <a:spAutoFit/>
          </a:bodyPr>
          <a:lstStyle>
            <a:defPPr>
              <a:defRPr lang="zh-CN"/>
            </a:defPPr>
            <a:lvl1pPr>
              <a:spcBef>
                <a:spcPct val="50000"/>
              </a:spcBef>
              <a:defRPr sz="1800" b="0"/>
            </a:lvl1pPr>
          </a:lstStyle>
          <a:p>
            <a:r>
              <a:rPr lang="en-US" altLang="zh-CN" sz="1350" dirty="0"/>
              <a:t>AGC </a:t>
            </a:r>
            <a:r>
              <a:rPr lang="zh-CN" altLang="en-US" sz="1350" dirty="0"/>
              <a:t>关闭</a:t>
            </a:r>
          </a:p>
        </p:txBody>
      </p:sp>
      <p:sp>
        <p:nvSpPr>
          <p:cNvPr id="11" name="TextBox 10"/>
          <p:cNvSpPr txBox="1"/>
          <p:nvPr/>
        </p:nvSpPr>
        <p:spPr>
          <a:xfrm>
            <a:off x="5581935" y="5420253"/>
            <a:ext cx="934282" cy="507831"/>
          </a:xfrm>
          <a:prstGeom prst="rect">
            <a:avLst/>
          </a:prstGeom>
          <a:noFill/>
          <a:ln w="3175" algn="ctr">
            <a:noFill/>
            <a:miter lim="800000"/>
            <a:headEnd/>
            <a:tailEnd/>
          </a:ln>
        </p:spPr>
        <p:txBody>
          <a:bodyPr wrap="square">
            <a:spAutoFit/>
          </a:bodyPr>
          <a:lstStyle>
            <a:defPPr>
              <a:defRPr lang="zh-CN"/>
            </a:defPPr>
            <a:lvl1pPr>
              <a:spcBef>
                <a:spcPct val="50000"/>
              </a:spcBef>
              <a:defRPr sz="1800" b="0"/>
            </a:lvl1pPr>
          </a:lstStyle>
          <a:p>
            <a:r>
              <a:rPr lang="en-US" altLang="zh-CN" sz="1350" dirty="0"/>
              <a:t>AGC </a:t>
            </a:r>
            <a:r>
              <a:rPr lang="zh-CN" altLang="en-US" sz="1350" dirty="0"/>
              <a:t>开启</a:t>
            </a:r>
          </a:p>
        </p:txBody>
      </p:sp>
      <p:pic>
        <p:nvPicPr>
          <p:cNvPr id="12" name="Picture 11" descr="AGC关闭"/>
          <p:cNvPicPr>
            <a:picLocks noChangeAspect="1" noChangeArrowheads="1"/>
          </p:cNvPicPr>
          <p:nvPr/>
        </p:nvPicPr>
        <p:blipFill>
          <a:blip r:embed="rId2" cstate="print"/>
          <a:srcRect/>
          <a:stretch>
            <a:fillRect/>
          </a:stretch>
        </p:blipFill>
        <p:spPr bwMode="auto">
          <a:xfrm>
            <a:off x="1655677" y="3181475"/>
            <a:ext cx="2646760" cy="2160985"/>
          </a:xfrm>
          <a:prstGeom prst="rect">
            <a:avLst/>
          </a:prstGeom>
          <a:noFill/>
        </p:spPr>
      </p:pic>
      <p:pic>
        <p:nvPicPr>
          <p:cNvPr id="13" name="Picture 10" descr="AGC打开"/>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4800601" y="3177904"/>
            <a:ext cx="2645569" cy="2164556"/>
          </a:xfrm>
          <a:prstGeom prst="rect">
            <a:avLst/>
          </a:prstGeom>
          <a:noFill/>
        </p:spPr>
      </p:pic>
    </p:spTree>
    <p:extLst>
      <p:ext uri="{BB962C8B-B14F-4D97-AF65-F5344CB8AC3E}">
        <p14:creationId xmlns:p14="http://schemas.microsoft.com/office/powerpoint/2010/main" val="127123065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364067" y="1124215"/>
            <a:ext cx="6840141" cy="377429"/>
          </a:xfrm>
        </p:spPr>
        <p:txBody>
          <a:bodyPr/>
          <a:lstStyle/>
          <a:p>
            <a:pPr eaLnBrk="1" hangingPunct="1"/>
            <a:r>
              <a:rPr lang="zh-CN" altLang="en-US" dirty="0" smtClean="0"/>
              <a:t>摄像机主要性能指标</a:t>
            </a:r>
            <a:r>
              <a:rPr lang="en-US" altLang="zh-CN" dirty="0" smtClean="0"/>
              <a:t>——</a:t>
            </a:r>
            <a:r>
              <a:rPr lang="zh-CN" altLang="en-US" dirty="0" smtClean="0"/>
              <a:t>白平衡</a:t>
            </a:r>
          </a:p>
        </p:txBody>
      </p:sp>
      <p:sp>
        <p:nvSpPr>
          <p:cNvPr id="91139"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sz="1500" dirty="0"/>
              <a:t>用于彩色摄像机，确保在不同色温环境下正确表示色彩</a:t>
            </a:r>
            <a:endParaRPr lang="en-US" altLang="zh-CN" sz="1500" dirty="0"/>
          </a:p>
          <a:p>
            <a:pPr eaLnBrk="1" hangingPunct="1"/>
            <a:endParaRPr lang="zh-CN" altLang="en-US" dirty="0"/>
          </a:p>
          <a:p>
            <a:pPr eaLnBrk="1" hangingPunct="1"/>
            <a:r>
              <a:rPr lang="zh-CN" altLang="en-US" sz="1500" dirty="0"/>
              <a:t>分为手动白平衡和自动白平衡两种</a:t>
            </a:r>
          </a:p>
          <a:p>
            <a:pPr lvl="1" eaLnBrk="1" hangingPunct="1"/>
            <a:r>
              <a:rPr lang="zh-CN" altLang="en-US" sz="1350" dirty="0"/>
              <a:t>手动白平衡</a:t>
            </a:r>
          </a:p>
          <a:p>
            <a:pPr lvl="1" eaLnBrk="1" hangingPunct="1"/>
            <a:r>
              <a:rPr lang="zh-CN" altLang="en-US" sz="1350" dirty="0"/>
              <a:t>自动白平衡</a:t>
            </a:r>
          </a:p>
        </p:txBody>
      </p:sp>
      <p:pic>
        <p:nvPicPr>
          <p:cNvPr id="91140" name="Picture 4" descr="cctv簡介-1_页面_14_图像_0003"/>
          <p:cNvPicPr>
            <a:picLocks noChangeAspect="1" noChangeArrowheads="1"/>
          </p:cNvPicPr>
          <p:nvPr/>
        </p:nvPicPr>
        <p:blipFill>
          <a:blip r:embed="rId3" cstate="print"/>
          <a:srcRect/>
          <a:stretch>
            <a:fillRect/>
          </a:stretch>
        </p:blipFill>
        <p:spPr bwMode="auto">
          <a:xfrm>
            <a:off x="5705475" y="3594591"/>
            <a:ext cx="1944291" cy="1293019"/>
          </a:xfrm>
          <a:prstGeom prst="rect">
            <a:avLst/>
          </a:prstGeom>
          <a:noFill/>
          <a:ln w="9525">
            <a:noFill/>
            <a:miter lim="800000"/>
            <a:headEnd/>
            <a:tailEnd/>
          </a:ln>
        </p:spPr>
      </p:pic>
      <p:pic>
        <p:nvPicPr>
          <p:cNvPr id="91141" name="Picture 5" descr="cctv簡介-1_页面_14_图像_0001"/>
          <p:cNvPicPr>
            <a:picLocks noChangeAspect="1" noChangeArrowheads="1"/>
          </p:cNvPicPr>
          <p:nvPr/>
        </p:nvPicPr>
        <p:blipFill>
          <a:blip r:embed="rId4" cstate="print"/>
          <a:srcRect/>
          <a:stretch>
            <a:fillRect/>
          </a:stretch>
        </p:blipFill>
        <p:spPr bwMode="auto">
          <a:xfrm>
            <a:off x="3600450" y="3594591"/>
            <a:ext cx="1944291" cy="1293019"/>
          </a:xfrm>
          <a:prstGeom prst="rect">
            <a:avLst/>
          </a:prstGeom>
          <a:noFill/>
          <a:ln w="9525">
            <a:noFill/>
            <a:miter lim="800000"/>
            <a:headEnd/>
            <a:tailEnd/>
          </a:ln>
        </p:spPr>
      </p:pic>
      <p:pic>
        <p:nvPicPr>
          <p:cNvPr id="91142" name="Picture 6" descr="cctv簡介-1_页面_14_图像_0002"/>
          <p:cNvPicPr>
            <a:picLocks noChangeAspect="1" noChangeArrowheads="1"/>
          </p:cNvPicPr>
          <p:nvPr/>
        </p:nvPicPr>
        <p:blipFill>
          <a:blip r:embed="rId5" cstate="print"/>
          <a:srcRect/>
          <a:stretch>
            <a:fillRect/>
          </a:stretch>
        </p:blipFill>
        <p:spPr bwMode="auto">
          <a:xfrm>
            <a:off x="1439467" y="3591019"/>
            <a:ext cx="1944290" cy="1293019"/>
          </a:xfrm>
          <a:prstGeom prst="rect">
            <a:avLst/>
          </a:prstGeom>
          <a:noFill/>
          <a:ln w="9525">
            <a:noFill/>
            <a:miter lim="800000"/>
            <a:headEnd/>
            <a:tailEnd/>
          </a:ln>
        </p:spPr>
      </p:pic>
      <p:sp>
        <p:nvSpPr>
          <p:cNvPr id="91143" name="Text Box 7"/>
          <p:cNvSpPr txBox="1">
            <a:spLocks noChangeArrowheads="1"/>
          </p:cNvSpPr>
          <p:nvPr/>
        </p:nvSpPr>
        <p:spPr bwMode="auto">
          <a:xfrm>
            <a:off x="1925241" y="4887610"/>
            <a:ext cx="5509022" cy="300082"/>
          </a:xfrm>
          <a:prstGeom prst="rect">
            <a:avLst/>
          </a:prstGeom>
          <a:noFill/>
          <a:ln w="9525">
            <a:noFill/>
            <a:miter lim="800000"/>
            <a:headEnd/>
            <a:tailEnd/>
          </a:ln>
        </p:spPr>
        <p:txBody>
          <a:bodyPr>
            <a:spAutoFit/>
          </a:bodyPr>
          <a:lstStyle/>
          <a:p>
            <a:pPr>
              <a:spcBef>
                <a:spcPct val="50000"/>
              </a:spcBef>
            </a:pPr>
            <a:r>
              <a:rPr lang="zh-CN" altLang="en-US" sz="1350" dirty="0">
                <a:latin typeface="+mj-ea"/>
                <a:ea typeface="+mj-ea"/>
              </a:rPr>
              <a:t>日光灯色温                             标准色温                            钠灯色温</a:t>
            </a:r>
          </a:p>
        </p:txBody>
      </p:sp>
    </p:spTree>
    <p:extLst>
      <p:ext uri="{BB962C8B-B14F-4D97-AF65-F5344CB8AC3E}">
        <p14:creationId xmlns:p14="http://schemas.microsoft.com/office/powerpoint/2010/main" val="265197764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06400" y="1107281"/>
            <a:ext cx="6840141" cy="377429"/>
          </a:xfrm>
        </p:spPr>
        <p:txBody>
          <a:bodyPr/>
          <a:lstStyle/>
          <a:p>
            <a:r>
              <a:rPr lang="zh-CN" altLang="en-US" dirty="0" smtClean="0"/>
              <a:t>摄像机特殊功能</a:t>
            </a:r>
            <a:r>
              <a:rPr lang="en-US" altLang="zh-CN" dirty="0"/>
              <a:t>——</a:t>
            </a:r>
            <a:r>
              <a:rPr lang="zh-CN" altLang="en-US" dirty="0" smtClean="0"/>
              <a:t>背光补偿</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lstStyle/>
          <a:p>
            <a:pPr eaLnBrk="1" hangingPunct="1"/>
            <a:r>
              <a:rPr lang="zh-CN" altLang="en-US" sz="1500" dirty="0"/>
              <a:t>采用背光补偿技术，让摄像机找到拍摄最佳图像的参考亮度，然后自动提供适当的光补偿量，帮助用户很好地识别一个背部光照很强的物体。背光补偿往往针对目标图像的特定区域有效。</a:t>
            </a:r>
          </a:p>
        </p:txBody>
      </p:sp>
      <p:sp>
        <p:nvSpPr>
          <p:cNvPr id="6" name="TextBox 5"/>
          <p:cNvSpPr txBox="1"/>
          <p:nvPr/>
        </p:nvSpPr>
        <p:spPr>
          <a:xfrm>
            <a:off x="2035403" y="5480287"/>
            <a:ext cx="1832534" cy="276999"/>
          </a:xfrm>
          <a:prstGeom prst="rect">
            <a:avLst/>
          </a:prstGeom>
          <a:noFill/>
        </p:spPr>
        <p:txBody>
          <a:bodyPr wrap="square" rtlCol="0">
            <a:spAutoFit/>
          </a:bodyPr>
          <a:lstStyle/>
          <a:p>
            <a:pPr algn="ctr"/>
            <a:r>
              <a:rPr lang="zh-CN" altLang="en-US" sz="1200" dirty="0">
                <a:latin typeface="+mj-ea"/>
                <a:ea typeface="+mj-ea"/>
              </a:rPr>
              <a:t>原始图像</a:t>
            </a:r>
            <a:endParaRPr lang="en-US" altLang="zh-CN" sz="1200" dirty="0">
              <a:latin typeface="+mj-ea"/>
              <a:ea typeface="+mj-ea"/>
            </a:endParaRPr>
          </a:p>
        </p:txBody>
      </p:sp>
      <p:sp>
        <p:nvSpPr>
          <p:cNvPr id="7" name="TextBox 6"/>
          <p:cNvSpPr txBox="1"/>
          <p:nvPr/>
        </p:nvSpPr>
        <p:spPr>
          <a:xfrm>
            <a:off x="4898150" y="5480288"/>
            <a:ext cx="2266567" cy="276999"/>
          </a:xfrm>
          <a:prstGeom prst="rect">
            <a:avLst/>
          </a:prstGeom>
          <a:noFill/>
        </p:spPr>
        <p:txBody>
          <a:bodyPr wrap="square" rtlCol="0">
            <a:spAutoFit/>
          </a:bodyPr>
          <a:lstStyle/>
          <a:p>
            <a:pPr algn="ctr"/>
            <a:r>
              <a:rPr lang="zh-CN" altLang="en-US" sz="1200" dirty="0">
                <a:latin typeface="+mj-ea"/>
                <a:ea typeface="+mj-ea"/>
              </a:rPr>
              <a:t>背光补偿功能开启</a:t>
            </a:r>
            <a:endParaRPr lang="en-US" altLang="zh-CN" sz="1200" dirty="0">
              <a:latin typeface="+mj-ea"/>
              <a:ea typeface="+mj-ea"/>
            </a:endParaRPr>
          </a:p>
        </p:txBody>
      </p:sp>
      <p:grpSp>
        <p:nvGrpSpPr>
          <p:cNvPr id="2064" name="组合 2063"/>
          <p:cNvGrpSpPr>
            <a:grpSpLocks noChangeAspect="1"/>
          </p:cNvGrpSpPr>
          <p:nvPr/>
        </p:nvGrpSpPr>
        <p:grpSpPr>
          <a:xfrm>
            <a:off x="1493658" y="3919329"/>
            <a:ext cx="2700000" cy="1523888"/>
            <a:chOff x="467544" y="4249526"/>
            <a:chExt cx="3600000" cy="2031851"/>
          </a:xfrm>
        </p:grpSpPr>
        <p:pic>
          <p:nvPicPr>
            <p:cNvPr id="9" name="图片 8" descr="图片1副本1.jpg"/>
            <p:cNvPicPr>
              <a:picLocks noChangeAspect="1"/>
            </p:cNvPicPr>
            <p:nvPr/>
          </p:nvPicPr>
          <p:blipFill>
            <a:blip r:embed="rId3" cstate="print"/>
            <a:stretch>
              <a:fillRect/>
            </a:stretch>
          </p:blipFill>
          <p:spPr>
            <a:xfrm>
              <a:off x="467544" y="4249526"/>
              <a:ext cx="3600000" cy="2031851"/>
            </a:xfrm>
            <a:prstGeom prst="rect">
              <a:avLst/>
            </a:prstGeom>
            <a:ln>
              <a:noFill/>
            </a:ln>
          </p:spPr>
        </p:pic>
        <p:sp>
          <p:nvSpPr>
            <p:cNvPr id="50" name="矩形 49"/>
            <p:cNvSpPr/>
            <p:nvPr/>
          </p:nvSpPr>
          <p:spPr>
            <a:xfrm>
              <a:off x="1474790" y="4502156"/>
              <a:ext cx="180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065" name="组合 2064"/>
          <p:cNvGrpSpPr/>
          <p:nvPr/>
        </p:nvGrpSpPr>
        <p:grpSpPr>
          <a:xfrm>
            <a:off x="4680012" y="3919330"/>
            <a:ext cx="2700000" cy="1523888"/>
            <a:chOff x="4716016" y="4249527"/>
            <a:chExt cx="3600000" cy="2031851"/>
          </a:xfrm>
        </p:grpSpPr>
        <p:pic>
          <p:nvPicPr>
            <p:cNvPr id="8" name="图片 7" descr="图片1副本.jpg"/>
            <p:cNvPicPr>
              <a:picLocks noChangeAspect="1"/>
            </p:cNvPicPr>
            <p:nvPr/>
          </p:nvPicPr>
          <p:blipFill>
            <a:blip r:embed="rId4" cstate="print"/>
            <a:stretch>
              <a:fillRect/>
            </a:stretch>
          </p:blipFill>
          <p:spPr>
            <a:xfrm>
              <a:off x="4716016" y="4249527"/>
              <a:ext cx="3600000" cy="2031851"/>
            </a:xfrm>
            <a:prstGeom prst="rect">
              <a:avLst/>
            </a:prstGeom>
            <a:ln>
              <a:noFill/>
            </a:ln>
          </p:spPr>
        </p:pic>
        <p:sp>
          <p:nvSpPr>
            <p:cNvPr id="51" name="矩形 50"/>
            <p:cNvSpPr/>
            <p:nvPr/>
          </p:nvSpPr>
          <p:spPr>
            <a:xfrm>
              <a:off x="5731686" y="4494606"/>
              <a:ext cx="180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 name="TextBox 10"/>
          <p:cNvSpPr txBox="1"/>
          <p:nvPr/>
        </p:nvSpPr>
        <p:spPr>
          <a:xfrm>
            <a:off x="3708204" y="3464878"/>
            <a:ext cx="755784" cy="461665"/>
          </a:xfrm>
          <a:prstGeom prst="rect">
            <a:avLst/>
          </a:prstGeom>
          <a:noFill/>
        </p:spPr>
        <p:txBody>
          <a:bodyPr wrap="square" rtlCol="0">
            <a:spAutoFit/>
          </a:bodyPr>
          <a:lstStyle/>
          <a:p>
            <a:r>
              <a:rPr lang="zh-CN" altLang="en-US" sz="1200" b="1" dirty="0">
                <a:solidFill>
                  <a:srgbClr val="FF0000"/>
                </a:solidFill>
                <a:latin typeface="+mj-ea"/>
                <a:ea typeface="+mj-ea"/>
              </a:rPr>
              <a:t>人脸偏暗</a:t>
            </a:r>
          </a:p>
        </p:txBody>
      </p:sp>
      <p:grpSp>
        <p:nvGrpSpPr>
          <p:cNvPr id="18" name="组合 17"/>
          <p:cNvGrpSpPr/>
          <p:nvPr/>
        </p:nvGrpSpPr>
        <p:grpSpPr>
          <a:xfrm>
            <a:off x="2141731" y="2886636"/>
            <a:ext cx="1489688" cy="1473804"/>
            <a:chOff x="1331640" y="2942420"/>
            <a:chExt cx="1986251" cy="1883186"/>
          </a:xfrm>
        </p:grpSpPr>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3295" y="2942420"/>
              <a:ext cx="954596" cy="1276495"/>
            </a:xfrm>
            <a:prstGeom prst="rect">
              <a:avLst/>
            </a:prstGeom>
            <a:noFill/>
            <a:ln w="2540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2066" name="组合 2065"/>
            <p:cNvGrpSpPr/>
            <p:nvPr/>
          </p:nvGrpSpPr>
          <p:grpSpPr>
            <a:xfrm>
              <a:off x="1331640" y="2945364"/>
              <a:ext cx="1839614" cy="1880242"/>
              <a:chOff x="1331640" y="2945364"/>
              <a:chExt cx="1839614" cy="1880242"/>
            </a:xfrm>
          </p:grpSpPr>
          <p:sp>
            <p:nvSpPr>
              <p:cNvPr id="10" name="Ellipse 15"/>
              <p:cNvSpPr/>
              <p:nvPr/>
            </p:nvSpPr>
            <p:spPr>
              <a:xfrm>
                <a:off x="1331640" y="4307610"/>
                <a:ext cx="482207" cy="5179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Verdana" pitchFamily="34" charset="0"/>
                  <a:ea typeface="+mj-ea"/>
                </a:endParaRPr>
              </a:p>
            </p:txBody>
          </p:sp>
          <p:cxnSp>
            <p:nvCxnSpPr>
              <p:cNvPr id="5" name="直接连接符 4"/>
              <p:cNvCxnSpPr>
                <a:stCxn id="10" idx="0"/>
              </p:cNvCxnSpPr>
              <p:nvPr/>
            </p:nvCxnSpPr>
            <p:spPr>
              <a:xfrm flipV="1">
                <a:off x="1572744" y="2945364"/>
                <a:ext cx="776905" cy="1362246"/>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a:stCxn id="10" idx="5"/>
              </p:cNvCxnSpPr>
              <p:nvPr/>
            </p:nvCxnSpPr>
            <p:spPr>
              <a:xfrm flipV="1">
                <a:off x="1743229" y="4218915"/>
                <a:ext cx="606420" cy="530833"/>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49" name="矩形 48"/>
              <p:cNvSpPr/>
              <p:nvPr/>
            </p:nvSpPr>
            <p:spPr>
              <a:xfrm>
                <a:off x="2516363" y="3448736"/>
                <a:ext cx="654891" cy="1837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3" name="TextBox 12"/>
          <p:cNvSpPr txBox="1"/>
          <p:nvPr/>
        </p:nvSpPr>
        <p:spPr>
          <a:xfrm>
            <a:off x="6840252" y="3465952"/>
            <a:ext cx="810518" cy="276999"/>
          </a:xfrm>
          <a:prstGeom prst="rect">
            <a:avLst/>
          </a:prstGeom>
          <a:noFill/>
        </p:spPr>
        <p:txBody>
          <a:bodyPr wrap="square" rtlCol="0">
            <a:spAutoFit/>
          </a:bodyPr>
          <a:lstStyle/>
          <a:p>
            <a:r>
              <a:rPr lang="zh-CN" altLang="en-US" sz="1200" b="1" dirty="0">
                <a:solidFill>
                  <a:srgbClr val="FF0000"/>
                </a:solidFill>
                <a:latin typeface="+mj-ea"/>
                <a:ea typeface="+mj-ea"/>
              </a:rPr>
              <a:t>人脸清晰</a:t>
            </a:r>
          </a:p>
        </p:txBody>
      </p:sp>
      <p:grpSp>
        <p:nvGrpSpPr>
          <p:cNvPr id="19" name="组合 18"/>
          <p:cNvGrpSpPr/>
          <p:nvPr/>
        </p:nvGrpSpPr>
        <p:grpSpPr>
          <a:xfrm>
            <a:off x="5328086" y="2888941"/>
            <a:ext cx="1531031" cy="1471063"/>
            <a:chOff x="5580113" y="2875676"/>
            <a:chExt cx="2041375" cy="1961417"/>
          </a:xfrm>
        </p:grpSpPr>
        <p:pic>
          <p:nvPicPr>
            <p:cNvPr id="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1363" y="2875676"/>
              <a:ext cx="1000125" cy="1333500"/>
            </a:xfrm>
            <a:prstGeom prst="rect">
              <a:avLst/>
            </a:prstGeom>
            <a:noFill/>
            <a:ln w="2540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2067" name="组合 2066"/>
            <p:cNvGrpSpPr/>
            <p:nvPr/>
          </p:nvGrpSpPr>
          <p:grpSpPr>
            <a:xfrm>
              <a:off x="5580113" y="2875676"/>
              <a:ext cx="1831263" cy="1961417"/>
              <a:chOff x="5580113" y="2875676"/>
              <a:chExt cx="1831263" cy="1961417"/>
            </a:xfrm>
          </p:grpSpPr>
          <p:sp>
            <p:nvSpPr>
              <p:cNvPr id="12" name="Ellipse 15"/>
              <p:cNvSpPr/>
              <p:nvPr/>
            </p:nvSpPr>
            <p:spPr>
              <a:xfrm>
                <a:off x="5580113" y="4293096"/>
                <a:ext cx="504056" cy="543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Verdana" pitchFamily="34" charset="0"/>
                  <a:ea typeface="+mj-ea"/>
                </a:endParaRPr>
              </a:p>
            </p:txBody>
          </p:sp>
          <p:cxnSp>
            <p:nvCxnSpPr>
              <p:cNvPr id="23" name="直接连接符 22"/>
              <p:cNvCxnSpPr>
                <a:stCxn id="12" idx="0"/>
              </p:cNvCxnSpPr>
              <p:nvPr/>
            </p:nvCxnSpPr>
            <p:spPr>
              <a:xfrm flipV="1">
                <a:off x="5832141" y="2875676"/>
                <a:ext cx="789222" cy="1417420"/>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a:stCxn id="12" idx="6"/>
              </p:cNvCxnSpPr>
              <p:nvPr/>
            </p:nvCxnSpPr>
            <p:spPr>
              <a:xfrm flipV="1">
                <a:off x="6084169" y="4209176"/>
                <a:ext cx="537194" cy="355919"/>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48" name="矩形 47"/>
              <p:cNvSpPr/>
              <p:nvPr/>
            </p:nvSpPr>
            <p:spPr>
              <a:xfrm>
                <a:off x="6775944" y="3415352"/>
                <a:ext cx="635432" cy="1430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9862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64"/>
                                        </p:tgtEl>
                                        <p:attrNameLst>
                                          <p:attrName>style.visibility</p:attrName>
                                        </p:attrNameLst>
                                      </p:cBhvr>
                                      <p:to>
                                        <p:strVal val="visible"/>
                                      </p:to>
                                    </p:set>
                                    <p:animEffect transition="in" filter="wipe(up)">
                                      <p:cBhvr>
                                        <p:cTn id="12" dur="500"/>
                                        <p:tgtEl>
                                          <p:spTgt spid="206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065"/>
                                        </p:tgtEl>
                                        <p:attrNameLst>
                                          <p:attrName>style.visibility</p:attrName>
                                        </p:attrNameLst>
                                      </p:cBhvr>
                                      <p:to>
                                        <p:strVal val="visible"/>
                                      </p:to>
                                    </p:set>
                                    <p:animEffect transition="in" filter="wipe(up)">
                                      <p:cBhvr>
                                        <p:cTn id="29" dur="500"/>
                                        <p:tgtEl>
                                          <p:spTgt spid="2065"/>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734318" y="4003988"/>
            <a:ext cx="2700000" cy="1530000"/>
            <a:chOff x="4788424" y="4313386"/>
            <a:chExt cx="3600000" cy="2040000"/>
          </a:xfrm>
        </p:grpSpPr>
        <p:pic>
          <p:nvPicPr>
            <p:cNvPr id="13" name="图片 12" descr="capture02副本.jpg"/>
            <p:cNvPicPr>
              <a:picLocks noChangeAspect="1"/>
            </p:cNvPicPr>
            <p:nvPr/>
          </p:nvPicPr>
          <p:blipFill>
            <a:blip r:embed="rId2" cstate="print"/>
            <a:stretch>
              <a:fillRect/>
            </a:stretch>
          </p:blipFill>
          <p:spPr>
            <a:xfrm>
              <a:off x="4788424" y="4313386"/>
              <a:ext cx="3600000" cy="2040000"/>
            </a:xfrm>
            <a:prstGeom prst="rect">
              <a:avLst/>
            </a:prstGeom>
            <a:ln>
              <a:noFill/>
            </a:ln>
          </p:spPr>
        </p:pic>
        <p:sp>
          <p:nvSpPr>
            <p:cNvPr id="21" name="矩形 20"/>
            <p:cNvSpPr/>
            <p:nvPr/>
          </p:nvSpPr>
          <p:spPr>
            <a:xfrm>
              <a:off x="6097816" y="4695812"/>
              <a:ext cx="180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 name="组合 3"/>
          <p:cNvGrpSpPr/>
          <p:nvPr/>
        </p:nvGrpSpPr>
        <p:grpSpPr>
          <a:xfrm>
            <a:off x="1737720" y="4003988"/>
            <a:ext cx="2700000" cy="1530000"/>
            <a:chOff x="792960" y="4313386"/>
            <a:chExt cx="3600000" cy="2040000"/>
          </a:xfrm>
        </p:grpSpPr>
        <p:pic>
          <p:nvPicPr>
            <p:cNvPr id="12" name="图片 11" descr="图片1副本.jpg"/>
            <p:cNvPicPr>
              <a:picLocks noChangeAspect="1"/>
            </p:cNvPicPr>
            <p:nvPr/>
          </p:nvPicPr>
          <p:blipFill>
            <a:blip r:embed="rId3" cstate="print"/>
            <a:stretch>
              <a:fillRect/>
            </a:stretch>
          </p:blipFill>
          <p:spPr>
            <a:xfrm>
              <a:off x="792960" y="4313386"/>
              <a:ext cx="3600000" cy="2040000"/>
            </a:xfrm>
            <a:prstGeom prst="rect">
              <a:avLst/>
            </a:prstGeom>
            <a:ln>
              <a:noFill/>
            </a:ln>
          </p:spPr>
        </p:pic>
        <p:sp>
          <p:nvSpPr>
            <p:cNvPr id="19" name="矩形 18"/>
            <p:cNvSpPr/>
            <p:nvPr/>
          </p:nvSpPr>
          <p:spPr>
            <a:xfrm>
              <a:off x="1799712" y="4552108"/>
              <a:ext cx="180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title" idx="4294967295"/>
          </p:nvPr>
        </p:nvSpPr>
        <p:spPr>
          <a:xfrm>
            <a:off x="355600" y="1141147"/>
            <a:ext cx="6840141" cy="377429"/>
          </a:xfrm>
        </p:spPr>
        <p:txBody>
          <a:bodyPr/>
          <a:lstStyle/>
          <a:p>
            <a:r>
              <a:rPr lang="zh-CN" altLang="en-US" dirty="0" smtClean="0"/>
              <a:t>摄像机特殊功能</a:t>
            </a:r>
            <a:r>
              <a:rPr lang="en-US" altLang="zh-CN" dirty="0"/>
              <a:t>——</a:t>
            </a:r>
            <a:r>
              <a:rPr lang="zh-CN" altLang="en-US" dirty="0" smtClean="0"/>
              <a:t>宽动态</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lstStyle/>
          <a:p>
            <a:pPr eaLnBrk="1" hangingPunct="1"/>
            <a:r>
              <a:rPr lang="zh-CN" altLang="en-US" sz="1500" dirty="0"/>
              <a:t>针对逆光场景，宽动态技术在后景区域使用短快门曝光，在前景区域使用长快门曝光，生成合成图像。所以能看清图像暗处的细节，而图像亮处又不过曝。宽动态技术可获得比背光补偿技术更加清新、艳丽的图像。</a:t>
            </a:r>
          </a:p>
        </p:txBody>
      </p:sp>
      <p:sp>
        <p:nvSpPr>
          <p:cNvPr id="10" name="TextBox 9"/>
          <p:cNvSpPr txBox="1"/>
          <p:nvPr/>
        </p:nvSpPr>
        <p:spPr>
          <a:xfrm>
            <a:off x="2306161" y="5571060"/>
            <a:ext cx="1832534" cy="276999"/>
          </a:xfrm>
          <a:prstGeom prst="rect">
            <a:avLst/>
          </a:prstGeom>
          <a:noFill/>
        </p:spPr>
        <p:txBody>
          <a:bodyPr wrap="square" rtlCol="0">
            <a:spAutoFit/>
          </a:bodyPr>
          <a:lstStyle/>
          <a:p>
            <a:pPr algn="ctr"/>
            <a:r>
              <a:rPr lang="zh-CN" altLang="en-US" sz="1200" dirty="0">
                <a:latin typeface="+mj-ea"/>
                <a:ea typeface="+mj-ea"/>
              </a:rPr>
              <a:t>背光补偿功能开启</a:t>
            </a:r>
            <a:endParaRPr lang="en-US" altLang="zh-CN" sz="1200" dirty="0">
              <a:latin typeface="+mj-ea"/>
              <a:ea typeface="+mj-ea"/>
            </a:endParaRPr>
          </a:p>
        </p:txBody>
      </p:sp>
      <p:sp>
        <p:nvSpPr>
          <p:cNvPr id="11" name="TextBox 10"/>
          <p:cNvSpPr txBox="1"/>
          <p:nvPr/>
        </p:nvSpPr>
        <p:spPr>
          <a:xfrm>
            <a:off x="4952456" y="5571060"/>
            <a:ext cx="2266567" cy="276999"/>
          </a:xfrm>
          <a:prstGeom prst="rect">
            <a:avLst/>
          </a:prstGeom>
          <a:noFill/>
        </p:spPr>
        <p:txBody>
          <a:bodyPr wrap="square" rtlCol="0">
            <a:spAutoFit/>
          </a:bodyPr>
          <a:lstStyle/>
          <a:p>
            <a:pPr algn="ctr"/>
            <a:r>
              <a:rPr lang="zh-CN" altLang="en-US" sz="1200" dirty="0">
                <a:latin typeface="+mj-ea"/>
                <a:ea typeface="+mj-ea"/>
              </a:rPr>
              <a:t>宽动态功能开启</a:t>
            </a:r>
            <a:endParaRPr lang="en-US" altLang="zh-CN" sz="1200" dirty="0">
              <a:latin typeface="+mj-ea"/>
              <a:ea typeface="+mj-ea"/>
            </a:endParaRPr>
          </a:p>
        </p:txBody>
      </p:sp>
      <p:sp>
        <p:nvSpPr>
          <p:cNvPr id="14" name="Ellipse 15"/>
          <p:cNvSpPr/>
          <p:nvPr/>
        </p:nvSpPr>
        <p:spPr>
          <a:xfrm>
            <a:off x="1812249" y="4063049"/>
            <a:ext cx="514487" cy="5357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Verdana" pitchFamily="34" charset="0"/>
              <a:ea typeface="+mj-ea"/>
            </a:endParaRPr>
          </a:p>
        </p:txBody>
      </p:sp>
      <p:sp>
        <p:nvSpPr>
          <p:cNvPr id="15" name="TextBox 14"/>
          <p:cNvSpPr txBox="1"/>
          <p:nvPr/>
        </p:nvSpPr>
        <p:spPr>
          <a:xfrm>
            <a:off x="3608904" y="3464826"/>
            <a:ext cx="855085" cy="276999"/>
          </a:xfrm>
          <a:prstGeom prst="rect">
            <a:avLst/>
          </a:prstGeom>
          <a:noFill/>
        </p:spPr>
        <p:txBody>
          <a:bodyPr wrap="square" rtlCol="0">
            <a:spAutoFit/>
          </a:bodyPr>
          <a:lstStyle/>
          <a:p>
            <a:r>
              <a:rPr lang="zh-CN" altLang="en-US" sz="1200" dirty="0">
                <a:solidFill>
                  <a:srgbClr val="FF0000"/>
                </a:solidFill>
                <a:latin typeface="+mj-ea"/>
                <a:ea typeface="+mj-ea"/>
              </a:rPr>
              <a:t>背景</a:t>
            </a:r>
            <a:r>
              <a:rPr lang="zh-CN" altLang="en-US" sz="1200" b="1" dirty="0">
                <a:solidFill>
                  <a:srgbClr val="FF0000"/>
                </a:solidFill>
                <a:latin typeface="+mj-ea"/>
                <a:ea typeface="+mj-ea"/>
              </a:rPr>
              <a:t>过曝</a:t>
            </a:r>
          </a:p>
        </p:txBody>
      </p:sp>
      <p:sp>
        <p:nvSpPr>
          <p:cNvPr id="18" name="TextBox 17"/>
          <p:cNvSpPr txBox="1"/>
          <p:nvPr/>
        </p:nvSpPr>
        <p:spPr>
          <a:xfrm>
            <a:off x="6760708" y="3464826"/>
            <a:ext cx="835628" cy="276999"/>
          </a:xfrm>
          <a:prstGeom prst="rect">
            <a:avLst/>
          </a:prstGeom>
          <a:noFill/>
        </p:spPr>
        <p:txBody>
          <a:bodyPr wrap="square" rtlCol="0">
            <a:spAutoFit/>
          </a:bodyPr>
          <a:lstStyle/>
          <a:p>
            <a:r>
              <a:rPr lang="zh-CN" altLang="en-US" sz="1200" b="1" dirty="0">
                <a:solidFill>
                  <a:srgbClr val="FF0000"/>
                </a:solidFill>
                <a:latin typeface="+mj-ea"/>
                <a:ea typeface="+mj-ea"/>
              </a:rPr>
              <a:t>背景清晰</a:t>
            </a:r>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3779" y="2834935"/>
            <a:ext cx="979946" cy="1045825"/>
          </a:xfrm>
          <a:prstGeom prst="rect">
            <a:avLst/>
          </a:prstGeom>
          <a:noFill/>
          <a:ln w="2540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cxnSp>
        <p:nvCxnSpPr>
          <p:cNvPr id="20" name="直接连接符 19"/>
          <p:cNvCxnSpPr>
            <a:stCxn id="14" idx="1"/>
          </p:cNvCxnSpPr>
          <p:nvPr/>
        </p:nvCxnSpPr>
        <p:spPr>
          <a:xfrm flipV="1">
            <a:off x="1887594" y="2834934"/>
            <a:ext cx="686184" cy="1306580"/>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a:stCxn id="14" idx="6"/>
          </p:cNvCxnSpPr>
          <p:nvPr/>
        </p:nvCxnSpPr>
        <p:spPr>
          <a:xfrm flipV="1">
            <a:off x="2326735" y="3880761"/>
            <a:ext cx="247043" cy="450182"/>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6126" y="2834935"/>
            <a:ext cx="1080121" cy="1045825"/>
          </a:xfrm>
          <a:prstGeom prst="rect">
            <a:avLst/>
          </a:prstGeom>
          <a:noFill/>
          <a:ln w="2540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26" name="Ellipse 15"/>
          <p:cNvSpPr/>
          <p:nvPr/>
        </p:nvSpPr>
        <p:spPr>
          <a:xfrm>
            <a:off x="4926690" y="4067777"/>
            <a:ext cx="602759" cy="5357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Verdana" pitchFamily="34" charset="0"/>
              <a:ea typeface="+mj-ea"/>
            </a:endParaRPr>
          </a:p>
        </p:txBody>
      </p:sp>
      <p:cxnSp>
        <p:nvCxnSpPr>
          <p:cNvPr id="30" name="直接连接符 29"/>
          <p:cNvCxnSpPr>
            <a:stCxn id="26" idx="6"/>
          </p:cNvCxnSpPr>
          <p:nvPr/>
        </p:nvCxnSpPr>
        <p:spPr>
          <a:xfrm flipV="1">
            <a:off x="5529450" y="3880759"/>
            <a:ext cx="176677" cy="454911"/>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a:stCxn id="26" idx="1"/>
          </p:cNvCxnSpPr>
          <p:nvPr/>
        </p:nvCxnSpPr>
        <p:spPr>
          <a:xfrm flipV="1">
            <a:off x="5014963" y="2834934"/>
            <a:ext cx="691163" cy="1311308"/>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39610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par>
                                <p:cTn id="16" presetID="22" presetClass="entr" presetSubtype="4"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par>
                                <p:cTn id="22" presetID="22" presetClass="entr" presetSubtype="4"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wipe(down)">
                                      <p:cBhvr>
                                        <p:cTn id="24" dur="500"/>
                                        <p:tgtEl>
                                          <p:spTgt spid="307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par>
                                <p:cTn id="37" presetID="2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par>
                                <p:cTn id="40" presetID="22" presetClass="entr" presetSubtype="4"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down)">
                                      <p:cBhvr>
                                        <p:cTn id="42" dur="500"/>
                                        <p:tgtEl>
                                          <p:spTgt spid="3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down)">
                                      <p:cBhvr>
                                        <p:cTn id="48" dur="500"/>
                                        <p:tgtEl>
                                          <p:spTgt spid="30"/>
                                        </p:tgtEl>
                                      </p:cBhvr>
                                    </p:animEffect>
                                  </p:childTnLst>
                                </p:cTn>
                              </p:par>
                              <p:par>
                                <p:cTn id="49" presetID="22" presetClass="entr" presetSubtype="4" fill="hold" nodeType="withEffect">
                                  <p:stCondLst>
                                    <p:cond delay="0"/>
                                  </p:stCondLst>
                                  <p:childTnLst>
                                    <p:set>
                                      <p:cBhvr>
                                        <p:cTn id="50" dur="1" fill="hold">
                                          <p:stCondLst>
                                            <p:cond delay="0"/>
                                          </p:stCondLst>
                                        </p:cTn>
                                        <p:tgtEl>
                                          <p:spTgt spid="3077"/>
                                        </p:tgtEl>
                                        <p:attrNameLst>
                                          <p:attrName>style.visibility</p:attrName>
                                        </p:attrNameLst>
                                      </p:cBhvr>
                                      <p:to>
                                        <p:strVal val="visible"/>
                                      </p:to>
                                    </p:set>
                                    <p:animEffect transition="in" filter="wipe(down)">
                                      <p:cBhvr>
                                        <p:cTn id="51" dur="500"/>
                                        <p:tgtEl>
                                          <p:spTgt spid="3077"/>
                                        </p:tgtEl>
                                      </p:cBhvr>
                                    </p:animEffect>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p:bldP spid="18" grpId="0"/>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72533" y="1132681"/>
            <a:ext cx="6840141" cy="377429"/>
          </a:xfrm>
        </p:spPr>
        <p:txBody>
          <a:bodyPr/>
          <a:lstStyle/>
          <a:p>
            <a:r>
              <a:rPr lang="zh-CN" altLang="en-US" dirty="0" smtClean="0"/>
              <a:t>摄像机特殊功能</a:t>
            </a:r>
            <a:r>
              <a:rPr lang="en-US" altLang="zh-CN" dirty="0"/>
              <a:t>——</a:t>
            </a:r>
            <a:r>
              <a:rPr lang="zh-CN" altLang="en-US" dirty="0" smtClean="0"/>
              <a:t>低照度</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lstStyle/>
          <a:p>
            <a:pPr eaLnBrk="1" hangingPunct="1"/>
            <a:r>
              <a:rPr lang="zh-CN" altLang="en-US" sz="1500" dirty="0"/>
              <a:t>对图像进行噪声滤除、电子防抖动、自动曝光控制等技术，将摄像机灵敏度提高了</a:t>
            </a:r>
            <a:r>
              <a:rPr lang="en-US" altLang="zh-CN" sz="1500" dirty="0"/>
              <a:t>10%</a:t>
            </a:r>
            <a:r>
              <a:rPr lang="zh-CN" altLang="en-US" sz="1500" dirty="0"/>
              <a:t>以上，在超低照度下，仍可获高清晰度、亮丽的图像。</a:t>
            </a:r>
          </a:p>
        </p:txBody>
      </p:sp>
      <p:pic>
        <p:nvPicPr>
          <p:cNvPr id="20" name="图片 19" descr="capture03副本.jpg"/>
          <p:cNvPicPr>
            <a:picLocks noChangeAspect="1"/>
          </p:cNvPicPr>
          <p:nvPr/>
        </p:nvPicPr>
        <p:blipFill>
          <a:blip r:embed="rId2" cstate="print"/>
          <a:stretch>
            <a:fillRect/>
          </a:stretch>
        </p:blipFill>
        <p:spPr>
          <a:xfrm>
            <a:off x="4626006" y="3448482"/>
            <a:ext cx="2700000" cy="1518751"/>
          </a:xfrm>
          <a:prstGeom prst="rect">
            <a:avLst/>
          </a:prstGeom>
          <a:ln>
            <a:noFill/>
          </a:ln>
        </p:spPr>
      </p:pic>
      <p:pic>
        <p:nvPicPr>
          <p:cNvPr id="21" name="图片 20" descr="capture02.jpeg"/>
          <p:cNvPicPr>
            <a:picLocks noChangeAspect="1"/>
          </p:cNvPicPr>
          <p:nvPr/>
        </p:nvPicPr>
        <p:blipFill>
          <a:blip r:embed="rId3" cstate="print"/>
          <a:stretch>
            <a:fillRect/>
          </a:stretch>
        </p:blipFill>
        <p:spPr>
          <a:xfrm>
            <a:off x="1655976" y="3448482"/>
            <a:ext cx="2700000" cy="1518751"/>
          </a:xfrm>
          <a:prstGeom prst="rect">
            <a:avLst/>
          </a:prstGeom>
          <a:ln>
            <a:noFill/>
          </a:ln>
        </p:spPr>
      </p:pic>
      <p:sp>
        <p:nvSpPr>
          <p:cNvPr id="22" name="TextBox 21"/>
          <p:cNvSpPr txBox="1"/>
          <p:nvPr/>
        </p:nvSpPr>
        <p:spPr>
          <a:xfrm>
            <a:off x="2033719" y="5011289"/>
            <a:ext cx="2050543" cy="276999"/>
          </a:xfrm>
          <a:prstGeom prst="rect">
            <a:avLst/>
          </a:prstGeom>
          <a:noFill/>
        </p:spPr>
        <p:txBody>
          <a:bodyPr wrap="square" rtlCol="0">
            <a:spAutoFit/>
          </a:bodyPr>
          <a:lstStyle/>
          <a:p>
            <a:pPr algn="ctr"/>
            <a:r>
              <a:rPr lang="zh-CN" altLang="en-US" sz="1200" dirty="0">
                <a:latin typeface="+mj-ea"/>
                <a:ea typeface="+mj-ea"/>
              </a:rPr>
              <a:t>相同照度下普通摄像机图像</a:t>
            </a:r>
            <a:endParaRPr lang="en-US" altLang="zh-CN" sz="1200" dirty="0">
              <a:latin typeface="+mj-ea"/>
              <a:ea typeface="+mj-ea"/>
            </a:endParaRPr>
          </a:p>
        </p:txBody>
      </p:sp>
      <p:sp>
        <p:nvSpPr>
          <p:cNvPr id="23" name="TextBox 22"/>
          <p:cNvSpPr txBox="1"/>
          <p:nvPr/>
        </p:nvSpPr>
        <p:spPr>
          <a:xfrm>
            <a:off x="4842031" y="5011289"/>
            <a:ext cx="2266267" cy="276999"/>
          </a:xfrm>
          <a:prstGeom prst="rect">
            <a:avLst/>
          </a:prstGeom>
          <a:noFill/>
        </p:spPr>
        <p:txBody>
          <a:bodyPr wrap="square" rtlCol="0">
            <a:spAutoFit/>
          </a:bodyPr>
          <a:lstStyle/>
          <a:p>
            <a:pPr algn="ctr"/>
            <a:r>
              <a:rPr lang="zh-CN" altLang="en-US" sz="1200" dirty="0">
                <a:latin typeface="+mj-ea"/>
                <a:ea typeface="+mj-ea"/>
              </a:rPr>
              <a:t>相同照度下低照度摄像机图像</a:t>
            </a:r>
            <a:endParaRPr lang="en-US" altLang="zh-CN" sz="1200" dirty="0">
              <a:latin typeface="+mj-ea"/>
              <a:ea typeface="+mj-ea"/>
            </a:endParaRPr>
          </a:p>
        </p:txBody>
      </p:sp>
      <p:pic>
        <p:nvPicPr>
          <p:cNvPr id="24" name="图片 23" descr="capture02.jpeg"/>
          <p:cNvPicPr>
            <a:picLocks noChangeAspect="1"/>
          </p:cNvPicPr>
          <p:nvPr/>
        </p:nvPicPr>
        <p:blipFill rotWithShape="1">
          <a:blip r:embed="rId3" cstate="print"/>
          <a:srcRect l="31847" t="43746" r="36306" b="4659"/>
          <a:stretch/>
        </p:blipFill>
        <p:spPr>
          <a:xfrm>
            <a:off x="3241881" y="2456893"/>
            <a:ext cx="1330119" cy="1212125"/>
          </a:xfrm>
          <a:prstGeom prst="rect">
            <a:avLst/>
          </a:prstGeom>
          <a:noFill/>
          <a:ln w="25400">
            <a:solidFill>
              <a:srgbClr val="FF0000"/>
            </a:solidFill>
          </a:ln>
        </p:spPr>
      </p:pic>
      <p:pic>
        <p:nvPicPr>
          <p:cNvPr id="25" name="图片 24" descr="capture03副本.jpg"/>
          <p:cNvPicPr>
            <a:picLocks noChangeAspect="1"/>
          </p:cNvPicPr>
          <p:nvPr/>
        </p:nvPicPr>
        <p:blipFill rotWithShape="1">
          <a:blip r:embed="rId4" cstate="print"/>
          <a:srcRect l="33642" t="40114" r="32715" b="7206"/>
          <a:stretch/>
        </p:blipFill>
        <p:spPr>
          <a:xfrm>
            <a:off x="6220176" y="2486906"/>
            <a:ext cx="1376161" cy="1212125"/>
          </a:xfrm>
          <a:prstGeom prst="rect">
            <a:avLst/>
          </a:prstGeom>
          <a:noFill/>
          <a:ln w="25400">
            <a:solidFill>
              <a:srgbClr val="FF0000"/>
            </a:solidFill>
          </a:ln>
        </p:spPr>
      </p:pic>
      <p:sp>
        <p:nvSpPr>
          <p:cNvPr id="26" name="矩形 25"/>
          <p:cNvSpPr/>
          <p:nvPr/>
        </p:nvSpPr>
        <p:spPr>
          <a:xfrm>
            <a:off x="2495559" y="4098401"/>
            <a:ext cx="888310" cy="702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矩形 26"/>
          <p:cNvSpPr/>
          <p:nvPr/>
        </p:nvSpPr>
        <p:spPr>
          <a:xfrm>
            <a:off x="5573901" y="4098401"/>
            <a:ext cx="888310" cy="702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2" name="直接连接符 11"/>
          <p:cNvCxnSpPr/>
          <p:nvPr/>
        </p:nvCxnSpPr>
        <p:spPr>
          <a:xfrm flipV="1">
            <a:off x="2495559" y="3669017"/>
            <a:ext cx="746323" cy="429384"/>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flipV="1">
            <a:off x="3383868" y="3669017"/>
            <a:ext cx="1188132" cy="429384"/>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flipV="1">
            <a:off x="5573900" y="3699031"/>
            <a:ext cx="646275" cy="399371"/>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flipV="1">
            <a:off x="6462210" y="3699030"/>
            <a:ext cx="1134126" cy="405045"/>
          </a:xfrm>
          <a:prstGeom prst="lin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8466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par>
                                <p:cTn id="21" presetID="2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par>
                                <p:cTn id="43" presetID="22" presetClass="entr" presetSubtype="4"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500"/>
                                        <p:tgtEl>
                                          <p:spTgt spid="28"/>
                                        </p:tgtEl>
                                      </p:cBhvr>
                                    </p:animEffect>
                                  </p:childTnLst>
                                </p:cTn>
                              </p:par>
                              <p:par>
                                <p:cTn id="49" presetID="22" presetClass="entr" presetSubtype="4"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down)">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animBg="1"/>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406400" y="1107281"/>
            <a:ext cx="6840141" cy="377429"/>
          </a:xfrm>
        </p:spPr>
        <p:txBody>
          <a:bodyPr/>
          <a:lstStyle/>
          <a:p>
            <a:r>
              <a:rPr lang="zh-CN" altLang="en-US" dirty="0" smtClean="0"/>
              <a:t>网络摄像机的其它特性</a:t>
            </a:r>
            <a:endParaRPr lang="zh-CN" altLang="en-US" dirty="0"/>
          </a:p>
        </p:txBody>
      </p:sp>
      <p:sp>
        <p:nvSpPr>
          <p:cNvPr id="147459"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en-US" altLang="zh-CN" dirty="0" err="1" smtClean="0"/>
              <a:t>ePTZ</a:t>
            </a:r>
            <a:r>
              <a:rPr lang="zh-CN" altLang="en-US" dirty="0" smtClean="0"/>
              <a:t>（电子云台） </a:t>
            </a:r>
          </a:p>
          <a:p>
            <a:pPr lvl="1" eaLnBrk="1" hangingPunct="1"/>
            <a:r>
              <a:rPr lang="en-US" altLang="zh-CN" dirty="0" smtClean="0"/>
              <a:t>140°</a:t>
            </a:r>
            <a:r>
              <a:rPr lang="zh-CN" altLang="en-US" dirty="0" smtClean="0"/>
              <a:t>全景画面 </a:t>
            </a:r>
          </a:p>
          <a:p>
            <a:pPr lvl="1" eaLnBrk="1" hangingPunct="1"/>
            <a:r>
              <a:rPr lang="zh-CN" altLang="en-US" dirty="0" smtClean="0"/>
              <a:t>	超快速</a:t>
            </a:r>
            <a:r>
              <a:rPr lang="en-US" altLang="zh-CN" dirty="0" smtClean="0"/>
              <a:t>PAN/TILE/ZOOM </a:t>
            </a:r>
          </a:p>
          <a:p>
            <a:pPr lvl="1" eaLnBrk="1" hangingPunct="1"/>
            <a:r>
              <a:rPr lang="en-US" altLang="zh-CN" dirty="0" smtClean="0"/>
              <a:t>	</a:t>
            </a:r>
            <a:r>
              <a:rPr lang="zh-CN" altLang="en-US" dirty="0" smtClean="0"/>
              <a:t>支持区域放大 </a:t>
            </a:r>
          </a:p>
          <a:p>
            <a:pPr lvl="1" eaLnBrk="1" hangingPunct="1"/>
            <a:r>
              <a:rPr lang="zh-CN" altLang="en-US" dirty="0" smtClean="0"/>
              <a:t>	无机械磨损 </a:t>
            </a:r>
          </a:p>
          <a:p>
            <a:pPr lvl="1" eaLnBrk="1" hangingPunct="1"/>
            <a:r>
              <a:rPr lang="zh-CN" altLang="en-US" dirty="0" smtClean="0"/>
              <a:t>	无噪音 </a:t>
            </a:r>
          </a:p>
          <a:p>
            <a:pPr eaLnBrk="1" hangingPunct="1"/>
            <a:r>
              <a:rPr lang="en-US" altLang="zh-CN" dirty="0" smtClean="0"/>
              <a:t>POE</a:t>
            </a:r>
            <a:r>
              <a:rPr lang="zh-CN" altLang="en-US" dirty="0" smtClean="0"/>
              <a:t>（网线供电）</a:t>
            </a:r>
          </a:p>
          <a:p>
            <a:pPr lvl="1" eaLnBrk="1" hangingPunct="1"/>
            <a:r>
              <a:rPr lang="en-US" altLang="zh-CN" dirty="0" smtClean="0"/>
              <a:t>12.95w</a:t>
            </a:r>
          </a:p>
          <a:p>
            <a:pPr eaLnBrk="1" hangingPunct="1"/>
            <a:r>
              <a:rPr lang="zh-CN" altLang="en-US" dirty="0" smtClean="0"/>
              <a:t>支持</a:t>
            </a:r>
            <a:r>
              <a:rPr lang="en-US" altLang="zh-CN" dirty="0" smtClean="0"/>
              <a:t>SD</a:t>
            </a:r>
            <a:r>
              <a:rPr lang="zh-CN" altLang="en-US" dirty="0" smtClean="0"/>
              <a:t>卡接口</a:t>
            </a:r>
          </a:p>
        </p:txBody>
      </p:sp>
    </p:spTree>
    <p:extLst>
      <p:ext uri="{BB962C8B-B14F-4D97-AF65-F5344CB8AC3E}">
        <p14:creationId xmlns:p14="http://schemas.microsoft.com/office/powerpoint/2010/main" val="1051149041"/>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idx="4294967295"/>
          </p:nvPr>
        </p:nvSpPr>
        <p:spPr>
          <a:xfrm>
            <a:off x="414867" y="1132681"/>
            <a:ext cx="6840141" cy="377429"/>
          </a:xfrm>
        </p:spPr>
        <p:txBody>
          <a:bodyPr/>
          <a:lstStyle/>
          <a:p>
            <a:pPr eaLnBrk="1" hangingPunct="1"/>
            <a:r>
              <a:rPr lang="en-US" altLang="zh-CN" dirty="0" smtClean="0"/>
              <a:t>IP</a:t>
            </a:r>
            <a:r>
              <a:rPr lang="zh-CN" altLang="en-US" dirty="0" smtClean="0"/>
              <a:t>防护等级</a:t>
            </a:r>
          </a:p>
        </p:txBody>
      </p:sp>
      <p:sp>
        <p:nvSpPr>
          <p:cNvPr id="106499" name="内容占位符 2"/>
          <p:cNvSpPr>
            <a:spLocks noGrp="1"/>
          </p:cNvSpPr>
          <p:nvPr>
            <p:ph idx="4294967295"/>
          </p:nvPr>
        </p:nvSpPr>
        <p:spPr>
          <a:xfrm>
            <a:off x="725091" y="1701403"/>
            <a:ext cx="8418909" cy="3995738"/>
          </a:xfrm>
          <a:prstGeom prst="rect">
            <a:avLst/>
          </a:prstGeom>
        </p:spPr>
        <p:txBody>
          <a:bodyPr/>
          <a:lstStyle/>
          <a:p>
            <a:pPr eaLnBrk="1" hangingPunct="1"/>
            <a:r>
              <a:rPr lang="en-US" altLang="zh-CN" sz="1500" dirty="0"/>
              <a:t>IP</a:t>
            </a:r>
            <a:r>
              <a:rPr lang="zh-CN" altLang="en-US" sz="1500" dirty="0"/>
              <a:t>（</a:t>
            </a:r>
            <a:r>
              <a:rPr lang="en-US" altLang="zh-CN" sz="1500" dirty="0"/>
              <a:t>Ingress Protection</a:t>
            </a:r>
            <a:r>
              <a:rPr lang="zh-CN" altLang="en-US" sz="1500" dirty="0"/>
              <a:t>）防护等级由</a:t>
            </a:r>
            <a:r>
              <a:rPr lang="en-US" altLang="zh-CN" sz="1500" dirty="0"/>
              <a:t>IEC</a:t>
            </a:r>
            <a:r>
              <a:rPr lang="zh-CN" altLang="en-US" sz="1500" dirty="0"/>
              <a:t>制定，由两位数字组成，含义如下表所示：</a:t>
            </a:r>
          </a:p>
        </p:txBody>
      </p:sp>
      <p:graphicFrame>
        <p:nvGraphicFramePr>
          <p:cNvPr id="4" name="表格 3"/>
          <p:cNvGraphicFramePr>
            <a:graphicFrameLocks noGrp="1"/>
          </p:cNvGraphicFramePr>
          <p:nvPr/>
        </p:nvGraphicFramePr>
        <p:xfrm>
          <a:off x="1357313" y="2357438"/>
          <a:ext cx="6429420" cy="3276600"/>
        </p:xfrm>
        <a:graphic>
          <a:graphicData uri="http://schemas.openxmlformats.org/drawingml/2006/table">
            <a:tbl>
              <a:tblPr firstRow="1" bandRow="1">
                <a:tableStyleId>{5C22544A-7EE6-4342-B048-85BDC9FD1C3A}</a:tableStyleId>
              </a:tblPr>
              <a:tblGrid>
                <a:gridCol w="1125149"/>
                <a:gridCol w="2625347"/>
                <a:gridCol w="2678925"/>
              </a:tblGrid>
              <a:tr h="278130">
                <a:tc>
                  <a:txBody>
                    <a:bodyPr/>
                    <a:lstStyle/>
                    <a:p>
                      <a:pPr algn="ctr"/>
                      <a:r>
                        <a:rPr lang="en-US" altLang="zh-CN" sz="1200" dirty="0" smtClean="0">
                          <a:solidFill>
                            <a:schemeClr val="tx1"/>
                          </a:solidFill>
                          <a:latin typeface="Verdana" pitchFamily="34" charset="0"/>
                          <a:ea typeface="Verdana" pitchFamily="34" charset="0"/>
                          <a:cs typeface="Verdana" pitchFamily="34" charset="0"/>
                        </a:rPr>
                        <a:t>IP </a:t>
                      </a:r>
                      <a:r>
                        <a:rPr lang="zh-CN" altLang="en-US" sz="1200" dirty="0" smtClean="0">
                          <a:solidFill>
                            <a:schemeClr val="tx1"/>
                          </a:solidFill>
                          <a:latin typeface="Verdana" pitchFamily="34" charset="0"/>
                          <a:ea typeface="微软雅黑" pitchFamily="34" charset="-122"/>
                          <a:cs typeface="Verdana" pitchFamily="34" charset="0"/>
                        </a:rPr>
                        <a:t>防护等级</a:t>
                      </a:r>
                      <a:endParaRPr lang="zh-CN" altLang="en-US" sz="1200" dirty="0">
                        <a:solidFill>
                          <a:schemeClr val="tx1"/>
                        </a:solidFill>
                        <a:latin typeface="Verdana" pitchFamily="34" charset="0"/>
                        <a:ea typeface="微软雅黑" pitchFamily="34" charset="-122"/>
                        <a:cs typeface="Verdana" pitchFamily="34" charset="0"/>
                      </a:endParaRPr>
                    </a:p>
                  </a:txBody>
                  <a:tcPr marL="68580" marR="68580" marT="34290" marB="34290" anchor="ctr"/>
                </a:tc>
                <a:tc>
                  <a:txBody>
                    <a:bodyPr/>
                    <a:lstStyle/>
                    <a:p>
                      <a:pPr algn="ctr"/>
                      <a:r>
                        <a:rPr lang="zh-CN" altLang="en-US" sz="1200" dirty="0" smtClean="0">
                          <a:solidFill>
                            <a:schemeClr val="tx1"/>
                          </a:solidFill>
                          <a:latin typeface="Verdana" pitchFamily="34" charset="0"/>
                          <a:ea typeface="微软雅黑" pitchFamily="34" charset="-122"/>
                          <a:cs typeface="Verdana" pitchFamily="34" charset="0"/>
                        </a:rPr>
                        <a:t>防    尘</a:t>
                      </a:r>
                      <a:endParaRPr lang="zh-CN" altLang="en-US" sz="1200" dirty="0">
                        <a:solidFill>
                          <a:schemeClr val="tx1"/>
                        </a:solidFill>
                        <a:latin typeface="Verdana" pitchFamily="34" charset="0"/>
                        <a:ea typeface="微软雅黑" pitchFamily="34" charset="-122"/>
                        <a:cs typeface="Verdana" pitchFamily="34" charset="0"/>
                      </a:endParaRPr>
                    </a:p>
                  </a:txBody>
                  <a:tcPr marL="68580" marR="68580" marT="34290" marB="34290" anchor="ctr"/>
                </a:tc>
                <a:tc>
                  <a:txBody>
                    <a:bodyPr/>
                    <a:lstStyle/>
                    <a:p>
                      <a:pPr algn="ctr"/>
                      <a:r>
                        <a:rPr lang="zh-CN" altLang="en-US" sz="1200" dirty="0" smtClean="0">
                          <a:solidFill>
                            <a:schemeClr val="tx1"/>
                          </a:solidFill>
                          <a:latin typeface="Verdana" pitchFamily="34" charset="0"/>
                          <a:ea typeface="微软雅黑" pitchFamily="34" charset="-122"/>
                          <a:cs typeface="Verdana" pitchFamily="34" charset="0"/>
                        </a:rPr>
                        <a:t>防    水</a:t>
                      </a:r>
                      <a:endParaRPr lang="zh-CN" altLang="en-US" sz="1200" dirty="0">
                        <a:solidFill>
                          <a:schemeClr val="tx1"/>
                        </a:solidFill>
                        <a:latin typeface="Verdana" pitchFamily="34" charset="0"/>
                        <a:ea typeface="微软雅黑" pitchFamily="34" charset="-122"/>
                        <a:cs typeface="Verdana" pitchFamily="34" charset="0"/>
                      </a:endParaRPr>
                    </a:p>
                  </a:txBody>
                  <a:tcPr marL="68580" marR="68580" marT="34290" marB="34290" anchor="ctr"/>
                </a:tc>
              </a:tr>
              <a:tr h="278130">
                <a:tc>
                  <a:txBody>
                    <a:bodyPr/>
                    <a:lstStyle/>
                    <a:p>
                      <a:pPr algn="ctr"/>
                      <a:r>
                        <a:rPr lang="en-US" altLang="zh-CN" sz="1200" dirty="0" smtClean="0">
                          <a:latin typeface="Verdana" pitchFamily="34" charset="0"/>
                          <a:ea typeface="Verdana" pitchFamily="34" charset="0"/>
                          <a:cs typeface="Verdana" pitchFamily="34" charset="0"/>
                        </a:rPr>
                        <a:t>0</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无防护</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无防护</a:t>
                      </a:r>
                      <a:endParaRPr lang="zh-CN" altLang="en-US" sz="1200" dirty="0">
                        <a:latin typeface="Verdana" pitchFamily="34" charset="0"/>
                        <a:ea typeface="微软雅黑" pitchFamily="34" charset="-122"/>
                        <a:cs typeface="Verdana" pitchFamily="34" charset="0"/>
                      </a:endParaRPr>
                    </a:p>
                  </a:txBody>
                  <a:tcPr marL="68580" marR="68580" marT="34290" marB="34290" anchor="ctr"/>
                </a:tc>
              </a:tr>
              <a:tr h="278130">
                <a:tc>
                  <a:txBody>
                    <a:bodyPr/>
                    <a:lstStyle/>
                    <a:p>
                      <a:pPr algn="ctr"/>
                      <a:r>
                        <a:rPr lang="en-US" altLang="zh-CN" sz="1200" dirty="0" smtClean="0">
                          <a:latin typeface="Verdana" pitchFamily="34" charset="0"/>
                          <a:ea typeface="Verdana" pitchFamily="34" charset="0"/>
                          <a:cs typeface="Verdana" pitchFamily="34" charset="0"/>
                        </a:rPr>
                        <a:t>1</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Verdana" pitchFamily="34" charset="0"/>
                          <a:ea typeface="微软雅黑" pitchFamily="34" charset="-122"/>
                          <a:cs typeface="Verdana" pitchFamily="34" charset="0"/>
                        </a:rPr>
                        <a:t>防止大于</a:t>
                      </a:r>
                      <a:r>
                        <a:rPr lang="en-US" altLang="zh-CN" sz="1200" dirty="0" smtClean="0">
                          <a:latin typeface="Verdana" pitchFamily="34" charset="0"/>
                          <a:ea typeface="Verdana" pitchFamily="34" charset="0"/>
                          <a:cs typeface="Verdana" pitchFamily="34" charset="0"/>
                        </a:rPr>
                        <a:t>50mm</a:t>
                      </a:r>
                      <a:r>
                        <a:rPr lang="zh-CN" altLang="en-US" sz="1200" dirty="0" smtClean="0">
                          <a:latin typeface="Verdana" pitchFamily="34" charset="0"/>
                          <a:ea typeface="微软雅黑" pitchFamily="34" charset="-122"/>
                          <a:cs typeface="Verdana" pitchFamily="34" charset="0"/>
                        </a:rPr>
                        <a:t>的固体物体侵入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防止滴水侵入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r>
              <a:tr h="278130">
                <a:tc>
                  <a:txBody>
                    <a:bodyPr/>
                    <a:lstStyle/>
                    <a:p>
                      <a:pPr algn="ctr"/>
                      <a:r>
                        <a:rPr lang="en-US" altLang="zh-CN" sz="1200" dirty="0" smtClean="0">
                          <a:latin typeface="Verdana" pitchFamily="34" charset="0"/>
                          <a:ea typeface="Verdana" pitchFamily="34" charset="0"/>
                          <a:cs typeface="Verdana" pitchFamily="34" charset="0"/>
                        </a:rPr>
                        <a:t>2</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防止大于</a:t>
                      </a:r>
                      <a:r>
                        <a:rPr lang="en-US" altLang="zh-CN" sz="1200" dirty="0" smtClean="0">
                          <a:latin typeface="Verdana" pitchFamily="34" charset="0"/>
                          <a:ea typeface="Verdana" pitchFamily="34" charset="0"/>
                          <a:cs typeface="Verdana" pitchFamily="34" charset="0"/>
                        </a:rPr>
                        <a:t>12mm</a:t>
                      </a:r>
                      <a:r>
                        <a:rPr lang="zh-CN" altLang="en-US" sz="1200" dirty="0" smtClean="0">
                          <a:latin typeface="Verdana" pitchFamily="34" charset="0"/>
                          <a:ea typeface="微软雅黑" pitchFamily="34" charset="-122"/>
                          <a:cs typeface="Verdana" pitchFamily="34" charset="0"/>
                        </a:rPr>
                        <a:t>的固体物体侵入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倾斜</a:t>
                      </a:r>
                      <a:r>
                        <a:rPr lang="en-US" altLang="zh-CN" sz="1200" dirty="0" smtClean="0">
                          <a:latin typeface="Verdana" pitchFamily="34" charset="0"/>
                          <a:ea typeface="Verdana" pitchFamily="34" charset="0"/>
                          <a:cs typeface="Verdana" pitchFamily="34" charset="0"/>
                        </a:rPr>
                        <a:t>15</a:t>
                      </a:r>
                      <a:r>
                        <a:rPr lang="zh-CN" altLang="en-US" sz="1200" dirty="0" smtClean="0">
                          <a:latin typeface="Verdana" pitchFamily="34" charset="0"/>
                          <a:ea typeface="微软雅黑" pitchFamily="34" charset="-122"/>
                          <a:cs typeface="Verdana" pitchFamily="34" charset="0"/>
                        </a:rPr>
                        <a:t>度时仍可防止滴水侵入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r>
              <a:tr h="278130">
                <a:tc>
                  <a:txBody>
                    <a:bodyPr/>
                    <a:lstStyle/>
                    <a:p>
                      <a:pPr algn="ctr"/>
                      <a:r>
                        <a:rPr lang="en-US" altLang="zh-CN" sz="1200" dirty="0" smtClean="0">
                          <a:latin typeface="Verdana" pitchFamily="34" charset="0"/>
                          <a:ea typeface="Verdana" pitchFamily="34" charset="0"/>
                          <a:cs typeface="Verdana" pitchFamily="34" charset="0"/>
                        </a:rPr>
                        <a:t>3</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防止大于</a:t>
                      </a:r>
                      <a:r>
                        <a:rPr lang="en-US" altLang="zh-CN" sz="1200" dirty="0" smtClean="0">
                          <a:latin typeface="Verdana" pitchFamily="34" charset="0"/>
                          <a:ea typeface="Verdana" pitchFamily="34" charset="0"/>
                          <a:cs typeface="Verdana" pitchFamily="34" charset="0"/>
                        </a:rPr>
                        <a:t>2.5mm</a:t>
                      </a:r>
                      <a:r>
                        <a:rPr lang="zh-CN" altLang="en-US" sz="1200" dirty="0" smtClean="0">
                          <a:latin typeface="Verdana" pitchFamily="34" charset="0"/>
                          <a:ea typeface="微软雅黑" pitchFamily="34" charset="-122"/>
                          <a:cs typeface="Verdana" pitchFamily="34" charset="0"/>
                        </a:rPr>
                        <a:t>的固体物体侵入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防止喷洒的水侵入、防雨</a:t>
                      </a:r>
                      <a:endParaRPr lang="zh-CN" altLang="en-US" sz="1200" dirty="0">
                        <a:latin typeface="Verdana" pitchFamily="34" charset="0"/>
                        <a:ea typeface="微软雅黑" pitchFamily="34" charset="-122"/>
                        <a:cs typeface="Verdana" pitchFamily="34" charset="0"/>
                      </a:endParaRPr>
                    </a:p>
                  </a:txBody>
                  <a:tcPr marL="68580" marR="68580" marT="34290" marB="34290" anchor="ctr"/>
                </a:tc>
              </a:tr>
              <a:tr h="278130">
                <a:tc>
                  <a:txBody>
                    <a:bodyPr/>
                    <a:lstStyle/>
                    <a:p>
                      <a:pPr algn="ctr"/>
                      <a:r>
                        <a:rPr lang="en-US" altLang="zh-CN" sz="1200" dirty="0" smtClean="0">
                          <a:latin typeface="Verdana" pitchFamily="34" charset="0"/>
                          <a:ea typeface="Verdana" pitchFamily="34" charset="0"/>
                          <a:cs typeface="Verdana" pitchFamily="34" charset="0"/>
                        </a:rPr>
                        <a:t>4</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防止大于</a:t>
                      </a:r>
                      <a:r>
                        <a:rPr lang="en-US" altLang="zh-CN" sz="1200" dirty="0" smtClean="0">
                          <a:latin typeface="Verdana" pitchFamily="34" charset="0"/>
                          <a:ea typeface="Verdana" pitchFamily="34" charset="0"/>
                          <a:cs typeface="Verdana" pitchFamily="34" charset="0"/>
                        </a:rPr>
                        <a:t>1.0mm</a:t>
                      </a:r>
                      <a:r>
                        <a:rPr lang="zh-CN" altLang="en-US" sz="1200" dirty="0" smtClean="0">
                          <a:latin typeface="Verdana" pitchFamily="34" charset="0"/>
                          <a:ea typeface="微软雅黑" pitchFamily="34" charset="-122"/>
                          <a:cs typeface="Verdana" pitchFamily="34" charset="0"/>
                        </a:rPr>
                        <a:t>的固体物体侵入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防止飞溅的水侵入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r>
              <a:tr h="617220">
                <a:tc>
                  <a:txBody>
                    <a:bodyPr/>
                    <a:lstStyle/>
                    <a:p>
                      <a:pPr algn="ctr"/>
                      <a:r>
                        <a:rPr lang="en-US" altLang="zh-CN" sz="1200" dirty="0" smtClean="0">
                          <a:latin typeface="Verdana" pitchFamily="34" charset="0"/>
                          <a:ea typeface="Verdana" pitchFamily="34" charset="0"/>
                          <a:cs typeface="Verdana" pitchFamily="34" charset="0"/>
                        </a:rPr>
                        <a:t>5</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完全防止外物侵入，虽不能完全防止灰尘进入，但侵入的灰尘量并不会影响正常工作</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防止喷射的水侵入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r>
              <a:tr h="434340">
                <a:tc>
                  <a:txBody>
                    <a:bodyPr/>
                    <a:lstStyle/>
                    <a:p>
                      <a:pPr algn="ctr"/>
                      <a:r>
                        <a:rPr lang="en-US" altLang="zh-CN" sz="1200" dirty="0" smtClean="0">
                          <a:latin typeface="Verdana" pitchFamily="34" charset="0"/>
                          <a:ea typeface="Verdana" pitchFamily="34" charset="0"/>
                          <a:cs typeface="Verdana" pitchFamily="34" charset="0"/>
                        </a:rPr>
                        <a:t>6</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完全防止外物侵入，且可完全防止灰尘进入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防止大浪的侵入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r>
              <a:tr h="278130">
                <a:tc>
                  <a:txBody>
                    <a:bodyPr/>
                    <a:lstStyle/>
                    <a:p>
                      <a:pPr algn="ctr"/>
                      <a:r>
                        <a:rPr lang="en-US" altLang="zh-CN" sz="1200" dirty="0" smtClean="0">
                          <a:latin typeface="Verdana" pitchFamily="34" charset="0"/>
                          <a:ea typeface="Verdana" pitchFamily="34" charset="0"/>
                          <a:cs typeface="Verdana" pitchFamily="34" charset="0"/>
                        </a:rPr>
                        <a:t>7</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防止浸水时水的侵入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r>
              <a:tr h="278130">
                <a:tc>
                  <a:txBody>
                    <a:bodyPr/>
                    <a:lstStyle/>
                    <a:p>
                      <a:pPr algn="ctr"/>
                      <a:r>
                        <a:rPr lang="en-US" altLang="zh-CN" sz="1200" dirty="0" smtClean="0">
                          <a:latin typeface="Verdana" pitchFamily="34" charset="0"/>
                          <a:ea typeface="Verdana" pitchFamily="34" charset="0"/>
                          <a:cs typeface="Verdana" pitchFamily="34" charset="0"/>
                        </a:rPr>
                        <a:t>8</a:t>
                      </a:r>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endParaRPr lang="zh-CN" altLang="en-US" sz="1200" dirty="0">
                        <a:latin typeface="Verdana" pitchFamily="34" charset="0"/>
                        <a:ea typeface="微软雅黑" pitchFamily="34" charset="-122"/>
                        <a:cs typeface="Verdana" pitchFamily="34" charset="0"/>
                      </a:endParaRPr>
                    </a:p>
                  </a:txBody>
                  <a:tcPr marL="68580" marR="68580" marT="34290" marB="34290" anchor="ctr"/>
                </a:tc>
                <a:tc>
                  <a:txBody>
                    <a:bodyPr/>
                    <a:lstStyle/>
                    <a:p>
                      <a:r>
                        <a:rPr lang="zh-CN" altLang="en-US" sz="1200" dirty="0" smtClean="0">
                          <a:latin typeface="Verdana" pitchFamily="34" charset="0"/>
                          <a:ea typeface="微软雅黑" pitchFamily="34" charset="-122"/>
                          <a:cs typeface="Verdana" pitchFamily="34" charset="0"/>
                        </a:rPr>
                        <a:t>防止沉没时水的侵入</a:t>
                      </a:r>
                      <a:endParaRPr lang="zh-CN" altLang="en-US" sz="1200" dirty="0">
                        <a:latin typeface="Verdana" pitchFamily="34" charset="0"/>
                        <a:ea typeface="微软雅黑" pitchFamily="34" charset="-122"/>
                        <a:cs typeface="Verdana" pitchFamily="34" charset="0"/>
                      </a:endParaRPr>
                    </a:p>
                  </a:txBody>
                  <a:tcPr marL="68580" marR="68580" marT="34290" marB="34290" anchor="ctr"/>
                </a:tc>
              </a:tr>
            </a:tbl>
          </a:graphicData>
        </a:graphic>
      </p:graphicFrame>
    </p:spTree>
    <p:extLst>
      <p:ext uri="{BB962C8B-B14F-4D97-AF65-F5344CB8AC3E}">
        <p14:creationId xmlns:p14="http://schemas.microsoft.com/office/powerpoint/2010/main" val="240556116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64067" y="1115748"/>
            <a:ext cx="6840141" cy="377429"/>
          </a:xfrm>
        </p:spPr>
        <p:txBody>
          <a:bodyPr/>
          <a:lstStyle/>
          <a:p>
            <a:r>
              <a:rPr lang="zh-CN" altLang="en-US" dirty="0" smtClean="0"/>
              <a:t>摄像机基础</a:t>
            </a:r>
            <a:endParaRPr lang="zh-CN" altLang="en-US" dirty="0"/>
          </a:p>
        </p:txBody>
      </p:sp>
      <p:pic>
        <p:nvPicPr>
          <p:cNvPr id="4" name="Picture 6" descr="550365_164020027_2"/>
          <p:cNvPicPr>
            <a:picLocks noChangeAspect="1" noChangeArrowheads="1"/>
          </p:cNvPicPr>
          <p:nvPr/>
        </p:nvPicPr>
        <p:blipFill>
          <a:blip r:embed="rId2" cstate="print"/>
          <a:srcRect/>
          <a:stretch>
            <a:fillRect/>
          </a:stretch>
        </p:blipFill>
        <p:spPr bwMode="auto">
          <a:xfrm>
            <a:off x="1385646" y="1916834"/>
            <a:ext cx="2663099" cy="3618401"/>
          </a:xfrm>
          <a:prstGeom prst="rect">
            <a:avLst/>
          </a:prstGeom>
          <a:noFill/>
        </p:spPr>
      </p:pic>
      <p:sp>
        <p:nvSpPr>
          <p:cNvPr id="5" name="圆角矩形 4"/>
          <p:cNvSpPr/>
          <p:nvPr/>
        </p:nvSpPr>
        <p:spPr>
          <a:xfrm>
            <a:off x="4355977" y="3536864"/>
            <a:ext cx="3240881" cy="43219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500" dirty="0"/>
              <a:t>镜头基础知识</a:t>
            </a:r>
          </a:p>
        </p:txBody>
      </p:sp>
      <p:sp>
        <p:nvSpPr>
          <p:cNvPr id="6" name="圆角矩形 5"/>
          <p:cNvSpPr/>
          <p:nvPr/>
        </p:nvSpPr>
        <p:spPr>
          <a:xfrm>
            <a:off x="4355977" y="2780779"/>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500" dirty="0">
                <a:solidFill>
                  <a:schemeClr val="tx1"/>
                </a:solidFill>
                <a:latin typeface="Verdana" pitchFamily="34" charset="0"/>
                <a:ea typeface="微软雅黑" pitchFamily="34" charset="-122"/>
              </a:rPr>
              <a:t>摄像机基础知识</a:t>
            </a:r>
          </a:p>
        </p:txBody>
      </p:sp>
    </p:spTree>
    <p:extLst>
      <p:ext uri="{BB962C8B-B14F-4D97-AF65-F5344CB8AC3E}">
        <p14:creationId xmlns:p14="http://schemas.microsoft.com/office/powerpoint/2010/main" val="374091654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9467" y="1124215"/>
            <a:ext cx="6840141" cy="377429"/>
          </a:xfrm>
        </p:spPr>
        <p:txBody>
          <a:bodyPr/>
          <a:lstStyle/>
          <a:p>
            <a:r>
              <a:rPr lang="zh-CN" altLang="en-US" dirty="0"/>
              <a:t>镜头景深选择</a:t>
            </a:r>
          </a:p>
        </p:txBody>
      </p:sp>
      <p:sp>
        <p:nvSpPr>
          <p:cNvPr id="3" name="内容占位符 2"/>
          <p:cNvSpPr>
            <a:spLocks noGrp="1"/>
          </p:cNvSpPr>
          <p:nvPr>
            <p:ph idx="4294967295"/>
          </p:nvPr>
        </p:nvSpPr>
        <p:spPr>
          <a:xfrm>
            <a:off x="725091" y="1701403"/>
            <a:ext cx="8418909" cy="3995738"/>
          </a:xfrm>
          <a:prstGeom prst="rect">
            <a:avLst/>
          </a:prstGeom>
        </p:spPr>
        <p:txBody>
          <a:bodyPr/>
          <a:lstStyle/>
          <a:p>
            <a:r>
              <a:rPr lang="zh-CN" altLang="en-US" sz="1500" dirty="0"/>
              <a:t>景深：</a:t>
            </a:r>
            <a:r>
              <a:rPr lang="zh-CN" altLang="zh-CN" sz="1500" dirty="0"/>
              <a:t>在景象平面上成清晰像的空间深度</a:t>
            </a:r>
            <a:endParaRPr lang="en-US" altLang="zh-CN" sz="1500" dirty="0"/>
          </a:p>
          <a:p>
            <a:pPr lvl="1"/>
            <a:r>
              <a:rPr lang="zh-CN" altLang="en-US" sz="1350" b="1" dirty="0">
                <a:latin typeface="微软雅黑" pitchFamily="34" charset="-122"/>
              </a:rPr>
              <a:t>光圈越大，景深越小；焦距越大，景深越小</a:t>
            </a:r>
            <a:endParaRPr lang="en-US" altLang="zh-CN" sz="1350" b="1" dirty="0">
              <a:latin typeface="微软雅黑" pitchFamily="34" charset="-122"/>
            </a:endParaRPr>
          </a:p>
        </p:txBody>
      </p:sp>
      <p:grpSp>
        <p:nvGrpSpPr>
          <p:cNvPr id="4" name="组合 6"/>
          <p:cNvGrpSpPr/>
          <p:nvPr/>
        </p:nvGrpSpPr>
        <p:grpSpPr>
          <a:xfrm>
            <a:off x="2857488" y="2401902"/>
            <a:ext cx="2946818" cy="3407635"/>
            <a:chOff x="2071670" y="1857364"/>
            <a:chExt cx="3929090" cy="4543512"/>
          </a:xfrm>
        </p:grpSpPr>
        <p:pic>
          <p:nvPicPr>
            <p:cNvPr id="5" name="Picture 4"/>
            <p:cNvPicPr>
              <a:picLocks noChangeAspect="1" noChangeArrowheads="1"/>
            </p:cNvPicPr>
            <p:nvPr/>
          </p:nvPicPr>
          <p:blipFill>
            <a:blip r:embed="rId3" cstate="print"/>
            <a:srcRect/>
            <a:stretch>
              <a:fillRect/>
            </a:stretch>
          </p:blipFill>
          <p:spPr bwMode="auto">
            <a:xfrm>
              <a:off x="2071670" y="1857364"/>
              <a:ext cx="3929090" cy="4051597"/>
            </a:xfrm>
            <a:prstGeom prst="rect">
              <a:avLst/>
            </a:prstGeom>
            <a:noFill/>
            <a:ln w="9525">
              <a:noFill/>
              <a:miter lim="800000"/>
              <a:headEnd/>
              <a:tailEnd/>
            </a:ln>
          </p:spPr>
        </p:pic>
        <p:sp>
          <p:nvSpPr>
            <p:cNvPr id="6" name="TextBox 5"/>
            <p:cNvSpPr txBox="1"/>
            <p:nvPr/>
          </p:nvSpPr>
          <p:spPr>
            <a:xfrm>
              <a:off x="2857489" y="6000767"/>
              <a:ext cx="2143140" cy="400109"/>
            </a:xfrm>
            <a:prstGeom prst="rect">
              <a:avLst/>
            </a:prstGeom>
            <a:noFill/>
            <a:ln>
              <a:noFill/>
            </a:ln>
          </p:spPr>
          <p:txBody>
            <a:bodyPr wrap="square" rtlCol="0">
              <a:spAutoFit/>
            </a:bodyPr>
            <a:lstStyle/>
            <a:p>
              <a:pPr algn="ctr"/>
              <a:r>
                <a:rPr lang="zh-CN" altLang="en-US" sz="1350" dirty="0">
                  <a:latin typeface="Verdana" pitchFamily="34" charset="0"/>
                  <a:ea typeface="微软雅黑" pitchFamily="34" charset="-122"/>
                </a:rPr>
                <a:t>景深与光圈关系</a:t>
              </a:r>
            </a:p>
          </p:txBody>
        </p:sp>
      </p:grpSp>
    </p:spTree>
    <p:extLst>
      <p:ext uri="{BB962C8B-B14F-4D97-AF65-F5344CB8AC3E}">
        <p14:creationId xmlns:p14="http://schemas.microsoft.com/office/powerpoint/2010/main" val="28236930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7934" y="1132681"/>
            <a:ext cx="6840141" cy="377429"/>
          </a:xfrm>
        </p:spPr>
        <p:txBody>
          <a:bodyPr/>
          <a:lstStyle/>
          <a:p>
            <a:r>
              <a:rPr lang="zh-CN" altLang="en-US" dirty="0"/>
              <a:t>镜头视场角选择</a:t>
            </a:r>
          </a:p>
        </p:txBody>
      </p:sp>
      <p:pic>
        <p:nvPicPr>
          <p:cNvPr id="14" name="内容占位符 13" descr="镜头4.jpg"/>
          <p:cNvPicPr>
            <a:picLocks noGrp="1" noChangeAspect="1"/>
          </p:cNvPicPr>
          <p:nvPr>
            <p:ph idx="4294967295"/>
          </p:nvPr>
        </p:nvPicPr>
        <p:blipFill>
          <a:blip r:embed="rId3" cstate="print"/>
          <a:stretch>
            <a:fillRect/>
          </a:stretch>
        </p:blipFill>
        <p:spPr>
          <a:xfrm>
            <a:off x="3813784" y="2381250"/>
            <a:ext cx="2570083" cy="1976896"/>
          </a:xfrm>
          <a:prstGeom prst="rect">
            <a:avLst/>
          </a:prstGeom>
          <a:ln>
            <a:solidFill>
              <a:srgbClr val="0070C0"/>
            </a:solidFill>
          </a:ln>
        </p:spPr>
      </p:pic>
      <p:sp>
        <p:nvSpPr>
          <p:cNvPr id="11" name="TextBox 10"/>
          <p:cNvSpPr txBox="1">
            <a:spLocks noChangeArrowheads="1"/>
          </p:cNvSpPr>
          <p:nvPr/>
        </p:nvSpPr>
        <p:spPr bwMode="auto">
          <a:xfrm>
            <a:off x="3812901" y="4493964"/>
            <a:ext cx="952430" cy="323165"/>
          </a:xfrm>
          <a:prstGeom prst="rect">
            <a:avLst/>
          </a:prstGeom>
          <a:noFill/>
          <a:ln w="9525">
            <a:noFill/>
            <a:miter lim="800000"/>
            <a:headEnd/>
            <a:tailEnd/>
          </a:ln>
        </p:spPr>
        <p:txBody>
          <a:bodyPr wrap="square">
            <a:spAutoFit/>
          </a:bodyPr>
          <a:lstStyle/>
          <a:p>
            <a:r>
              <a:rPr lang="zh-CN" altLang="en-US" sz="1500" dirty="0">
                <a:latin typeface="微软雅黑" pitchFamily="34" charset="-122"/>
                <a:ea typeface="微软雅黑" pitchFamily="34" charset="-122"/>
              </a:rPr>
              <a:t>广角镜头</a:t>
            </a:r>
          </a:p>
        </p:txBody>
      </p:sp>
      <p:sp>
        <p:nvSpPr>
          <p:cNvPr id="10" name="TextBox 9"/>
          <p:cNvSpPr txBox="1">
            <a:spLocks noChangeArrowheads="1"/>
          </p:cNvSpPr>
          <p:nvPr/>
        </p:nvSpPr>
        <p:spPr bwMode="auto">
          <a:xfrm>
            <a:off x="6971776" y="4062164"/>
            <a:ext cx="910835" cy="553998"/>
          </a:xfrm>
          <a:prstGeom prst="rect">
            <a:avLst/>
          </a:prstGeom>
          <a:noFill/>
          <a:ln w="9525">
            <a:noFill/>
            <a:miter lim="800000"/>
            <a:headEnd/>
            <a:tailEnd/>
          </a:ln>
        </p:spPr>
        <p:txBody>
          <a:bodyPr wrap="square">
            <a:spAutoFit/>
          </a:bodyPr>
          <a:lstStyle/>
          <a:p>
            <a:r>
              <a:rPr lang="zh-CN" altLang="en-US" sz="1500" dirty="0">
                <a:latin typeface="微软雅黑" pitchFamily="34" charset="-122"/>
                <a:ea typeface="微软雅黑" pitchFamily="34" charset="-122"/>
              </a:rPr>
              <a:t>鱼眼镜头</a:t>
            </a:r>
          </a:p>
        </p:txBody>
      </p:sp>
      <p:pic>
        <p:nvPicPr>
          <p:cNvPr id="17" name="图片 16" descr="镜头3.jpg">
            <a:hlinkClick r:id="rId4" action="ppaction://program"/>
          </p:cNvPr>
          <p:cNvPicPr>
            <a:picLocks noChangeAspect="1"/>
          </p:cNvPicPr>
          <p:nvPr/>
        </p:nvPicPr>
        <p:blipFill>
          <a:blip r:embed="rId5" cstate="print"/>
          <a:stretch>
            <a:fillRect/>
          </a:stretch>
        </p:blipFill>
        <p:spPr>
          <a:xfrm>
            <a:off x="6847332" y="2364454"/>
            <a:ext cx="1983154" cy="1507361"/>
          </a:xfrm>
          <a:prstGeom prst="rect">
            <a:avLst/>
          </a:prstGeom>
          <a:ln>
            <a:solidFill>
              <a:srgbClr val="0070C0"/>
            </a:solidFill>
          </a:ln>
        </p:spPr>
      </p:pic>
      <p:sp>
        <p:nvSpPr>
          <p:cNvPr id="9" name="TextBox 8"/>
          <p:cNvSpPr txBox="1">
            <a:spLocks noChangeArrowheads="1"/>
          </p:cNvSpPr>
          <p:nvPr/>
        </p:nvSpPr>
        <p:spPr bwMode="auto">
          <a:xfrm>
            <a:off x="2413121" y="2432450"/>
            <a:ext cx="1178727" cy="323165"/>
          </a:xfrm>
          <a:prstGeom prst="rect">
            <a:avLst/>
          </a:prstGeom>
          <a:noFill/>
          <a:ln w="9525">
            <a:noFill/>
            <a:miter lim="800000"/>
            <a:headEnd/>
            <a:tailEnd/>
          </a:ln>
        </p:spPr>
        <p:txBody>
          <a:bodyPr wrap="square">
            <a:spAutoFit/>
          </a:bodyPr>
          <a:lstStyle/>
          <a:p>
            <a:r>
              <a:rPr lang="zh-CN" altLang="en-US" sz="1500" dirty="0">
                <a:latin typeface="微软雅黑" pitchFamily="34" charset="-122"/>
                <a:ea typeface="微软雅黑" pitchFamily="34" charset="-122"/>
              </a:rPr>
              <a:t>标准镜头</a:t>
            </a:r>
          </a:p>
        </p:txBody>
      </p:sp>
      <p:pic>
        <p:nvPicPr>
          <p:cNvPr id="15" name="图片 14" descr="镜头1.jpg"/>
          <p:cNvPicPr>
            <a:picLocks noChangeAspect="1"/>
          </p:cNvPicPr>
          <p:nvPr/>
        </p:nvPicPr>
        <p:blipFill>
          <a:blip r:embed="rId6" cstate="print"/>
          <a:stretch>
            <a:fillRect/>
          </a:stretch>
        </p:blipFill>
        <p:spPr>
          <a:xfrm>
            <a:off x="373048" y="2433631"/>
            <a:ext cx="1998746" cy="1451259"/>
          </a:xfrm>
          <a:prstGeom prst="rect">
            <a:avLst/>
          </a:prstGeom>
          <a:ln>
            <a:solidFill>
              <a:srgbClr val="0070C0"/>
            </a:solidFill>
          </a:ln>
        </p:spPr>
      </p:pic>
      <p:pic>
        <p:nvPicPr>
          <p:cNvPr id="16" name="图片 15" descr="镜头2.jpg"/>
          <p:cNvPicPr>
            <a:picLocks noChangeAspect="1"/>
          </p:cNvPicPr>
          <p:nvPr/>
        </p:nvPicPr>
        <p:blipFill>
          <a:blip r:embed="rId7" cstate="print"/>
          <a:stretch>
            <a:fillRect/>
          </a:stretch>
        </p:blipFill>
        <p:spPr>
          <a:xfrm>
            <a:off x="366920" y="3983031"/>
            <a:ext cx="1979422" cy="1441216"/>
          </a:xfrm>
          <a:prstGeom prst="rect">
            <a:avLst/>
          </a:prstGeom>
          <a:ln>
            <a:solidFill>
              <a:srgbClr val="0070C0"/>
            </a:solidFill>
          </a:ln>
        </p:spPr>
      </p:pic>
      <p:sp>
        <p:nvSpPr>
          <p:cNvPr id="12" name="TextBox 11"/>
          <p:cNvSpPr txBox="1">
            <a:spLocks noChangeArrowheads="1"/>
          </p:cNvSpPr>
          <p:nvPr/>
        </p:nvSpPr>
        <p:spPr bwMode="auto">
          <a:xfrm>
            <a:off x="2416710" y="4041117"/>
            <a:ext cx="910835" cy="553998"/>
          </a:xfrm>
          <a:prstGeom prst="rect">
            <a:avLst/>
          </a:prstGeom>
          <a:noFill/>
          <a:ln w="9525">
            <a:noFill/>
            <a:miter lim="800000"/>
            <a:headEnd/>
            <a:tailEnd/>
          </a:ln>
        </p:spPr>
        <p:txBody>
          <a:bodyPr wrap="square">
            <a:spAutoFit/>
          </a:bodyPr>
          <a:lstStyle/>
          <a:p>
            <a:r>
              <a:rPr lang="zh-CN" altLang="en-US" sz="1500" dirty="0">
                <a:latin typeface="微软雅黑" pitchFamily="34" charset="-122"/>
                <a:ea typeface="微软雅黑" pitchFamily="34" charset="-122"/>
              </a:rPr>
              <a:t>远摄镜头</a:t>
            </a:r>
          </a:p>
        </p:txBody>
      </p:sp>
      <p:sp>
        <p:nvSpPr>
          <p:cNvPr id="23" name="内容占位符 2"/>
          <p:cNvSpPr txBox="1">
            <a:spLocks/>
          </p:cNvSpPr>
          <p:nvPr/>
        </p:nvSpPr>
        <p:spPr bwMode="auto">
          <a:xfrm>
            <a:off x="284295" y="1709870"/>
            <a:ext cx="6319705" cy="789914"/>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a:lnSpc>
                <a:spcPct val="120000"/>
              </a:lnSpc>
              <a:spcBef>
                <a:spcPct val="20000"/>
              </a:spcBef>
              <a:buClr>
                <a:srgbClr val="FF0000"/>
              </a:buClr>
              <a:buFont typeface="Wingdings" pitchFamily="2" charset="2"/>
              <a:buChar char="n"/>
            </a:pPr>
            <a:r>
              <a:rPr lang="zh-CN" altLang="en-US" sz="1500" kern="0" dirty="0">
                <a:latin typeface="Verdana" pitchFamily="34" charset="0"/>
                <a:ea typeface="+mj-ea"/>
              </a:rPr>
              <a:t>标准镜头视场角在</a:t>
            </a:r>
            <a:r>
              <a:rPr lang="en-US" altLang="zh-CN" sz="1500" kern="0" dirty="0">
                <a:latin typeface="Verdana" pitchFamily="34" charset="0"/>
                <a:ea typeface="+mj-ea"/>
              </a:rPr>
              <a:t>53°</a:t>
            </a:r>
            <a:r>
              <a:rPr lang="zh-CN" altLang="en-US" sz="1500" kern="0" dirty="0">
                <a:latin typeface="Verdana" pitchFamily="34" charset="0"/>
                <a:ea typeface="+mj-ea"/>
              </a:rPr>
              <a:t>左右，远摄镜头视场角</a:t>
            </a:r>
            <a:r>
              <a:rPr lang="zh-CN" altLang="en-US" sz="1500" dirty="0">
                <a:latin typeface="Verdana" pitchFamily="34" charset="0"/>
                <a:ea typeface="+mj-ea"/>
              </a:rPr>
              <a:t>≤</a:t>
            </a:r>
            <a:r>
              <a:rPr lang="en-US" altLang="zh-CN" sz="1500" dirty="0">
                <a:latin typeface="Verdana" pitchFamily="34" charset="0"/>
                <a:ea typeface="+mj-ea"/>
              </a:rPr>
              <a:t>20°</a:t>
            </a:r>
            <a:r>
              <a:rPr lang="zh-CN" altLang="en-US" sz="1500" dirty="0">
                <a:latin typeface="Verdana" pitchFamily="34" charset="0"/>
                <a:ea typeface="+mj-ea"/>
              </a:rPr>
              <a:t>，广角镜头视场角≥</a:t>
            </a:r>
            <a:r>
              <a:rPr lang="en-US" altLang="zh-CN" sz="1500" dirty="0">
                <a:latin typeface="Verdana" pitchFamily="34" charset="0"/>
                <a:ea typeface="+mj-ea"/>
              </a:rPr>
              <a:t>90°</a:t>
            </a:r>
            <a:r>
              <a:rPr lang="zh-CN" altLang="en-US" sz="1500" dirty="0">
                <a:latin typeface="Verdana" pitchFamily="34" charset="0"/>
                <a:ea typeface="+mj-ea"/>
              </a:rPr>
              <a:t>，鱼眼镜头视场角≥</a:t>
            </a:r>
            <a:r>
              <a:rPr lang="en-US" altLang="zh-CN" sz="1500" dirty="0">
                <a:latin typeface="Verdana" pitchFamily="34" charset="0"/>
                <a:ea typeface="+mj-ea"/>
              </a:rPr>
              <a:t>180°</a:t>
            </a:r>
            <a:endParaRPr lang="en-US" altLang="zh-CN" sz="1500" kern="0" dirty="0">
              <a:latin typeface="Verdana" pitchFamily="34" charset="0"/>
              <a:ea typeface="+mj-ea"/>
            </a:endParaRPr>
          </a:p>
          <a:p>
            <a:pPr marL="557213" lvl="1" indent="-214313" fontAlgn="base">
              <a:lnSpc>
                <a:spcPct val="120000"/>
              </a:lnSpc>
              <a:spcBef>
                <a:spcPct val="20000"/>
              </a:spcBef>
              <a:spcAft>
                <a:spcPct val="0"/>
              </a:spcAft>
              <a:buClr>
                <a:srgbClr val="FF0000"/>
              </a:buClr>
              <a:buFont typeface="Wingdings" pitchFamily="2" charset="2"/>
              <a:buChar char="p"/>
              <a:defRPr/>
            </a:pPr>
            <a:endParaRPr lang="zh-CN" altLang="en-US" sz="1350" kern="0" dirty="0">
              <a:latin typeface="Verdana" pitchFamily="34" charset="0"/>
              <a:ea typeface="+mj-ea"/>
            </a:endParaRPr>
          </a:p>
        </p:txBody>
      </p:sp>
    </p:spTree>
    <p:extLst>
      <p:ext uri="{BB962C8B-B14F-4D97-AF65-F5344CB8AC3E}">
        <p14:creationId xmlns:p14="http://schemas.microsoft.com/office/powerpoint/2010/main" val="1619447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par>
                                <p:cTn id="23" presetID="3" presetClass="entr" presetSubtype="1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1000" y="1124214"/>
            <a:ext cx="6840141" cy="377429"/>
          </a:xfrm>
        </p:spPr>
        <p:txBody>
          <a:bodyPr/>
          <a:lstStyle/>
          <a:p>
            <a:r>
              <a:rPr lang="zh-CN" altLang="en-US" dirty="0" smtClean="0"/>
              <a:t>三种基本手段</a:t>
            </a:r>
            <a:r>
              <a:rPr lang="en-US" altLang="zh-CN" dirty="0" smtClean="0"/>
              <a:t>-</a:t>
            </a:r>
            <a:r>
              <a:rPr lang="zh-CN" altLang="en-US" dirty="0" smtClean="0"/>
              <a:t>人防、物防、技防</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lstStyle/>
          <a:p>
            <a:r>
              <a:rPr lang="zh-CN" altLang="en-US" dirty="0" smtClean="0"/>
              <a:t>人力防范</a:t>
            </a:r>
            <a:endParaRPr lang="en-US" altLang="zh-CN" dirty="0" smtClean="0"/>
          </a:p>
          <a:p>
            <a:pPr lvl="1"/>
            <a:r>
              <a:rPr lang="zh-CN" altLang="en-US" sz="1350" dirty="0">
                <a:latin typeface="微软雅黑" pitchFamily="34" charset="-122"/>
              </a:rPr>
              <a:t>利用人们自身的传感器（眼、耳等）进行探测，发现妨害或破坏安全的目标，作出反应；用声音警告、恐吓、设障、武器还击等手段来延迟或阻止危险的发生，在自身力量不足时还要发出求援信号，以期待做出进一步的反应，制止危险的发生或处理已发生的危险</a:t>
            </a:r>
            <a:endParaRPr lang="zh-CN" altLang="en-US" dirty="0" smtClean="0">
              <a:latin typeface="微软雅黑" pitchFamily="34" charset="-122"/>
            </a:endParaRPr>
          </a:p>
          <a:p>
            <a:r>
              <a:rPr lang="zh-CN" altLang="en-US" dirty="0" smtClean="0"/>
              <a:t>实体防范</a:t>
            </a:r>
            <a:endParaRPr lang="en-US" altLang="zh-CN" dirty="0" smtClean="0"/>
          </a:p>
          <a:p>
            <a:pPr lvl="1"/>
            <a:r>
              <a:rPr lang="zh-CN" altLang="en-US" sz="1350" dirty="0">
                <a:latin typeface="微软雅黑" pitchFamily="34" charset="-122"/>
              </a:rPr>
              <a:t>推迟危险的发生，为“反应”提供足够的时间。现代的实体防范，已不是单纯物质屏障的被动防范，而是越来越多地采用高科技地手段，一方面使实体屏障被破坏的可能性变小，增大延迟时间；另一方面也使实体屏障本身增加探测和反应的功能</a:t>
            </a:r>
          </a:p>
          <a:p>
            <a:r>
              <a:rPr lang="zh-CN" altLang="en-US" dirty="0" smtClean="0"/>
              <a:t>技术防范</a:t>
            </a:r>
            <a:endParaRPr lang="en-US" altLang="zh-CN" dirty="0" smtClean="0"/>
          </a:p>
          <a:p>
            <a:pPr lvl="1"/>
            <a:r>
              <a:rPr lang="zh-CN" altLang="en-US" sz="1350" dirty="0">
                <a:latin typeface="微软雅黑" pitchFamily="34" charset="-122"/>
              </a:rPr>
              <a:t>对人力防范和实体防范在技术手段上的补充和加强。它要融入人力防范和实体防范之中，使人力防范和实体防范在探测、延迟、反应三个基本要素中间不断地增加技术含量，以不断提高探测能力、延迟能力和反应能力，使防范手段起到更好的作用，达到预期的目的   </a:t>
            </a:r>
          </a:p>
          <a:p>
            <a:pPr lvl="1"/>
            <a:endParaRPr lang="zh-CN" altLang="en-US" dirty="0"/>
          </a:p>
        </p:txBody>
      </p:sp>
    </p:spTree>
    <p:extLst>
      <p:ext uri="{BB962C8B-B14F-4D97-AF65-F5344CB8AC3E}">
        <p14:creationId xmlns:p14="http://schemas.microsoft.com/office/powerpoint/2010/main" val="3130056494"/>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7934" y="1107281"/>
            <a:ext cx="6840141" cy="377429"/>
          </a:xfrm>
        </p:spPr>
        <p:txBody>
          <a:bodyPr/>
          <a:lstStyle/>
          <a:p>
            <a:r>
              <a:rPr lang="zh-CN" altLang="en-US" dirty="0" smtClean="0"/>
              <a:t>镜头焦距的选择</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lstStyle/>
          <a:p>
            <a:r>
              <a:rPr lang="zh-CN" altLang="en-US" dirty="0"/>
              <a:t>估算法</a:t>
            </a:r>
            <a:r>
              <a:rPr lang="en-US" altLang="zh-CN" sz="1500" dirty="0"/>
              <a:t>(</a:t>
            </a:r>
            <a:r>
              <a:rPr lang="zh-CN" altLang="zh-CN" sz="1500" dirty="0"/>
              <a:t>适用于</a:t>
            </a:r>
            <a:r>
              <a:rPr lang="en-US" altLang="zh-CN" sz="1500" dirty="0"/>
              <a:t>4mm</a:t>
            </a:r>
            <a:r>
              <a:rPr lang="zh-CN" altLang="zh-CN" sz="1500" dirty="0"/>
              <a:t>以上的镜头</a:t>
            </a:r>
            <a:r>
              <a:rPr lang="en-US" altLang="zh-CN" sz="1500" dirty="0"/>
              <a:t>)</a:t>
            </a:r>
          </a:p>
          <a:p>
            <a:pPr lvl="1"/>
            <a:r>
              <a:rPr lang="zh-CN" altLang="en-US" dirty="0"/>
              <a:t>例：某人距离摄像机</a:t>
            </a:r>
            <a:r>
              <a:rPr lang="en-US" altLang="zh-CN" dirty="0"/>
              <a:t>10</a:t>
            </a:r>
            <a:r>
              <a:rPr lang="zh-CN" altLang="en-US" dirty="0"/>
              <a:t>米</a:t>
            </a:r>
            <a:endParaRPr lang="en-US" altLang="zh-CN" dirty="0"/>
          </a:p>
          <a:p>
            <a:pPr lvl="2"/>
            <a:r>
              <a:rPr lang="zh-CN" altLang="en-US" dirty="0"/>
              <a:t>要看清人脸，用</a:t>
            </a:r>
            <a:r>
              <a:rPr lang="en-US" altLang="zh-CN" dirty="0"/>
              <a:t>20mm</a:t>
            </a:r>
            <a:r>
              <a:rPr lang="zh-CN" altLang="en-US" dirty="0"/>
              <a:t>左右的镜头</a:t>
            </a:r>
            <a:endParaRPr lang="en-US" altLang="zh-CN" dirty="0"/>
          </a:p>
          <a:p>
            <a:pPr lvl="2"/>
            <a:r>
              <a:rPr lang="zh-CN" altLang="en-US" dirty="0"/>
              <a:t>要看清人体轮廓，用</a:t>
            </a:r>
            <a:r>
              <a:rPr lang="en-US" altLang="zh-CN" dirty="0"/>
              <a:t>10mm</a:t>
            </a:r>
            <a:r>
              <a:rPr lang="zh-CN" altLang="en-US" dirty="0"/>
              <a:t>左右的镜头</a:t>
            </a:r>
            <a:endParaRPr lang="en-US" altLang="zh-CN" dirty="0"/>
          </a:p>
          <a:p>
            <a:pPr lvl="2"/>
            <a:r>
              <a:rPr lang="zh-CN" altLang="en-US" dirty="0"/>
              <a:t>要监控人的活动画面，用</a:t>
            </a:r>
            <a:r>
              <a:rPr lang="en-US" altLang="zh-CN" dirty="0"/>
              <a:t>5mm</a:t>
            </a:r>
            <a:r>
              <a:rPr lang="zh-CN" altLang="en-US" dirty="0"/>
              <a:t>左右的镜头</a:t>
            </a:r>
          </a:p>
        </p:txBody>
      </p:sp>
      <p:graphicFrame>
        <p:nvGraphicFramePr>
          <p:cNvPr id="7" name="内容占位符 4"/>
          <p:cNvGraphicFramePr>
            <a:graphicFrameLocks/>
          </p:cNvGraphicFramePr>
          <p:nvPr/>
        </p:nvGraphicFramePr>
        <p:xfrm>
          <a:off x="1547664" y="3340281"/>
          <a:ext cx="6048672" cy="945975"/>
        </p:xfrm>
        <a:graphic>
          <a:graphicData uri="http://schemas.openxmlformats.org/drawingml/2006/table">
            <a:tbl>
              <a:tblPr firstRow="1" bandRow="1">
                <a:tableStyleId>{D113A9D2-9D6B-4929-AA2D-F23B5EE8CBE7}</a:tableStyleId>
              </a:tblPr>
              <a:tblGrid>
                <a:gridCol w="1512168"/>
                <a:gridCol w="1512168"/>
                <a:gridCol w="1512168"/>
                <a:gridCol w="1512168"/>
              </a:tblGrid>
              <a:tr h="540060">
                <a:tc>
                  <a:txBody>
                    <a:bodyPr/>
                    <a:lstStyle/>
                    <a:p>
                      <a:pPr algn="ctr"/>
                      <a:r>
                        <a:rPr lang="zh-CN" altLang="en-US" sz="1500" b="1" dirty="0" smtClean="0">
                          <a:solidFill>
                            <a:schemeClr val="tx1"/>
                          </a:solidFill>
                          <a:latin typeface="Verdana" pitchFamily="34" charset="0"/>
                          <a:ea typeface="微软雅黑" pitchFamily="34" charset="-122"/>
                        </a:rPr>
                        <a:t>监控距离</a:t>
                      </a:r>
                      <a:r>
                        <a:rPr lang="en-US" altLang="zh-CN" sz="1500" b="1" dirty="0" smtClean="0">
                          <a:solidFill>
                            <a:schemeClr val="tx1"/>
                          </a:solidFill>
                          <a:latin typeface="Verdana" pitchFamily="34" charset="0"/>
                          <a:ea typeface="微软雅黑" pitchFamily="34" charset="-122"/>
                        </a:rPr>
                        <a:t>(</a:t>
                      </a:r>
                      <a:r>
                        <a:rPr lang="zh-CN" altLang="en-US" sz="1500" b="1" dirty="0" smtClean="0">
                          <a:solidFill>
                            <a:schemeClr val="tx1"/>
                          </a:solidFill>
                          <a:latin typeface="Verdana" pitchFamily="34" charset="0"/>
                          <a:ea typeface="微软雅黑" pitchFamily="34" charset="-122"/>
                        </a:rPr>
                        <a:t>米</a:t>
                      </a:r>
                      <a:r>
                        <a:rPr lang="en-US" altLang="zh-CN" sz="1500" b="1" dirty="0" smtClean="0">
                          <a:solidFill>
                            <a:schemeClr val="tx1"/>
                          </a:solidFill>
                          <a:latin typeface="Verdana" pitchFamily="34" charset="0"/>
                          <a:ea typeface="微软雅黑" pitchFamily="34" charset="-122"/>
                        </a:rPr>
                        <a:t>)</a:t>
                      </a:r>
                      <a:endParaRPr lang="zh-CN" altLang="en-US" sz="1500" b="1" dirty="0">
                        <a:solidFill>
                          <a:schemeClr val="tx1"/>
                        </a:solidFill>
                        <a:latin typeface="Verdana" pitchFamily="34" charset="0"/>
                        <a:ea typeface="微软雅黑" pitchFamily="34"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dirty="0" smtClean="0">
                          <a:solidFill>
                            <a:schemeClr val="tx1"/>
                          </a:solidFill>
                          <a:latin typeface="Verdana" pitchFamily="34" charset="0"/>
                          <a:ea typeface="微软雅黑" pitchFamily="34" charset="-122"/>
                        </a:rPr>
                        <a:t>看清细节特征</a:t>
                      </a:r>
                      <a:endParaRPr lang="en-US" altLang="zh-CN" sz="1500" b="1"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Verdana" pitchFamily="34" charset="0"/>
                          <a:ea typeface="微软雅黑" pitchFamily="34" charset="-122"/>
                        </a:rPr>
                        <a:t>(</a:t>
                      </a:r>
                      <a:r>
                        <a:rPr lang="zh-CN" altLang="en-US" sz="1400" b="0" dirty="0" smtClean="0">
                          <a:solidFill>
                            <a:schemeClr val="tx1"/>
                          </a:solidFill>
                          <a:latin typeface="Verdana" pitchFamily="34" charset="0"/>
                          <a:ea typeface="微软雅黑" pitchFamily="34" charset="-122"/>
                        </a:rPr>
                        <a:t>人脸等</a:t>
                      </a:r>
                      <a:r>
                        <a:rPr lang="en-US" altLang="zh-CN" sz="1400" b="0" dirty="0" smtClean="0">
                          <a:solidFill>
                            <a:schemeClr val="tx1"/>
                          </a:solidFill>
                          <a:latin typeface="Verdana" pitchFamily="34" charset="0"/>
                          <a:ea typeface="微软雅黑" pitchFamily="34" charset="-122"/>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dirty="0" smtClean="0">
                          <a:solidFill>
                            <a:schemeClr val="tx1"/>
                          </a:solidFill>
                          <a:latin typeface="Verdana" pitchFamily="34" charset="0"/>
                          <a:ea typeface="微软雅黑" pitchFamily="34" charset="-122"/>
                        </a:rPr>
                        <a:t>看清体貌特征</a:t>
                      </a:r>
                      <a:endParaRPr lang="en-US" altLang="zh-CN" sz="1500" b="1"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Verdana" pitchFamily="34" charset="0"/>
                          <a:ea typeface="微软雅黑" pitchFamily="34" charset="-122"/>
                        </a:rPr>
                        <a:t>(</a:t>
                      </a:r>
                      <a:r>
                        <a:rPr lang="zh-CN" altLang="en-US" sz="1400" b="0" dirty="0" smtClean="0">
                          <a:solidFill>
                            <a:schemeClr val="tx1"/>
                          </a:solidFill>
                          <a:latin typeface="Verdana" pitchFamily="34" charset="0"/>
                          <a:ea typeface="微软雅黑" pitchFamily="34" charset="-122"/>
                        </a:rPr>
                        <a:t>人的轮廓等</a:t>
                      </a:r>
                      <a:r>
                        <a:rPr lang="en-US" altLang="zh-CN" sz="1400" b="0" dirty="0" smtClean="0">
                          <a:solidFill>
                            <a:schemeClr val="tx1"/>
                          </a:solidFill>
                          <a:latin typeface="Verdana" pitchFamily="34" charset="0"/>
                          <a:ea typeface="微软雅黑" pitchFamily="34" charset="-122"/>
                        </a:rPr>
                        <a:t>)</a:t>
                      </a:r>
                      <a:endParaRPr lang="zh-CN" altLang="en-US" sz="1400" b="0" dirty="0" smtClean="0">
                        <a:solidFill>
                          <a:schemeClr val="tx1"/>
                        </a:solidFill>
                        <a:latin typeface="Verdana" pitchFamily="34" charset="0"/>
                        <a:ea typeface="微软雅黑" pitchFamily="34"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dirty="0" smtClean="0">
                          <a:solidFill>
                            <a:schemeClr val="tx1"/>
                          </a:solidFill>
                          <a:latin typeface="Verdana" pitchFamily="34" charset="0"/>
                          <a:ea typeface="微软雅黑" pitchFamily="34" charset="-122"/>
                        </a:rPr>
                        <a:t>看清行为特征</a:t>
                      </a:r>
                      <a:endParaRPr lang="en-US" altLang="zh-CN" sz="1500" b="1" dirty="0" smtClean="0">
                        <a:solidFill>
                          <a:schemeClr val="tx1"/>
                        </a:solidFill>
                        <a:latin typeface="Verdana" pitchFamily="34" charset="0"/>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Verdana" pitchFamily="34" charset="0"/>
                          <a:ea typeface="微软雅黑" pitchFamily="34" charset="-122"/>
                        </a:rPr>
                        <a:t>(</a:t>
                      </a:r>
                      <a:r>
                        <a:rPr lang="zh-CN" altLang="en-US" sz="1400" b="0" dirty="0" smtClean="0">
                          <a:solidFill>
                            <a:schemeClr val="tx1"/>
                          </a:solidFill>
                          <a:latin typeface="Verdana" pitchFamily="34" charset="0"/>
                          <a:ea typeface="微软雅黑" pitchFamily="34" charset="-122"/>
                        </a:rPr>
                        <a:t>人物活动</a:t>
                      </a:r>
                      <a:r>
                        <a:rPr lang="en-US" altLang="zh-CN" sz="1400" b="0" dirty="0" smtClean="0">
                          <a:solidFill>
                            <a:schemeClr val="tx1"/>
                          </a:solidFill>
                          <a:latin typeface="Verdana" pitchFamily="34" charset="0"/>
                          <a:ea typeface="微软雅黑" pitchFamily="34" charset="-122"/>
                        </a:rPr>
                        <a:t>)</a:t>
                      </a:r>
                      <a:endParaRPr lang="zh-CN" altLang="en-US" sz="1400" b="0" dirty="0" smtClean="0">
                        <a:solidFill>
                          <a:schemeClr val="tx1"/>
                        </a:solidFill>
                        <a:latin typeface="Verdana" pitchFamily="34" charset="0"/>
                        <a:ea typeface="微软雅黑" pitchFamily="34"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F6FF">
                        <a:alpha val="85000"/>
                      </a:srgbClr>
                    </a:solidFill>
                  </a:tcPr>
                </a:tc>
              </a:tr>
              <a:tr h="405915">
                <a:tc>
                  <a:txBody>
                    <a:bodyPr/>
                    <a:lstStyle/>
                    <a:p>
                      <a:pPr algn="ctr"/>
                      <a:r>
                        <a:rPr lang="en-US" altLang="zh-CN" sz="1200" dirty="0" smtClean="0">
                          <a:solidFill>
                            <a:schemeClr val="tx1"/>
                          </a:solidFill>
                          <a:latin typeface="Verdana" pitchFamily="34" charset="0"/>
                          <a:ea typeface="微软雅黑" pitchFamily="34" charset="-122"/>
                        </a:rPr>
                        <a:t>X</a:t>
                      </a:r>
                      <a:endParaRPr lang="zh-CN" altLang="en-US" sz="1200" dirty="0">
                        <a:solidFill>
                          <a:schemeClr val="tx1"/>
                        </a:solidFill>
                        <a:latin typeface="Verdana" pitchFamily="34" charset="0"/>
                        <a:ea typeface="微软雅黑" pitchFamily="34"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200" dirty="0" smtClean="0">
                          <a:solidFill>
                            <a:schemeClr val="tx1"/>
                          </a:solidFill>
                          <a:latin typeface="Verdana" pitchFamily="34" charset="0"/>
                          <a:ea typeface="微软雅黑" pitchFamily="34" charset="-122"/>
                        </a:rPr>
                        <a:t>焦距：</a:t>
                      </a:r>
                      <a:r>
                        <a:rPr lang="en-US" altLang="zh-CN" sz="1200" dirty="0" smtClean="0">
                          <a:solidFill>
                            <a:schemeClr val="tx1"/>
                          </a:solidFill>
                          <a:latin typeface="Verdana" pitchFamily="34" charset="0"/>
                          <a:ea typeface="微软雅黑" pitchFamily="34" charset="-122"/>
                        </a:rPr>
                        <a:t>2X</a:t>
                      </a:r>
                      <a:r>
                        <a:rPr lang="en-US" altLang="zh-CN" sz="900" dirty="0" smtClean="0">
                          <a:solidFill>
                            <a:schemeClr val="tx1"/>
                          </a:solidFill>
                          <a:latin typeface="Verdana" pitchFamily="34" charset="0"/>
                          <a:ea typeface="微软雅黑" pitchFamily="34" charset="-122"/>
                        </a:rPr>
                        <a:t>(mm)</a:t>
                      </a:r>
                      <a:endParaRPr lang="zh-CN" altLang="en-US" sz="1200" dirty="0">
                        <a:solidFill>
                          <a:schemeClr val="tx1"/>
                        </a:solidFill>
                        <a:latin typeface="Verdana" pitchFamily="34" charset="0"/>
                        <a:ea typeface="微软雅黑" pitchFamily="34"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200" dirty="0" smtClean="0">
                          <a:solidFill>
                            <a:schemeClr val="tx1"/>
                          </a:solidFill>
                          <a:latin typeface="Verdana" pitchFamily="34" charset="0"/>
                          <a:ea typeface="微软雅黑" pitchFamily="34" charset="-122"/>
                        </a:rPr>
                        <a:t>焦距：</a:t>
                      </a:r>
                      <a:r>
                        <a:rPr lang="en-US" altLang="zh-CN" sz="1200" dirty="0" smtClean="0">
                          <a:solidFill>
                            <a:schemeClr val="tx1"/>
                          </a:solidFill>
                          <a:latin typeface="Verdana" pitchFamily="34" charset="0"/>
                          <a:ea typeface="微软雅黑" pitchFamily="34" charset="-122"/>
                        </a:rPr>
                        <a:t>X</a:t>
                      </a:r>
                      <a:r>
                        <a:rPr lang="en-US" altLang="zh-CN" sz="900" dirty="0" smtClean="0">
                          <a:solidFill>
                            <a:schemeClr val="tx1"/>
                          </a:solidFill>
                          <a:latin typeface="Verdana" pitchFamily="34" charset="0"/>
                          <a:ea typeface="微软雅黑" pitchFamily="34" charset="-122"/>
                        </a:rPr>
                        <a:t>(mm)</a:t>
                      </a:r>
                      <a:endParaRPr lang="zh-CN" altLang="en-US" sz="1200" dirty="0">
                        <a:solidFill>
                          <a:schemeClr val="tx1"/>
                        </a:solidFill>
                        <a:latin typeface="Verdana" pitchFamily="34" charset="0"/>
                        <a:ea typeface="微软雅黑" pitchFamily="34"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c>
                  <a:txBody>
                    <a:bodyPr/>
                    <a:lstStyle/>
                    <a:p>
                      <a:pPr algn="ctr"/>
                      <a:r>
                        <a:rPr lang="zh-CN" altLang="en-US" sz="1200" dirty="0" smtClean="0">
                          <a:solidFill>
                            <a:schemeClr val="tx1"/>
                          </a:solidFill>
                          <a:latin typeface="Verdana" pitchFamily="34" charset="0"/>
                          <a:ea typeface="微软雅黑" pitchFamily="34" charset="-122"/>
                        </a:rPr>
                        <a:t>焦距：</a:t>
                      </a:r>
                      <a:r>
                        <a:rPr lang="en-US" altLang="zh-CN" sz="1200" dirty="0" smtClean="0">
                          <a:solidFill>
                            <a:schemeClr val="tx1"/>
                          </a:solidFill>
                          <a:latin typeface="Verdana" pitchFamily="34" charset="0"/>
                          <a:ea typeface="微软雅黑" pitchFamily="34" charset="-122"/>
                        </a:rPr>
                        <a:t>X/2</a:t>
                      </a:r>
                      <a:r>
                        <a:rPr lang="en-US" altLang="zh-CN" sz="900" dirty="0" smtClean="0">
                          <a:solidFill>
                            <a:schemeClr val="tx1"/>
                          </a:solidFill>
                          <a:latin typeface="Verdana" pitchFamily="34" charset="0"/>
                          <a:ea typeface="微软雅黑" pitchFamily="34" charset="-122"/>
                        </a:rPr>
                        <a:t>(mm)</a:t>
                      </a:r>
                      <a:endParaRPr lang="zh-CN" altLang="en-US" sz="1200" dirty="0">
                        <a:solidFill>
                          <a:schemeClr val="tx1"/>
                        </a:solidFill>
                        <a:latin typeface="Verdana" pitchFamily="34" charset="0"/>
                        <a:ea typeface="微软雅黑" pitchFamily="34" charset="-122"/>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F6FF">
                        <a:alpha val="85000"/>
                      </a:srgbClr>
                    </a:solidFill>
                  </a:tcPr>
                </a:tc>
              </a:tr>
            </a:tbl>
          </a:graphicData>
        </a:graphic>
      </p:graphicFrame>
    </p:spTree>
    <p:extLst>
      <p:ext uri="{BB962C8B-B14F-4D97-AF65-F5344CB8AC3E}">
        <p14:creationId xmlns:p14="http://schemas.microsoft.com/office/powerpoint/2010/main" val="32367287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433" y="1638027"/>
            <a:ext cx="5817879" cy="4246069"/>
          </a:xfrm>
          <a:prstGeom prst="rect">
            <a:avLst/>
          </a:prstGeom>
        </p:spPr>
      </p:pic>
      <p:sp>
        <p:nvSpPr>
          <p:cNvPr id="2" name="标题 1"/>
          <p:cNvSpPr>
            <a:spLocks noGrp="1"/>
          </p:cNvSpPr>
          <p:nvPr>
            <p:ph type="title" idx="4294967295"/>
          </p:nvPr>
        </p:nvSpPr>
        <p:spPr>
          <a:xfrm>
            <a:off x="364067" y="1124214"/>
            <a:ext cx="6840141" cy="377429"/>
          </a:xfrm>
        </p:spPr>
        <p:txBody>
          <a:bodyPr/>
          <a:lstStyle/>
          <a:p>
            <a:r>
              <a:rPr lang="zh-CN" altLang="en-US" dirty="0" smtClean="0"/>
              <a:t>监控距离与焦距的关系</a:t>
            </a:r>
            <a:endParaRPr lang="zh-CN" altLang="en-US" dirty="0"/>
          </a:p>
        </p:txBody>
      </p:sp>
      <p:sp>
        <p:nvSpPr>
          <p:cNvPr id="15" name="TextBox 14"/>
          <p:cNvSpPr txBox="1"/>
          <p:nvPr/>
        </p:nvSpPr>
        <p:spPr>
          <a:xfrm>
            <a:off x="1143000" y="3206007"/>
            <a:ext cx="486054" cy="507831"/>
          </a:xfrm>
          <a:prstGeom prst="rect">
            <a:avLst/>
          </a:prstGeom>
          <a:noFill/>
        </p:spPr>
        <p:txBody>
          <a:bodyPr wrap="square" rtlCol="0">
            <a:spAutoFit/>
          </a:bodyPr>
          <a:lstStyle/>
          <a:p>
            <a:pPr marL="0" lvl="2"/>
            <a:r>
              <a:rPr lang="zh-CN" altLang="en-US" sz="1350" dirty="0">
                <a:solidFill>
                  <a:srgbClr val="FF0000"/>
                </a:solidFill>
                <a:latin typeface="微软雅黑" pitchFamily="34" charset="-122"/>
                <a:ea typeface="微软雅黑" pitchFamily="34" charset="-122"/>
              </a:rPr>
              <a:t>焦距</a:t>
            </a:r>
          </a:p>
        </p:txBody>
      </p:sp>
      <p:sp>
        <p:nvSpPr>
          <p:cNvPr id="16" name="TextBox 15"/>
          <p:cNvSpPr txBox="1"/>
          <p:nvPr/>
        </p:nvSpPr>
        <p:spPr>
          <a:xfrm>
            <a:off x="4301970" y="1322766"/>
            <a:ext cx="2268252" cy="300082"/>
          </a:xfrm>
          <a:prstGeom prst="rect">
            <a:avLst/>
          </a:prstGeom>
          <a:noFill/>
        </p:spPr>
        <p:txBody>
          <a:bodyPr wrap="square" rtlCol="0">
            <a:spAutoFit/>
          </a:bodyPr>
          <a:lstStyle/>
          <a:p>
            <a:pPr marL="0" lvl="2"/>
            <a:r>
              <a:rPr lang="zh-CN" altLang="en-US" sz="1350" dirty="0">
                <a:solidFill>
                  <a:srgbClr val="FF0000"/>
                </a:solidFill>
                <a:latin typeface="微软雅黑" pitchFamily="34" charset="-122"/>
                <a:ea typeface="微软雅黑" pitchFamily="34" charset="-122"/>
              </a:rPr>
              <a:t>摄像机到监控物体的距离</a:t>
            </a:r>
          </a:p>
        </p:txBody>
      </p:sp>
      <p:sp>
        <p:nvSpPr>
          <p:cNvPr id="7" name="矩形 6"/>
          <p:cNvSpPr/>
          <p:nvPr/>
        </p:nvSpPr>
        <p:spPr>
          <a:xfrm>
            <a:off x="1493658" y="3483006"/>
            <a:ext cx="5940660" cy="8100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4788024" y="1592796"/>
            <a:ext cx="1188132" cy="42124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7356003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77634" y="1592797"/>
            <a:ext cx="6534726" cy="4050449"/>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latin typeface="微软雅黑" pitchFamily="34" charset="-122"/>
              <a:ea typeface="微软雅黑" pitchFamily="34" charset="-122"/>
            </a:endParaRPr>
          </a:p>
        </p:txBody>
      </p:sp>
      <p:sp>
        <p:nvSpPr>
          <p:cNvPr id="2" name="标题 1"/>
          <p:cNvSpPr>
            <a:spLocks noGrp="1"/>
          </p:cNvSpPr>
          <p:nvPr>
            <p:ph type="title" idx="4294967295"/>
          </p:nvPr>
        </p:nvSpPr>
        <p:spPr>
          <a:xfrm>
            <a:off x="355601" y="1115747"/>
            <a:ext cx="6840141" cy="377429"/>
          </a:xfrm>
        </p:spPr>
        <p:txBody>
          <a:bodyPr/>
          <a:lstStyle/>
          <a:p>
            <a:r>
              <a:rPr lang="zh-CN" altLang="en-US" dirty="0" smtClean="0"/>
              <a:t>内容概要</a:t>
            </a:r>
            <a:endParaRPr lang="zh-CN" altLang="en-US" dirty="0"/>
          </a:p>
        </p:txBody>
      </p:sp>
      <p:pic>
        <p:nvPicPr>
          <p:cNvPr id="29" name="Picture 2"/>
          <p:cNvPicPr>
            <a:picLocks noChangeAspect="1" noChangeArrowheads="1"/>
          </p:cNvPicPr>
          <p:nvPr/>
        </p:nvPicPr>
        <p:blipFill>
          <a:blip r:embed="rId2" cstate="print"/>
          <a:srcRect/>
          <a:stretch>
            <a:fillRect/>
          </a:stretch>
        </p:blipFill>
        <p:spPr bwMode="auto">
          <a:xfrm>
            <a:off x="6408204" y="5157192"/>
            <a:ext cx="1171575" cy="328613"/>
          </a:xfrm>
          <a:prstGeom prst="rect">
            <a:avLst/>
          </a:prstGeom>
          <a:noFill/>
          <a:ln w="9525">
            <a:noFill/>
            <a:miter lim="800000"/>
            <a:headEnd/>
            <a:tailEnd/>
          </a:ln>
        </p:spPr>
      </p:pic>
      <p:grpSp>
        <p:nvGrpSpPr>
          <p:cNvPr id="3" name="组合 18"/>
          <p:cNvGrpSpPr/>
          <p:nvPr/>
        </p:nvGrpSpPr>
        <p:grpSpPr>
          <a:xfrm>
            <a:off x="1439467" y="1592797"/>
            <a:ext cx="6265069" cy="943126"/>
            <a:chOff x="395288" y="980728"/>
            <a:chExt cx="8353425" cy="1257501"/>
          </a:xfrm>
        </p:grpSpPr>
        <p:sp>
          <p:nvSpPr>
            <p:cNvPr id="16" name="矩形 15"/>
            <p:cNvSpPr/>
            <p:nvPr/>
          </p:nvSpPr>
          <p:spPr>
            <a:xfrm>
              <a:off x="395536" y="980728"/>
              <a:ext cx="8352928" cy="216024"/>
            </a:xfrm>
            <a:prstGeom prst="rect">
              <a:avLst/>
            </a:prstGeom>
            <a:gradFill flip="none" rotWithShape="1">
              <a:gsLst>
                <a:gs pos="0">
                  <a:srgbClr val="B52121">
                    <a:shade val="30000"/>
                    <a:satMod val="115000"/>
                  </a:srgbClr>
                </a:gs>
                <a:gs pos="50000">
                  <a:srgbClr val="B52121">
                    <a:shade val="67500"/>
                    <a:satMod val="115000"/>
                  </a:srgbClr>
                </a:gs>
                <a:gs pos="100000">
                  <a:srgbClr val="B52121">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24" name="Picture 2" descr="D:\桌面\软件界面\界面-成功故事2.jpg"/>
            <p:cNvPicPr>
              <a:picLocks noChangeAspect="1" noChangeArrowheads="1"/>
            </p:cNvPicPr>
            <p:nvPr/>
          </p:nvPicPr>
          <p:blipFill>
            <a:blip r:embed="rId3" cstate="print"/>
            <a:srcRect/>
            <a:stretch>
              <a:fillRect/>
            </a:stretch>
          </p:blipFill>
          <p:spPr bwMode="auto">
            <a:xfrm>
              <a:off x="395288" y="1195242"/>
              <a:ext cx="8353425" cy="1042987"/>
            </a:xfrm>
            <a:prstGeom prst="rect">
              <a:avLst/>
            </a:prstGeom>
            <a:noFill/>
            <a:ln w="9525">
              <a:noFill/>
              <a:miter lim="800000"/>
              <a:headEnd/>
              <a:tailEnd/>
            </a:ln>
          </p:spPr>
        </p:pic>
      </p:grpSp>
      <p:sp>
        <p:nvSpPr>
          <p:cNvPr id="28" name="矩形 27"/>
          <p:cNvSpPr/>
          <p:nvPr/>
        </p:nvSpPr>
        <p:spPr>
          <a:xfrm>
            <a:off x="2033719" y="4672274"/>
            <a:ext cx="540544" cy="54054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2" name="TextBox 41"/>
          <p:cNvSpPr txBox="1">
            <a:spLocks noChangeArrowheads="1"/>
          </p:cNvSpPr>
          <p:nvPr/>
        </p:nvSpPr>
        <p:spPr bwMode="auto">
          <a:xfrm>
            <a:off x="2287322" y="4780621"/>
            <a:ext cx="388248" cy="507831"/>
          </a:xfrm>
          <a:prstGeom prst="rect">
            <a:avLst/>
          </a:prstGeom>
          <a:noFill/>
          <a:ln w="9525">
            <a:noFill/>
            <a:miter lim="800000"/>
            <a:headEnd/>
            <a:tailEnd/>
          </a:ln>
        </p:spPr>
        <p:txBody>
          <a:bodyPr wrap="none">
            <a:spAutoFit/>
          </a:bodyPr>
          <a:lstStyle/>
          <a:p>
            <a:r>
              <a:rPr lang="en-US" altLang="zh-CN" sz="2700" dirty="0">
                <a:solidFill>
                  <a:schemeClr val="bg1"/>
                </a:solidFill>
                <a:latin typeface="微软雅黑" pitchFamily="34" charset="-122"/>
                <a:ea typeface="微软雅黑" pitchFamily="34" charset="-122"/>
              </a:rPr>
              <a:t>4</a:t>
            </a:r>
            <a:endParaRPr lang="zh-CN" altLang="en-US" sz="2700" dirty="0">
              <a:solidFill>
                <a:schemeClr val="bg1"/>
              </a:solidFill>
              <a:latin typeface="微软雅黑" pitchFamily="34" charset="-122"/>
              <a:ea typeface="微软雅黑" pitchFamily="34" charset="-122"/>
            </a:endParaRPr>
          </a:p>
        </p:txBody>
      </p:sp>
      <p:sp>
        <p:nvSpPr>
          <p:cNvPr id="33" name="矩形 32"/>
          <p:cNvSpPr/>
          <p:nvPr/>
        </p:nvSpPr>
        <p:spPr>
          <a:xfrm>
            <a:off x="2195736" y="3050958"/>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4" name="矩形 33"/>
          <p:cNvSpPr/>
          <p:nvPr/>
        </p:nvSpPr>
        <p:spPr>
          <a:xfrm>
            <a:off x="2202716" y="3605156"/>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5" name="TextBox 46"/>
          <p:cNvSpPr txBox="1">
            <a:spLocks noChangeArrowheads="1"/>
          </p:cNvSpPr>
          <p:nvPr/>
        </p:nvSpPr>
        <p:spPr bwMode="auto">
          <a:xfrm>
            <a:off x="2337421" y="3117634"/>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36" name="TextBox 47"/>
          <p:cNvSpPr txBox="1">
            <a:spLocks noChangeArrowheads="1"/>
          </p:cNvSpPr>
          <p:nvPr/>
        </p:nvSpPr>
        <p:spPr bwMode="auto">
          <a:xfrm>
            <a:off x="2344401" y="3676595"/>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37" name="矩形 51"/>
          <p:cNvSpPr>
            <a:spLocks noChangeArrowheads="1"/>
          </p:cNvSpPr>
          <p:nvPr/>
        </p:nvSpPr>
        <p:spPr bwMode="auto">
          <a:xfrm>
            <a:off x="2723843" y="4768715"/>
            <a:ext cx="1338828" cy="369332"/>
          </a:xfrm>
          <a:prstGeom prst="rect">
            <a:avLst/>
          </a:prstGeom>
          <a:noFill/>
          <a:ln w="9525">
            <a:noFill/>
            <a:miter lim="800000"/>
            <a:headEnd/>
            <a:tailEnd/>
          </a:ln>
        </p:spPr>
        <p:txBody>
          <a:bodyPr wrap="none">
            <a:spAutoFit/>
          </a:bodyPr>
          <a:lstStyle/>
          <a:p>
            <a:r>
              <a:rPr lang="zh-CN" altLang="en-US" b="1" dirty="0">
                <a:latin typeface="微软雅黑" pitchFamily="34" charset="-122"/>
                <a:ea typeface="微软雅黑" pitchFamily="34" charset="-122"/>
              </a:rPr>
              <a:t>硬盘录像机</a:t>
            </a:r>
            <a:endParaRPr lang="zh-CN" altLang="zh-CN" b="1" dirty="0">
              <a:latin typeface="微软雅黑" pitchFamily="34" charset="-122"/>
              <a:ea typeface="微软雅黑" pitchFamily="34" charset="-122"/>
            </a:endParaRPr>
          </a:p>
        </p:txBody>
      </p:sp>
      <p:sp>
        <p:nvSpPr>
          <p:cNvPr id="38" name="矩形 37"/>
          <p:cNvSpPr/>
          <p:nvPr/>
        </p:nvSpPr>
        <p:spPr>
          <a:xfrm>
            <a:off x="2735796" y="3114061"/>
            <a:ext cx="1026114"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安全防范</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39" name="矩形 38"/>
          <p:cNvSpPr/>
          <p:nvPr/>
        </p:nvSpPr>
        <p:spPr>
          <a:xfrm>
            <a:off x="2735796" y="3669450"/>
            <a:ext cx="1728192"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视频监控原理和技术</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40" name="矩形 39"/>
          <p:cNvSpPr/>
          <p:nvPr/>
        </p:nvSpPr>
        <p:spPr>
          <a:xfrm>
            <a:off x="2202716" y="4131078"/>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1" name="TextBox 47"/>
          <p:cNvSpPr txBox="1">
            <a:spLocks noChangeArrowheads="1"/>
          </p:cNvSpPr>
          <p:nvPr/>
        </p:nvSpPr>
        <p:spPr bwMode="auto">
          <a:xfrm>
            <a:off x="2344401" y="4202516"/>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42" name="矩形 41"/>
          <p:cNvSpPr/>
          <p:nvPr/>
        </p:nvSpPr>
        <p:spPr>
          <a:xfrm>
            <a:off x="2735796" y="4195372"/>
            <a:ext cx="1620180"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摄像机基础</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20" name="矩形 19"/>
          <p:cNvSpPr/>
          <p:nvPr/>
        </p:nvSpPr>
        <p:spPr>
          <a:xfrm>
            <a:off x="2201938" y="5373216"/>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1" name="TextBox 47"/>
          <p:cNvSpPr txBox="1">
            <a:spLocks noChangeArrowheads="1"/>
          </p:cNvSpPr>
          <p:nvPr/>
        </p:nvSpPr>
        <p:spPr bwMode="auto">
          <a:xfrm>
            <a:off x="2343622" y="5444654"/>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5</a:t>
            </a:r>
            <a:endParaRPr lang="zh-CN" altLang="en-US" dirty="0">
              <a:solidFill>
                <a:schemeClr val="bg1"/>
              </a:solidFill>
              <a:latin typeface="微软雅黑" pitchFamily="34" charset="-122"/>
              <a:ea typeface="微软雅黑" pitchFamily="34" charset="-122"/>
            </a:endParaRPr>
          </a:p>
        </p:txBody>
      </p:sp>
      <p:sp>
        <p:nvSpPr>
          <p:cNvPr id="22" name="矩形 21"/>
          <p:cNvSpPr/>
          <p:nvPr/>
        </p:nvSpPr>
        <p:spPr>
          <a:xfrm>
            <a:off x="2681791" y="5437510"/>
            <a:ext cx="877163" cy="300082"/>
          </a:xfrm>
          <a:prstGeom prst="rect">
            <a:avLst/>
          </a:prstGeom>
        </p:spPr>
        <p:txBody>
          <a:bodyPr wrap="non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磁盘阵列</a:t>
            </a:r>
            <a:endParaRPr lang="zh-CN" altLang="zh-CN" sz="135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16867569"/>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06400" y="1141147"/>
            <a:ext cx="6840141" cy="377429"/>
          </a:xfrm>
        </p:spPr>
        <p:txBody>
          <a:bodyPr/>
          <a:lstStyle/>
          <a:p>
            <a:r>
              <a:rPr lang="zh-CN" altLang="en-US" dirty="0" smtClean="0"/>
              <a:t>硬盘录像机</a:t>
            </a:r>
            <a:endParaRPr lang="zh-CN" altLang="en-US" dirty="0"/>
          </a:p>
        </p:txBody>
      </p:sp>
      <p:sp>
        <p:nvSpPr>
          <p:cNvPr id="5" name="圆角矩形 4"/>
          <p:cNvSpPr/>
          <p:nvPr/>
        </p:nvSpPr>
        <p:spPr>
          <a:xfrm>
            <a:off x="4247965" y="3051108"/>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00" dirty="0">
                <a:solidFill>
                  <a:schemeClr val="tx1"/>
                </a:solidFill>
              </a:rPr>
              <a:t>嵌入式硬盘录像机（</a:t>
            </a:r>
            <a:r>
              <a:rPr lang="en-US" altLang="zh-CN" sz="1500" dirty="0">
                <a:solidFill>
                  <a:schemeClr val="tx1"/>
                </a:solidFill>
              </a:rPr>
              <a:t>DVR</a:t>
            </a:r>
            <a:r>
              <a:rPr lang="zh-CN" altLang="en-US" sz="1500" dirty="0">
                <a:solidFill>
                  <a:schemeClr val="tx1"/>
                </a:solidFill>
              </a:rPr>
              <a:t>）</a:t>
            </a:r>
            <a:endParaRPr lang="zh-CN" altLang="en-US" sz="1500" dirty="0">
              <a:solidFill>
                <a:schemeClr val="tx1"/>
              </a:solidFill>
              <a:effectLst>
                <a:outerShdw blurRad="38100" dist="38100" dir="2700000" algn="tl">
                  <a:srgbClr val="000000">
                    <a:alpha val="43137"/>
                  </a:srgbClr>
                </a:outerShdw>
              </a:effectLst>
              <a:latin typeface="Verdana" pitchFamily="34" charset="0"/>
              <a:ea typeface="微软雅黑" pitchFamily="34" charset="-122"/>
            </a:endParaRPr>
          </a:p>
        </p:txBody>
      </p:sp>
      <p:sp>
        <p:nvSpPr>
          <p:cNvPr id="7" name="圆角矩形 6"/>
          <p:cNvSpPr/>
          <p:nvPr/>
        </p:nvSpPr>
        <p:spPr>
          <a:xfrm>
            <a:off x="4247965" y="2294874"/>
            <a:ext cx="3240881" cy="43219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500" dirty="0"/>
              <a:t>PC</a:t>
            </a:r>
            <a:r>
              <a:rPr lang="zh-CN" altLang="en-US" sz="1500" dirty="0"/>
              <a:t>式硬盘录像机（</a:t>
            </a:r>
            <a:r>
              <a:rPr lang="en-US" altLang="zh-CN" sz="1500" dirty="0"/>
              <a:t>PC-DVR</a:t>
            </a:r>
            <a:r>
              <a:rPr lang="zh-CN" altLang="en-US" sz="1500" dirty="0"/>
              <a:t>）</a:t>
            </a:r>
            <a:endParaRPr lang="zh-CN" altLang="en-US" sz="1500" dirty="0">
              <a:effectLst>
                <a:outerShdw blurRad="38100" dist="38100" dir="2700000" algn="tl">
                  <a:srgbClr val="000000">
                    <a:alpha val="43137"/>
                  </a:srgbClr>
                </a:outerShdw>
              </a:effectLst>
              <a:latin typeface="Verdana" pitchFamily="34" charset="0"/>
              <a:ea typeface="微软雅黑" pitchFamily="34" charset="-122"/>
            </a:endParaRPr>
          </a:p>
        </p:txBody>
      </p:sp>
      <p:pic>
        <p:nvPicPr>
          <p:cNvPr id="12" name="图片 6" descr="TV-Wall&amp;Tinker.jpg"/>
          <p:cNvPicPr>
            <a:picLocks noChangeAspect="1"/>
          </p:cNvPicPr>
          <p:nvPr/>
        </p:nvPicPr>
        <p:blipFill>
          <a:blip r:embed="rId2" cstate="print"/>
          <a:srcRect/>
          <a:stretch>
            <a:fillRect/>
          </a:stretch>
        </p:blipFill>
        <p:spPr bwMode="auto">
          <a:xfrm>
            <a:off x="1385647" y="1808821"/>
            <a:ext cx="2664619" cy="3617360"/>
          </a:xfrm>
          <a:prstGeom prst="rect">
            <a:avLst/>
          </a:prstGeom>
          <a:noFill/>
          <a:ln w="9525">
            <a:noFill/>
            <a:miter lim="800000"/>
            <a:headEnd/>
            <a:tailEnd/>
          </a:ln>
        </p:spPr>
      </p:pic>
      <p:sp>
        <p:nvSpPr>
          <p:cNvPr id="9" name="圆角矩形 8"/>
          <p:cNvSpPr/>
          <p:nvPr/>
        </p:nvSpPr>
        <p:spPr>
          <a:xfrm>
            <a:off x="4247965" y="4563126"/>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1500" dirty="0">
                <a:solidFill>
                  <a:schemeClr val="tx1"/>
                </a:solidFill>
              </a:rPr>
              <a:t>NVR</a:t>
            </a:r>
            <a:r>
              <a:rPr lang="zh-CN" altLang="en-US" sz="1500" dirty="0">
                <a:solidFill>
                  <a:schemeClr val="tx1"/>
                </a:solidFill>
              </a:rPr>
              <a:t>、</a:t>
            </a:r>
            <a:r>
              <a:rPr lang="en-US" altLang="zh-CN" sz="1500" dirty="0">
                <a:solidFill>
                  <a:schemeClr val="tx1"/>
                </a:solidFill>
              </a:rPr>
              <a:t>HDVR</a:t>
            </a:r>
            <a:endParaRPr lang="zh-CN" altLang="en-US" sz="1500" dirty="0">
              <a:solidFill>
                <a:schemeClr val="tx1"/>
              </a:solidFill>
            </a:endParaRPr>
          </a:p>
        </p:txBody>
      </p:sp>
      <p:sp>
        <p:nvSpPr>
          <p:cNvPr id="10" name="圆角矩形 9"/>
          <p:cNvSpPr/>
          <p:nvPr/>
        </p:nvSpPr>
        <p:spPr>
          <a:xfrm>
            <a:off x="4247965" y="3807043"/>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500" dirty="0">
                <a:solidFill>
                  <a:schemeClr val="tx1"/>
                </a:solidFill>
              </a:rPr>
              <a:t>DVR</a:t>
            </a:r>
            <a:r>
              <a:rPr lang="zh-CN" altLang="en-US" sz="1500" dirty="0">
                <a:solidFill>
                  <a:schemeClr val="tx1"/>
                </a:solidFill>
              </a:rPr>
              <a:t>的关键技术</a:t>
            </a:r>
            <a:endParaRPr lang="zh-CN" altLang="en-US" sz="1500" dirty="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113186248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397933" y="1132681"/>
            <a:ext cx="6840141" cy="377429"/>
          </a:xfrm>
        </p:spPr>
        <p:txBody>
          <a:bodyPr/>
          <a:lstStyle/>
          <a:p>
            <a:r>
              <a:rPr lang="en-US" altLang="zh-CN" dirty="0" smtClean="0"/>
              <a:t>PC</a:t>
            </a:r>
            <a:r>
              <a:rPr lang="zh-CN" altLang="en-US" dirty="0" smtClean="0"/>
              <a:t>式网络硬盘录像机系统构成</a:t>
            </a:r>
            <a:endParaRPr lang="zh-CN" altLang="en-US" dirty="0"/>
          </a:p>
        </p:txBody>
      </p:sp>
      <p:graphicFrame>
        <p:nvGraphicFramePr>
          <p:cNvPr id="51206" name="Object 6"/>
          <p:cNvGraphicFramePr>
            <a:graphicFrameLocks noGrp="1" noChangeAspect="1"/>
          </p:cNvGraphicFramePr>
          <p:nvPr>
            <p:ph idx="4294967295"/>
          </p:nvPr>
        </p:nvGraphicFramePr>
        <p:xfrm>
          <a:off x="3891228" y="2792016"/>
          <a:ext cx="4736306" cy="1815703"/>
        </p:xfrm>
        <a:graphic>
          <a:graphicData uri="http://schemas.openxmlformats.org/presentationml/2006/ole">
            <mc:AlternateContent xmlns:mc="http://schemas.openxmlformats.org/markup-compatibility/2006">
              <mc:Choice xmlns:v="urn:schemas-microsoft-com:vml" Requires="v">
                <p:oleObj spid="_x0000_s1034" name="Visio" r:id="rId3" imgW="6314846" imgH="2420417" progId="">
                  <p:embed/>
                </p:oleObj>
              </mc:Choice>
              <mc:Fallback>
                <p:oleObj name="Visio" r:id="rId3" imgW="6314846" imgH="2420417" progId="">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1228" y="2792016"/>
                        <a:ext cx="4736306" cy="181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4"/>
          <p:cNvSpPr txBox="1">
            <a:spLocks noChangeArrowheads="1"/>
          </p:cNvSpPr>
          <p:nvPr/>
        </p:nvSpPr>
        <p:spPr bwMode="auto">
          <a:xfrm>
            <a:off x="1385647" y="4697016"/>
            <a:ext cx="6318889" cy="323165"/>
          </a:xfrm>
          <a:prstGeom prst="rect">
            <a:avLst/>
          </a:prstGeom>
          <a:noFill/>
          <a:ln w="9525">
            <a:noFill/>
            <a:miter lim="800000"/>
            <a:headEnd/>
            <a:tailEnd/>
          </a:ln>
        </p:spPr>
        <p:txBody>
          <a:bodyPr wrap="square">
            <a:spAutoFit/>
          </a:bodyPr>
          <a:lstStyle/>
          <a:p>
            <a:pPr>
              <a:spcBef>
                <a:spcPct val="50000"/>
              </a:spcBef>
            </a:pPr>
            <a:r>
              <a:rPr lang="zh-CN" altLang="en-US" sz="1500" b="1" dirty="0">
                <a:latin typeface="+mj-ea"/>
                <a:ea typeface="+mj-ea"/>
              </a:rPr>
              <a:t>兼容</a:t>
            </a:r>
            <a:r>
              <a:rPr lang="en-US" altLang="zh-CN" sz="1500" b="1" dirty="0">
                <a:latin typeface="+mj-ea"/>
                <a:ea typeface="+mj-ea"/>
              </a:rPr>
              <a:t>/</a:t>
            </a:r>
            <a:r>
              <a:rPr lang="zh-CN" altLang="en-US" sz="1500" b="1" dirty="0">
                <a:latin typeface="+mj-ea"/>
                <a:ea typeface="+mj-ea"/>
              </a:rPr>
              <a:t>工控</a:t>
            </a:r>
            <a:r>
              <a:rPr lang="en-US" altLang="zh-CN" sz="1500" b="1" dirty="0">
                <a:latin typeface="+mj-ea"/>
                <a:ea typeface="+mj-ea"/>
              </a:rPr>
              <a:t>PC</a:t>
            </a:r>
            <a:r>
              <a:rPr lang="zh-CN" altLang="en-US" sz="1500" b="1" dirty="0">
                <a:latin typeface="+mj-ea"/>
                <a:ea typeface="+mj-ea"/>
              </a:rPr>
              <a:t>机</a:t>
            </a:r>
            <a:r>
              <a:rPr lang="en-US" altLang="zh-CN" sz="1500" b="1" dirty="0">
                <a:latin typeface="+mj-ea"/>
                <a:ea typeface="+mj-ea"/>
              </a:rPr>
              <a:t>+</a:t>
            </a:r>
            <a:r>
              <a:rPr lang="zh-CN" altLang="en-US" sz="1500" b="1" u="sng" dirty="0">
                <a:solidFill>
                  <a:srgbClr val="FF0000"/>
                </a:solidFill>
                <a:latin typeface="+mj-ea"/>
                <a:ea typeface="+mj-ea"/>
              </a:rPr>
              <a:t>视频采集或压缩卡</a:t>
            </a:r>
            <a:r>
              <a:rPr lang="en-US" altLang="zh-CN" sz="1500" b="1" dirty="0">
                <a:latin typeface="+mj-ea"/>
                <a:ea typeface="+mj-ea"/>
              </a:rPr>
              <a:t>+</a:t>
            </a:r>
            <a:r>
              <a:rPr lang="zh-CN" altLang="en-US" sz="1500" b="1" dirty="0">
                <a:latin typeface="+mj-ea"/>
                <a:ea typeface="+mj-ea"/>
              </a:rPr>
              <a:t>普通</a:t>
            </a:r>
            <a:r>
              <a:rPr lang="en-US" altLang="zh-CN" sz="1500" b="1" dirty="0">
                <a:latin typeface="+mj-ea"/>
                <a:ea typeface="+mj-ea"/>
              </a:rPr>
              <a:t>/</a:t>
            </a:r>
            <a:r>
              <a:rPr lang="zh-CN" altLang="en-US" sz="1500" b="1" dirty="0">
                <a:latin typeface="+mj-ea"/>
                <a:ea typeface="+mj-ea"/>
              </a:rPr>
              <a:t>较可靠的操作平台</a:t>
            </a:r>
            <a:r>
              <a:rPr lang="en-US" altLang="zh-CN" sz="1500" b="1" dirty="0">
                <a:latin typeface="+mj-ea"/>
                <a:ea typeface="+mj-ea"/>
              </a:rPr>
              <a:t>+</a:t>
            </a:r>
            <a:r>
              <a:rPr lang="zh-CN" altLang="en-US" sz="1500" b="1" dirty="0">
                <a:latin typeface="+mj-ea"/>
                <a:ea typeface="+mj-ea"/>
              </a:rPr>
              <a:t>应用软件</a:t>
            </a:r>
          </a:p>
        </p:txBody>
      </p:sp>
      <p:graphicFrame>
        <p:nvGraphicFramePr>
          <p:cNvPr id="51205" name="Object 5"/>
          <p:cNvGraphicFramePr>
            <a:graphicFrameLocks noChangeAspect="1"/>
          </p:cNvGraphicFramePr>
          <p:nvPr/>
        </p:nvGraphicFramePr>
        <p:xfrm>
          <a:off x="744405" y="2144846"/>
          <a:ext cx="3028950" cy="1602581"/>
        </p:xfrm>
        <a:graphic>
          <a:graphicData uri="http://schemas.openxmlformats.org/presentationml/2006/ole">
            <mc:AlternateContent xmlns:mc="http://schemas.openxmlformats.org/markup-compatibility/2006">
              <mc:Choice xmlns:v="urn:schemas-microsoft-com:vml" Requires="v">
                <p:oleObj spid="_x0000_s1035" name="Visio" r:id="rId5" imgW="4385691" imgH="2296668" progId="">
                  <p:embed/>
                </p:oleObj>
              </mc:Choice>
              <mc:Fallback>
                <p:oleObj name="Visio" r:id="rId5" imgW="4385691" imgH="2296668"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405" y="2144846"/>
                        <a:ext cx="3028950" cy="1602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8715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05"/>
                                        </p:tgtEl>
                                        <p:attrNameLst>
                                          <p:attrName>style.visibility</p:attrName>
                                        </p:attrNameLst>
                                      </p:cBhvr>
                                      <p:to>
                                        <p:strVal val="hidden"/>
                                      </p:to>
                                    </p:set>
                                  </p:childTnLst>
                                </p:cTn>
                              </p:par>
                            </p:childTnLst>
                          </p:cTn>
                        </p:par>
                        <p:par>
                          <p:cTn id="7" fill="hold">
                            <p:stCondLst>
                              <p:cond delay="0"/>
                            </p:stCondLst>
                            <p:childTnLst>
                              <p:par>
                                <p:cTn id="8" presetID="35" presetClass="path" presetSubtype="0" accel="50000" decel="50000" fill="hold" nodeType="afterEffect">
                                  <p:stCondLst>
                                    <p:cond delay="500"/>
                                  </p:stCondLst>
                                  <p:childTnLst>
                                    <p:animMotion origin="layout" path="M 0 0  L -0.25 0  E" pathEditMode="relative" ptsTypes="">
                                      <p:cBhvr>
                                        <p:cTn id="9" dur="1000" fill="hold"/>
                                        <p:tgtEl>
                                          <p:spTgt spid="51206"/>
                                        </p:tgtEl>
                                        <p:attrNameLst>
                                          <p:attrName>ppt_x</p:attrName>
                                          <p:attrName>ppt_y</p:attrName>
                                        </p:attrNameLst>
                                      </p:cBhvr>
                                    </p:animMotion>
                                  </p:childTnLst>
                                </p:cTn>
                              </p:par>
                              <p:par>
                                <p:cTn id="10" presetID="6" presetClass="emph" presetSubtype="0" fill="hold" nodeType="withEffect">
                                  <p:stCondLst>
                                    <p:cond delay="500"/>
                                  </p:stCondLst>
                                  <p:childTnLst>
                                    <p:animScale>
                                      <p:cBhvr>
                                        <p:cTn id="11" dur="1000" fill="hold"/>
                                        <p:tgtEl>
                                          <p:spTgt spid="51206"/>
                                        </p:tgtEl>
                                      </p:cBhvr>
                                      <p:by x="160000" y="16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89466" y="1132681"/>
            <a:ext cx="6840141" cy="377429"/>
          </a:xfrm>
        </p:spPr>
        <p:txBody>
          <a:bodyPr/>
          <a:lstStyle/>
          <a:p>
            <a:r>
              <a:rPr lang="en-US" altLang="zh-CN" dirty="0" smtClean="0">
                <a:latin typeface="Verdana" pitchFamily="34" charset="0"/>
              </a:rPr>
              <a:t>PC</a:t>
            </a:r>
            <a:r>
              <a:rPr lang="zh-CN" altLang="en-US" dirty="0" smtClean="0">
                <a:latin typeface="Verdana" pitchFamily="34" charset="0"/>
              </a:rPr>
              <a:t>式硬盘录像机特点</a:t>
            </a:r>
            <a:endParaRPr lang="zh-CN" altLang="en-US" dirty="0"/>
          </a:p>
        </p:txBody>
      </p:sp>
      <p:sp>
        <p:nvSpPr>
          <p:cNvPr id="52227" name="Rectangle 3"/>
          <p:cNvSpPr>
            <a:spLocks noGrp="1" noChangeArrowheads="1"/>
          </p:cNvSpPr>
          <p:nvPr>
            <p:ph idx="4294967295"/>
          </p:nvPr>
        </p:nvSpPr>
        <p:spPr>
          <a:xfrm>
            <a:off x="725091" y="1701403"/>
            <a:ext cx="8418909" cy="3995738"/>
          </a:xfrm>
          <a:prstGeom prst="rect">
            <a:avLst/>
          </a:prstGeom>
        </p:spPr>
        <p:txBody>
          <a:bodyPr/>
          <a:lstStyle/>
          <a:p>
            <a:pPr eaLnBrk="1" hangingPunct="1">
              <a:lnSpc>
                <a:spcPct val="90000"/>
              </a:lnSpc>
            </a:pPr>
            <a:r>
              <a:rPr lang="en-US" altLang="zh-CN"/>
              <a:t>PC</a:t>
            </a:r>
            <a:r>
              <a:rPr lang="zh-CN" altLang="en-US"/>
              <a:t>平台在数字视频技术发展的早期阶段成为首选的载体</a:t>
            </a:r>
          </a:p>
          <a:p>
            <a:pPr eaLnBrk="1" hangingPunct="1">
              <a:lnSpc>
                <a:spcPct val="90000"/>
              </a:lnSpc>
            </a:pPr>
            <a:endParaRPr lang="zh-CN" altLang="en-US"/>
          </a:p>
          <a:p>
            <a:pPr eaLnBrk="1" hangingPunct="1">
              <a:lnSpc>
                <a:spcPct val="90000"/>
              </a:lnSpc>
            </a:pPr>
            <a:r>
              <a:rPr lang="en-US" altLang="zh-CN"/>
              <a:t>PC-DVR</a:t>
            </a:r>
            <a:r>
              <a:rPr lang="zh-CN" altLang="en-US"/>
              <a:t>的核心要素是视音频压缩（采集）板卡，它决定了整套系统的技术体系架构及性能</a:t>
            </a:r>
          </a:p>
          <a:p>
            <a:pPr eaLnBrk="1" hangingPunct="1">
              <a:lnSpc>
                <a:spcPct val="90000"/>
              </a:lnSpc>
            </a:pPr>
            <a:endParaRPr lang="zh-CN" altLang="en-US"/>
          </a:p>
          <a:p>
            <a:pPr eaLnBrk="1" hangingPunct="1">
              <a:lnSpc>
                <a:spcPct val="90000"/>
              </a:lnSpc>
            </a:pPr>
            <a:r>
              <a:rPr lang="en-US" altLang="zh-CN"/>
              <a:t>PC</a:t>
            </a:r>
            <a:r>
              <a:rPr lang="zh-CN" altLang="en-US"/>
              <a:t>式</a:t>
            </a:r>
            <a:r>
              <a:rPr lang="en-US" altLang="zh-CN"/>
              <a:t>DVR</a:t>
            </a:r>
            <a:r>
              <a:rPr lang="zh-CN" altLang="en-US"/>
              <a:t>具有兼容性好，软件开发周期短，易扩展、易操作，一机多用等特点</a:t>
            </a:r>
          </a:p>
          <a:p>
            <a:pPr eaLnBrk="1" hangingPunct="1">
              <a:lnSpc>
                <a:spcPct val="90000"/>
              </a:lnSpc>
            </a:pPr>
            <a:endParaRPr lang="zh-CN" altLang="en-US"/>
          </a:p>
          <a:p>
            <a:pPr eaLnBrk="1" hangingPunct="1">
              <a:lnSpc>
                <a:spcPct val="90000"/>
              </a:lnSpc>
            </a:pPr>
            <a:r>
              <a:rPr lang="en-US" altLang="zh-CN"/>
              <a:t>PC</a:t>
            </a:r>
            <a:r>
              <a:rPr lang="zh-CN" altLang="en-US"/>
              <a:t>式</a:t>
            </a:r>
            <a:r>
              <a:rPr lang="en-US" altLang="zh-CN"/>
              <a:t>DVR</a:t>
            </a:r>
            <a:r>
              <a:rPr lang="zh-CN" altLang="en-US"/>
              <a:t>中影响整套系统稳定性的环节较多，例如主板、显卡、压缩卡、操作系统、应用软件等等</a:t>
            </a:r>
          </a:p>
        </p:txBody>
      </p:sp>
    </p:spTree>
    <p:extLst>
      <p:ext uri="{BB962C8B-B14F-4D97-AF65-F5344CB8AC3E}">
        <p14:creationId xmlns:p14="http://schemas.microsoft.com/office/powerpoint/2010/main" val="2448759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idx="4294967295"/>
          </p:nvPr>
        </p:nvSpPr>
        <p:spPr>
          <a:xfrm>
            <a:off x="355601" y="1149614"/>
            <a:ext cx="6840141" cy="377429"/>
          </a:xfrm>
        </p:spPr>
        <p:txBody>
          <a:bodyPr/>
          <a:lstStyle/>
          <a:p>
            <a:r>
              <a:rPr lang="zh-CN" altLang="en-US" dirty="0" smtClean="0"/>
              <a:t>视频卡分类</a:t>
            </a:r>
            <a:endParaRPr lang="zh-CN" altLang="en-US" dirty="0"/>
          </a:p>
        </p:txBody>
      </p:sp>
      <p:sp>
        <p:nvSpPr>
          <p:cNvPr id="109571"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a:t>视频采集卡 </a:t>
            </a:r>
            <a:r>
              <a:rPr lang="en-US" altLang="zh-CN"/>
              <a:t>/ </a:t>
            </a:r>
            <a:r>
              <a:rPr lang="zh-CN" altLang="en-US"/>
              <a:t>捕捉卡 </a:t>
            </a:r>
            <a:r>
              <a:rPr lang="en-US" altLang="zh-CN"/>
              <a:t>/ </a:t>
            </a:r>
            <a:r>
              <a:rPr lang="zh-CN" altLang="en-US"/>
              <a:t>软压卡</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r>
              <a:rPr lang="zh-CN" altLang="en-US"/>
              <a:t>视频压缩卡 </a:t>
            </a:r>
            <a:r>
              <a:rPr lang="en-US" altLang="zh-CN"/>
              <a:t>/ </a:t>
            </a:r>
            <a:r>
              <a:rPr lang="zh-CN" altLang="en-US"/>
              <a:t>硬压卡</a:t>
            </a:r>
          </a:p>
        </p:txBody>
      </p:sp>
      <p:grpSp>
        <p:nvGrpSpPr>
          <p:cNvPr id="2" name="Group 27"/>
          <p:cNvGrpSpPr>
            <a:grpSpLocks/>
          </p:cNvGrpSpPr>
          <p:nvPr/>
        </p:nvGrpSpPr>
        <p:grpSpPr bwMode="auto">
          <a:xfrm>
            <a:off x="1925241" y="2240758"/>
            <a:ext cx="5347097" cy="756047"/>
            <a:chOff x="657" y="1162"/>
            <a:chExt cx="4491" cy="635"/>
          </a:xfrm>
        </p:grpSpPr>
        <p:grpSp>
          <p:nvGrpSpPr>
            <p:cNvPr id="3" name="Group 7"/>
            <p:cNvGrpSpPr>
              <a:grpSpLocks/>
            </p:cNvGrpSpPr>
            <p:nvPr/>
          </p:nvGrpSpPr>
          <p:grpSpPr bwMode="auto">
            <a:xfrm>
              <a:off x="1564" y="1162"/>
              <a:ext cx="998" cy="635"/>
              <a:chOff x="1746" y="3203"/>
              <a:chExt cx="998" cy="635"/>
            </a:xfrm>
          </p:grpSpPr>
          <p:sp>
            <p:nvSpPr>
              <p:cNvPr id="129045" name="Rectangle 5"/>
              <p:cNvSpPr>
                <a:spLocks noChangeArrowheads="1"/>
              </p:cNvSpPr>
              <p:nvPr/>
            </p:nvSpPr>
            <p:spPr bwMode="auto">
              <a:xfrm>
                <a:off x="1746" y="3203"/>
                <a:ext cx="998" cy="635"/>
              </a:xfrm>
              <a:prstGeom prst="rect">
                <a:avLst/>
              </a:prstGeom>
              <a:solidFill>
                <a:schemeClr val="accent1">
                  <a:lumMod val="40000"/>
                  <a:lumOff val="60000"/>
                </a:schemeClr>
              </a:solidFill>
              <a:ln w="28575" algn="ctr">
                <a:noFill/>
                <a:miter lim="800000"/>
                <a:headEnd/>
                <a:tailEnd/>
              </a:ln>
            </p:spPr>
            <p:txBody>
              <a:bodyPr wrap="none" anchor="ctr"/>
              <a:lstStyle/>
              <a:p>
                <a:pPr algn="ctr">
                  <a:defRPr/>
                </a:pPr>
                <a:r>
                  <a:rPr lang="zh-CN" altLang="en-US" sz="1350" dirty="0">
                    <a:latin typeface="+mj-ea"/>
                    <a:ea typeface="+mj-ea"/>
                  </a:rPr>
                  <a:t>软压卡</a:t>
                </a:r>
              </a:p>
              <a:p>
                <a:pPr algn="ctr">
                  <a:defRPr/>
                </a:pPr>
                <a:endParaRPr lang="zh-CN" altLang="en-US" sz="1350" dirty="0">
                  <a:latin typeface="+mj-ea"/>
                  <a:ea typeface="+mj-ea"/>
                </a:endParaRPr>
              </a:p>
              <a:p>
                <a:pPr algn="ctr">
                  <a:defRPr/>
                </a:pPr>
                <a:endParaRPr lang="zh-CN" altLang="en-US" sz="1350" dirty="0">
                  <a:latin typeface="+mj-ea"/>
                  <a:ea typeface="+mj-ea"/>
                </a:endParaRPr>
              </a:p>
              <a:p>
                <a:pPr algn="ctr">
                  <a:defRPr/>
                </a:pPr>
                <a:endParaRPr lang="en-US" altLang="zh-CN" sz="1350" dirty="0">
                  <a:latin typeface="+mj-ea"/>
                  <a:ea typeface="+mj-ea"/>
                </a:endParaRPr>
              </a:p>
            </p:txBody>
          </p:sp>
          <p:sp>
            <p:nvSpPr>
              <p:cNvPr id="129046" name="Rectangle 6"/>
              <p:cNvSpPr>
                <a:spLocks noChangeArrowheads="1"/>
              </p:cNvSpPr>
              <p:nvPr/>
            </p:nvSpPr>
            <p:spPr bwMode="auto">
              <a:xfrm>
                <a:off x="1973" y="3385"/>
                <a:ext cx="544" cy="346"/>
              </a:xfrm>
              <a:prstGeom prst="rect">
                <a:avLst/>
              </a:prstGeom>
              <a:solidFill>
                <a:srgbClr val="FFFF66"/>
              </a:solidFill>
              <a:ln w="28575" algn="ctr">
                <a:noFill/>
                <a:miter lim="800000"/>
                <a:headEnd/>
                <a:tailEnd/>
              </a:ln>
            </p:spPr>
            <p:txBody>
              <a:bodyPr wrap="none" anchor="ctr"/>
              <a:lstStyle/>
              <a:p>
                <a:pPr algn="ctr">
                  <a:defRPr/>
                </a:pPr>
                <a:r>
                  <a:rPr lang="en-US" altLang="zh-CN" sz="1200" dirty="0">
                    <a:latin typeface="+mj-ea"/>
                    <a:ea typeface="+mj-ea"/>
                  </a:rPr>
                  <a:t>A/D</a:t>
                </a:r>
                <a:r>
                  <a:rPr lang="zh-CN" altLang="en-US" sz="1200" dirty="0">
                    <a:latin typeface="+mj-ea"/>
                    <a:ea typeface="+mj-ea"/>
                  </a:rPr>
                  <a:t>转换</a:t>
                </a:r>
              </a:p>
            </p:txBody>
          </p:sp>
        </p:grpSp>
        <p:sp>
          <p:nvSpPr>
            <p:cNvPr id="129039" name="AutoShape 4"/>
            <p:cNvSpPr>
              <a:spLocks noChangeArrowheads="1"/>
            </p:cNvSpPr>
            <p:nvPr/>
          </p:nvSpPr>
          <p:spPr bwMode="auto">
            <a:xfrm>
              <a:off x="1247" y="1434"/>
              <a:ext cx="499" cy="136"/>
            </a:xfrm>
            <a:prstGeom prst="rightArrow">
              <a:avLst>
                <a:gd name="adj1" fmla="val 50000"/>
                <a:gd name="adj2" fmla="val 91728"/>
              </a:avLst>
            </a:prstGeom>
            <a:solidFill>
              <a:srgbClr val="FFFFFF"/>
            </a:solidFill>
            <a:ln w="28575" algn="ctr">
              <a:solidFill>
                <a:schemeClr val="tx1"/>
              </a:solidFill>
              <a:miter lim="800000"/>
              <a:headEnd/>
              <a:tailEnd/>
            </a:ln>
          </p:spPr>
          <p:txBody>
            <a:bodyPr wrap="none" anchor="ctr"/>
            <a:lstStyle/>
            <a:p>
              <a:pPr algn="ctr">
                <a:defRPr/>
              </a:pPr>
              <a:endParaRPr lang="zh-CN" altLang="en-US" sz="1350">
                <a:latin typeface="+mj-ea"/>
                <a:ea typeface="+mj-ea"/>
              </a:endParaRPr>
            </a:p>
          </p:txBody>
        </p:sp>
        <p:sp>
          <p:nvSpPr>
            <p:cNvPr id="129040" name="AutoShape 8"/>
            <p:cNvSpPr>
              <a:spLocks noChangeArrowheads="1"/>
            </p:cNvSpPr>
            <p:nvPr/>
          </p:nvSpPr>
          <p:spPr bwMode="auto">
            <a:xfrm>
              <a:off x="2381" y="1434"/>
              <a:ext cx="499" cy="136"/>
            </a:xfrm>
            <a:prstGeom prst="rightArrow">
              <a:avLst>
                <a:gd name="adj1" fmla="val 50000"/>
                <a:gd name="adj2" fmla="val 91728"/>
              </a:avLst>
            </a:prstGeom>
            <a:solidFill>
              <a:srgbClr val="FFFF66"/>
            </a:solidFill>
            <a:ln w="28575" algn="ctr">
              <a:solidFill>
                <a:schemeClr val="tx1"/>
              </a:solidFill>
              <a:miter lim="800000"/>
              <a:headEnd/>
              <a:tailEnd/>
            </a:ln>
          </p:spPr>
          <p:txBody>
            <a:bodyPr wrap="none" anchor="ctr"/>
            <a:lstStyle/>
            <a:p>
              <a:pPr algn="ctr">
                <a:defRPr/>
              </a:pPr>
              <a:endParaRPr lang="zh-CN" altLang="en-US" sz="1350">
                <a:latin typeface="+mj-ea"/>
                <a:ea typeface="+mj-ea"/>
              </a:endParaRPr>
            </a:p>
          </p:txBody>
        </p:sp>
        <p:sp>
          <p:nvSpPr>
            <p:cNvPr id="129041" name="Rectangle 9"/>
            <p:cNvSpPr>
              <a:spLocks noChangeArrowheads="1"/>
            </p:cNvSpPr>
            <p:nvPr/>
          </p:nvSpPr>
          <p:spPr bwMode="auto">
            <a:xfrm>
              <a:off x="2925" y="1162"/>
              <a:ext cx="998" cy="635"/>
            </a:xfrm>
            <a:prstGeom prst="rect">
              <a:avLst/>
            </a:prstGeom>
            <a:solidFill>
              <a:srgbClr val="FF0000">
                <a:alpha val="39999"/>
              </a:srgbClr>
            </a:solidFill>
            <a:ln w="28575" algn="ctr">
              <a:noFill/>
              <a:miter lim="800000"/>
              <a:headEnd/>
              <a:tailEnd/>
            </a:ln>
          </p:spPr>
          <p:txBody>
            <a:bodyPr wrap="none" anchor="ctr"/>
            <a:lstStyle/>
            <a:p>
              <a:pPr algn="ctr">
                <a:defRPr/>
              </a:pPr>
              <a:r>
                <a:rPr lang="en-US" altLang="zh-CN" b="1">
                  <a:latin typeface="+mj-ea"/>
                  <a:ea typeface="+mj-ea"/>
                </a:rPr>
                <a:t>CPU</a:t>
              </a:r>
            </a:p>
            <a:p>
              <a:pPr algn="ctr">
                <a:defRPr/>
              </a:pPr>
              <a:r>
                <a:rPr lang="zh-CN" altLang="en-US" sz="1350" b="1">
                  <a:latin typeface="+mj-ea"/>
                  <a:ea typeface="+mj-ea"/>
                </a:rPr>
                <a:t>（压缩）</a:t>
              </a:r>
            </a:p>
          </p:txBody>
        </p:sp>
        <p:sp>
          <p:nvSpPr>
            <p:cNvPr id="129042" name="AutoShape 10"/>
            <p:cNvSpPr>
              <a:spLocks noChangeArrowheads="1"/>
            </p:cNvSpPr>
            <p:nvPr/>
          </p:nvSpPr>
          <p:spPr bwMode="auto">
            <a:xfrm>
              <a:off x="3968" y="1434"/>
              <a:ext cx="499" cy="136"/>
            </a:xfrm>
            <a:prstGeom prst="rightArrow">
              <a:avLst>
                <a:gd name="adj1" fmla="val 50000"/>
                <a:gd name="adj2" fmla="val 91728"/>
              </a:avLst>
            </a:prstGeom>
            <a:solidFill>
              <a:srgbClr val="FFFF66"/>
            </a:solidFill>
            <a:ln w="28575" algn="ctr">
              <a:solidFill>
                <a:schemeClr val="tx1"/>
              </a:solidFill>
              <a:miter lim="800000"/>
              <a:headEnd/>
              <a:tailEnd/>
            </a:ln>
          </p:spPr>
          <p:txBody>
            <a:bodyPr wrap="none" anchor="ctr"/>
            <a:lstStyle/>
            <a:p>
              <a:pPr algn="ctr">
                <a:defRPr/>
              </a:pPr>
              <a:endParaRPr lang="zh-CN" altLang="en-US" sz="1350">
                <a:latin typeface="+mj-ea"/>
                <a:ea typeface="+mj-ea"/>
              </a:endParaRPr>
            </a:p>
          </p:txBody>
        </p:sp>
        <p:sp>
          <p:nvSpPr>
            <p:cNvPr id="129043" name="Text Box 11"/>
            <p:cNvSpPr txBox="1">
              <a:spLocks noChangeArrowheads="1"/>
            </p:cNvSpPr>
            <p:nvPr/>
          </p:nvSpPr>
          <p:spPr bwMode="auto">
            <a:xfrm>
              <a:off x="657" y="1295"/>
              <a:ext cx="681" cy="427"/>
            </a:xfrm>
            <a:prstGeom prst="rect">
              <a:avLst/>
            </a:prstGeom>
            <a:noFill/>
            <a:ln w="28575" algn="ctr">
              <a:noFill/>
              <a:miter lim="800000"/>
              <a:headEnd/>
              <a:tailEnd/>
            </a:ln>
          </p:spPr>
          <p:txBody>
            <a:bodyPr>
              <a:spAutoFit/>
            </a:bodyPr>
            <a:lstStyle/>
            <a:p>
              <a:pPr algn="ctr">
                <a:spcBef>
                  <a:spcPct val="50000"/>
                </a:spcBef>
                <a:defRPr/>
              </a:pPr>
              <a:r>
                <a:rPr lang="zh-CN" altLang="en-US" sz="1350">
                  <a:latin typeface="+mj-ea"/>
                  <a:ea typeface="+mj-ea"/>
                </a:rPr>
                <a:t>模拟信号输入</a:t>
              </a:r>
            </a:p>
          </p:txBody>
        </p:sp>
        <p:sp>
          <p:nvSpPr>
            <p:cNvPr id="129044" name="Text Box 12"/>
            <p:cNvSpPr txBox="1">
              <a:spLocks noChangeArrowheads="1"/>
            </p:cNvSpPr>
            <p:nvPr/>
          </p:nvSpPr>
          <p:spPr bwMode="auto">
            <a:xfrm>
              <a:off x="4467" y="1298"/>
              <a:ext cx="681" cy="427"/>
            </a:xfrm>
            <a:prstGeom prst="rect">
              <a:avLst/>
            </a:prstGeom>
            <a:noFill/>
            <a:ln w="28575" algn="ctr">
              <a:noFill/>
              <a:miter lim="800000"/>
              <a:headEnd/>
              <a:tailEnd/>
            </a:ln>
          </p:spPr>
          <p:txBody>
            <a:bodyPr>
              <a:spAutoFit/>
            </a:bodyPr>
            <a:lstStyle/>
            <a:p>
              <a:pPr algn="ctr">
                <a:spcBef>
                  <a:spcPct val="50000"/>
                </a:spcBef>
                <a:defRPr/>
              </a:pPr>
              <a:r>
                <a:rPr lang="zh-CN" altLang="en-US" sz="1350">
                  <a:latin typeface="+mj-ea"/>
                  <a:ea typeface="+mj-ea"/>
                </a:rPr>
                <a:t>数字信号输出</a:t>
              </a:r>
            </a:p>
          </p:txBody>
        </p:sp>
      </p:grpSp>
      <p:grpSp>
        <p:nvGrpSpPr>
          <p:cNvPr id="4" name="Group 26"/>
          <p:cNvGrpSpPr>
            <a:grpSpLocks/>
          </p:cNvGrpSpPr>
          <p:nvPr/>
        </p:nvGrpSpPr>
        <p:grpSpPr bwMode="auto">
          <a:xfrm>
            <a:off x="2141936" y="4346972"/>
            <a:ext cx="4644628" cy="756047"/>
            <a:chOff x="657" y="2795"/>
            <a:chExt cx="3901" cy="635"/>
          </a:xfrm>
        </p:grpSpPr>
        <p:sp>
          <p:nvSpPr>
            <p:cNvPr id="129030" name="Rectangle 16"/>
            <p:cNvSpPr>
              <a:spLocks noChangeArrowheads="1"/>
            </p:cNvSpPr>
            <p:nvPr/>
          </p:nvSpPr>
          <p:spPr bwMode="auto">
            <a:xfrm>
              <a:off x="1609" y="2795"/>
              <a:ext cx="1996" cy="635"/>
            </a:xfrm>
            <a:prstGeom prst="rect">
              <a:avLst/>
            </a:prstGeom>
            <a:solidFill>
              <a:schemeClr val="accent1">
                <a:lumMod val="40000"/>
                <a:lumOff val="60000"/>
              </a:schemeClr>
            </a:solidFill>
            <a:ln w="28575" algn="ctr">
              <a:noFill/>
              <a:miter lim="800000"/>
              <a:headEnd/>
              <a:tailEnd/>
            </a:ln>
          </p:spPr>
          <p:txBody>
            <a:bodyPr wrap="none" anchor="ctr"/>
            <a:lstStyle/>
            <a:p>
              <a:pPr algn="ctr">
                <a:defRPr/>
              </a:pPr>
              <a:r>
                <a:rPr lang="zh-CN" altLang="en-US" sz="1350" dirty="0">
                  <a:latin typeface="+mn-ea"/>
                </a:rPr>
                <a:t>硬压卡</a:t>
              </a:r>
            </a:p>
            <a:p>
              <a:pPr algn="ctr">
                <a:defRPr/>
              </a:pPr>
              <a:endParaRPr lang="zh-CN" altLang="en-US" sz="1350" dirty="0">
                <a:latin typeface="+mn-ea"/>
              </a:endParaRPr>
            </a:p>
            <a:p>
              <a:pPr algn="ctr">
                <a:defRPr/>
              </a:pPr>
              <a:endParaRPr lang="zh-CN" altLang="en-US" sz="1350" dirty="0">
                <a:latin typeface="+mn-ea"/>
              </a:endParaRPr>
            </a:p>
            <a:p>
              <a:pPr algn="ctr">
                <a:defRPr/>
              </a:pPr>
              <a:endParaRPr lang="en-US" altLang="zh-CN" sz="1350" dirty="0">
                <a:latin typeface="+mn-ea"/>
              </a:endParaRPr>
            </a:p>
          </p:txBody>
        </p:sp>
        <p:sp>
          <p:nvSpPr>
            <p:cNvPr id="129031" name="Rectangle 17"/>
            <p:cNvSpPr>
              <a:spLocks noChangeArrowheads="1"/>
            </p:cNvSpPr>
            <p:nvPr/>
          </p:nvSpPr>
          <p:spPr bwMode="auto">
            <a:xfrm>
              <a:off x="1791" y="2932"/>
              <a:ext cx="635" cy="346"/>
            </a:xfrm>
            <a:prstGeom prst="rect">
              <a:avLst/>
            </a:prstGeom>
            <a:solidFill>
              <a:srgbClr val="FFFF66"/>
            </a:solidFill>
            <a:ln w="28575" algn="ctr">
              <a:noFill/>
              <a:miter lim="800000"/>
              <a:headEnd/>
              <a:tailEnd/>
            </a:ln>
          </p:spPr>
          <p:txBody>
            <a:bodyPr wrap="none" anchor="ctr"/>
            <a:lstStyle/>
            <a:p>
              <a:pPr algn="ctr">
                <a:defRPr/>
              </a:pPr>
              <a:r>
                <a:rPr lang="en-US" altLang="zh-CN" sz="1200" dirty="0">
                  <a:latin typeface="+mn-ea"/>
                </a:rPr>
                <a:t>A/D</a:t>
              </a:r>
              <a:r>
                <a:rPr lang="zh-CN" altLang="en-US" sz="1200" dirty="0">
                  <a:latin typeface="+mn-ea"/>
                </a:rPr>
                <a:t>转换</a:t>
              </a:r>
            </a:p>
          </p:txBody>
        </p:sp>
        <p:sp>
          <p:nvSpPr>
            <p:cNvPr id="129032" name="AutoShape 18"/>
            <p:cNvSpPr>
              <a:spLocks noChangeArrowheads="1"/>
            </p:cNvSpPr>
            <p:nvPr/>
          </p:nvSpPr>
          <p:spPr bwMode="auto">
            <a:xfrm>
              <a:off x="1247" y="3022"/>
              <a:ext cx="499" cy="136"/>
            </a:xfrm>
            <a:prstGeom prst="rightArrow">
              <a:avLst>
                <a:gd name="adj1" fmla="val 50000"/>
                <a:gd name="adj2" fmla="val 91728"/>
              </a:avLst>
            </a:prstGeom>
            <a:solidFill>
              <a:srgbClr val="FFFFFF"/>
            </a:solidFill>
            <a:ln w="28575" algn="ctr">
              <a:solidFill>
                <a:schemeClr val="tx1"/>
              </a:solidFill>
              <a:miter lim="800000"/>
              <a:headEnd/>
              <a:tailEnd/>
            </a:ln>
          </p:spPr>
          <p:txBody>
            <a:bodyPr wrap="none" anchor="ctr"/>
            <a:lstStyle/>
            <a:p>
              <a:pPr algn="ctr">
                <a:defRPr/>
              </a:pPr>
              <a:endParaRPr lang="zh-CN" altLang="en-US" sz="1350">
                <a:latin typeface="+mn-ea"/>
              </a:endParaRPr>
            </a:p>
          </p:txBody>
        </p:sp>
        <p:sp>
          <p:nvSpPr>
            <p:cNvPr id="129033" name="AutoShape 21"/>
            <p:cNvSpPr>
              <a:spLocks noChangeArrowheads="1"/>
            </p:cNvSpPr>
            <p:nvPr/>
          </p:nvSpPr>
          <p:spPr bwMode="auto">
            <a:xfrm>
              <a:off x="3379" y="3022"/>
              <a:ext cx="499" cy="136"/>
            </a:xfrm>
            <a:prstGeom prst="rightArrow">
              <a:avLst>
                <a:gd name="adj1" fmla="val 50000"/>
                <a:gd name="adj2" fmla="val 91728"/>
              </a:avLst>
            </a:prstGeom>
            <a:solidFill>
              <a:srgbClr val="FFFF66"/>
            </a:solidFill>
            <a:ln w="28575" algn="ctr">
              <a:solidFill>
                <a:schemeClr val="tx1"/>
              </a:solidFill>
              <a:miter lim="800000"/>
              <a:headEnd/>
              <a:tailEnd/>
            </a:ln>
          </p:spPr>
          <p:txBody>
            <a:bodyPr wrap="none" anchor="ctr"/>
            <a:lstStyle/>
            <a:p>
              <a:pPr algn="ctr">
                <a:defRPr/>
              </a:pPr>
              <a:endParaRPr lang="zh-CN" altLang="en-US" sz="1350">
                <a:latin typeface="+mn-ea"/>
              </a:endParaRPr>
            </a:p>
          </p:txBody>
        </p:sp>
        <p:sp>
          <p:nvSpPr>
            <p:cNvPr id="129034" name="Text Box 22"/>
            <p:cNvSpPr txBox="1">
              <a:spLocks noChangeArrowheads="1"/>
            </p:cNvSpPr>
            <p:nvPr/>
          </p:nvSpPr>
          <p:spPr bwMode="auto">
            <a:xfrm>
              <a:off x="657" y="2883"/>
              <a:ext cx="681" cy="427"/>
            </a:xfrm>
            <a:prstGeom prst="rect">
              <a:avLst/>
            </a:prstGeom>
            <a:noFill/>
            <a:ln w="28575" algn="ctr">
              <a:noFill/>
              <a:miter lim="800000"/>
              <a:headEnd/>
              <a:tailEnd/>
            </a:ln>
          </p:spPr>
          <p:txBody>
            <a:bodyPr>
              <a:spAutoFit/>
            </a:bodyPr>
            <a:lstStyle/>
            <a:p>
              <a:pPr algn="ctr">
                <a:spcBef>
                  <a:spcPct val="50000"/>
                </a:spcBef>
                <a:defRPr/>
              </a:pPr>
              <a:r>
                <a:rPr lang="zh-CN" altLang="en-US" sz="1350">
                  <a:latin typeface="+mn-ea"/>
                </a:rPr>
                <a:t>模拟信号输入</a:t>
              </a:r>
            </a:p>
          </p:txBody>
        </p:sp>
        <p:sp>
          <p:nvSpPr>
            <p:cNvPr id="129035" name="Text Box 23"/>
            <p:cNvSpPr txBox="1">
              <a:spLocks noChangeArrowheads="1"/>
            </p:cNvSpPr>
            <p:nvPr/>
          </p:nvSpPr>
          <p:spPr bwMode="auto">
            <a:xfrm>
              <a:off x="3877" y="2883"/>
              <a:ext cx="681" cy="427"/>
            </a:xfrm>
            <a:prstGeom prst="rect">
              <a:avLst/>
            </a:prstGeom>
            <a:noFill/>
            <a:ln w="28575" algn="ctr">
              <a:noFill/>
              <a:miter lim="800000"/>
              <a:headEnd/>
              <a:tailEnd/>
            </a:ln>
          </p:spPr>
          <p:txBody>
            <a:bodyPr>
              <a:spAutoFit/>
            </a:bodyPr>
            <a:lstStyle/>
            <a:p>
              <a:pPr algn="ctr">
                <a:spcBef>
                  <a:spcPct val="50000"/>
                </a:spcBef>
                <a:defRPr/>
              </a:pPr>
              <a:r>
                <a:rPr lang="zh-CN" altLang="en-US" sz="1350">
                  <a:latin typeface="+mn-ea"/>
                </a:rPr>
                <a:t>数字信号输出</a:t>
              </a:r>
            </a:p>
          </p:txBody>
        </p:sp>
        <p:sp>
          <p:nvSpPr>
            <p:cNvPr id="129037" name="AutoShape 25"/>
            <p:cNvSpPr>
              <a:spLocks noChangeArrowheads="1"/>
            </p:cNvSpPr>
            <p:nvPr/>
          </p:nvSpPr>
          <p:spPr bwMode="auto">
            <a:xfrm>
              <a:off x="2451" y="3022"/>
              <a:ext cx="228" cy="136"/>
            </a:xfrm>
            <a:prstGeom prst="rightArrow">
              <a:avLst>
                <a:gd name="adj1" fmla="val 50000"/>
                <a:gd name="adj2" fmla="val 41912"/>
              </a:avLst>
            </a:prstGeom>
            <a:solidFill>
              <a:srgbClr val="FFFF66"/>
            </a:solidFill>
            <a:ln w="28575" algn="ctr">
              <a:solidFill>
                <a:schemeClr val="tx1"/>
              </a:solidFill>
              <a:miter lim="800000"/>
              <a:headEnd/>
              <a:tailEnd/>
            </a:ln>
          </p:spPr>
          <p:txBody>
            <a:bodyPr wrap="none" anchor="ctr"/>
            <a:lstStyle/>
            <a:p>
              <a:pPr algn="ctr">
                <a:defRPr/>
              </a:pPr>
              <a:endParaRPr lang="zh-CN" altLang="en-US" sz="1350">
                <a:latin typeface="+mn-ea"/>
              </a:endParaRPr>
            </a:p>
          </p:txBody>
        </p:sp>
        <p:sp>
          <p:nvSpPr>
            <p:cNvPr id="129036" name="Rectangle 24"/>
            <p:cNvSpPr>
              <a:spLocks noChangeArrowheads="1"/>
            </p:cNvSpPr>
            <p:nvPr/>
          </p:nvSpPr>
          <p:spPr bwMode="auto">
            <a:xfrm>
              <a:off x="2699" y="2931"/>
              <a:ext cx="635" cy="346"/>
            </a:xfrm>
            <a:prstGeom prst="rect">
              <a:avLst/>
            </a:prstGeom>
            <a:solidFill>
              <a:schemeClr val="accent2">
                <a:lumMod val="60000"/>
                <a:lumOff val="40000"/>
              </a:schemeClr>
            </a:solidFill>
            <a:ln w="28575" algn="ctr">
              <a:noFill/>
              <a:miter lim="800000"/>
              <a:headEnd/>
              <a:tailEnd/>
            </a:ln>
          </p:spPr>
          <p:txBody>
            <a:bodyPr wrap="none" anchor="ctr"/>
            <a:lstStyle/>
            <a:p>
              <a:pPr algn="ctr">
                <a:defRPr/>
              </a:pPr>
              <a:r>
                <a:rPr lang="en-US" altLang="zh-CN" sz="1350" b="1" dirty="0">
                  <a:latin typeface="+mn-ea"/>
                </a:rPr>
                <a:t>DSP</a:t>
              </a:r>
              <a:endParaRPr lang="zh-CN" altLang="en-US" sz="1350" b="1" dirty="0">
                <a:latin typeface="+mn-ea"/>
              </a:endParaRPr>
            </a:p>
          </p:txBody>
        </p:sp>
      </p:grpSp>
    </p:spTree>
    <p:extLst>
      <p:ext uri="{BB962C8B-B14F-4D97-AF65-F5344CB8AC3E}">
        <p14:creationId xmlns:p14="http://schemas.microsoft.com/office/powerpoint/2010/main" val="1338461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7134" y="1149615"/>
            <a:ext cx="6840141" cy="377429"/>
          </a:xfrm>
        </p:spPr>
        <p:txBody>
          <a:bodyPr/>
          <a:lstStyle/>
          <a:p>
            <a:r>
              <a:rPr lang="zh-CN" altLang="en-US" dirty="0" smtClean="0"/>
              <a:t>硬盘录像机</a:t>
            </a:r>
            <a:endParaRPr lang="zh-CN" altLang="en-US" dirty="0"/>
          </a:p>
        </p:txBody>
      </p:sp>
      <p:sp>
        <p:nvSpPr>
          <p:cNvPr id="5" name="圆角矩形 4"/>
          <p:cNvSpPr/>
          <p:nvPr/>
        </p:nvSpPr>
        <p:spPr>
          <a:xfrm>
            <a:off x="4247965" y="3051108"/>
            <a:ext cx="3240881" cy="43219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500" dirty="0"/>
              <a:t>嵌入式硬盘录像机（</a:t>
            </a:r>
            <a:r>
              <a:rPr lang="en-US" altLang="zh-CN" sz="1500" dirty="0"/>
              <a:t>DVR</a:t>
            </a:r>
            <a:r>
              <a:rPr lang="zh-CN" altLang="en-US" sz="1500" dirty="0"/>
              <a:t>）</a:t>
            </a:r>
          </a:p>
        </p:txBody>
      </p:sp>
      <p:sp>
        <p:nvSpPr>
          <p:cNvPr id="7" name="圆角矩形 6"/>
          <p:cNvSpPr/>
          <p:nvPr/>
        </p:nvSpPr>
        <p:spPr>
          <a:xfrm>
            <a:off x="4247965" y="2294874"/>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500" dirty="0">
                <a:solidFill>
                  <a:schemeClr val="tx1"/>
                </a:solidFill>
              </a:rPr>
              <a:t>PC</a:t>
            </a:r>
            <a:r>
              <a:rPr lang="zh-CN" altLang="en-US" sz="1500" dirty="0">
                <a:solidFill>
                  <a:schemeClr val="tx1"/>
                </a:solidFill>
              </a:rPr>
              <a:t>式硬盘录像机（</a:t>
            </a:r>
            <a:r>
              <a:rPr lang="en-US" altLang="zh-CN" sz="1500" dirty="0">
                <a:solidFill>
                  <a:schemeClr val="tx1"/>
                </a:solidFill>
              </a:rPr>
              <a:t>PC-DVR</a:t>
            </a:r>
            <a:r>
              <a:rPr lang="zh-CN" altLang="en-US" sz="1500" dirty="0">
                <a:solidFill>
                  <a:schemeClr val="tx1"/>
                </a:solidFill>
              </a:rPr>
              <a:t>）</a:t>
            </a:r>
          </a:p>
        </p:txBody>
      </p:sp>
      <p:pic>
        <p:nvPicPr>
          <p:cNvPr id="12" name="图片 6" descr="TV-Wall&amp;Tinker.jpg"/>
          <p:cNvPicPr>
            <a:picLocks noChangeAspect="1"/>
          </p:cNvPicPr>
          <p:nvPr/>
        </p:nvPicPr>
        <p:blipFill>
          <a:blip r:embed="rId2" cstate="print"/>
          <a:srcRect/>
          <a:stretch>
            <a:fillRect/>
          </a:stretch>
        </p:blipFill>
        <p:spPr bwMode="auto">
          <a:xfrm>
            <a:off x="1385647" y="1808821"/>
            <a:ext cx="2664619" cy="3617360"/>
          </a:xfrm>
          <a:prstGeom prst="rect">
            <a:avLst/>
          </a:prstGeom>
          <a:noFill/>
          <a:ln w="9525">
            <a:noFill/>
            <a:miter lim="800000"/>
            <a:headEnd/>
            <a:tailEnd/>
          </a:ln>
        </p:spPr>
      </p:pic>
      <p:sp>
        <p:nvSpPr>
          <p:cNvPr id="9" name="圆角矩形 8"/>
          <p:cNvSpPr/>
          <p:nvPr/>
        </p:nvSpPr>
        <p:spPr>
          <a:xfrm>
            <a:off x="4247965" y="4563126"/>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1500" dirty="0">
                <a:solidFill>
                  <a:schemeClr val="tx1"/>
                </a:solidFill>
              </a:rPr>
              <a:t>NVR</a:t>
            </a:r>
            <a:r>
              <a:rPr lang="zh-CN" altLang="en-US" sz="1500" dirty="0">
                <a:solidFill>
                  <a:schemeClr val="tx1"/>
                </a:solidFill>
              </a:rPr>
              <a:t>、</a:t>
            </a:r>
            <a:r>
              <a:rPr lang="en-US" altLang="zh-CN" sz="1500" dirty="0">
                <a:solidFill>
                  <a:schemeClr val="tx1"/>
                </a:solidFill>
              </a:rPr>
              <a:t>HDVR</a:t>
            </a:r>
            <a:endParaRPr lang="zh-CN" altLang="en-US" sz="1500" dirty="0">
              <a:solidFill>
                <a:schemeClr val="tx1"/>
              </a:solidFill>
            </a:endParaRPr>
          </a:p>
        </p:txBody>
      </p:sp>
      <p:sp>
        <p:nvSpPr>
          <p:cNvPr id="10" name="圆角矩形 9"/>
          <p:cNvSpPr/>
          <p:nvPr/>
        </p:nvSpPr>
        <p:spPr>
          <a:xfrm>
            <a:off x="4247965" y="3807043"/>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500" dirty="0">
                <a:solidFill>
                  <a:schemeClr val="tx1"/>
                </a:solidFill>
              </a:rPr>
              <a:t>DVR</a:t>
            </a:r>
            <a:r>
              <a:rPr lang="zh-CN" altLang="en-US" sz="1500" dirty="0">
                <a:solidFill>
                  <a:schemeClr val="tx1"/>
                </a:solidFill>
              </a:rPr>
              <a:t>的关键技术</a:t>
            </a:r>
            <a:endParaRPr lang="zh-CN" altLang="en-US" sz="1500" dirty="0">
              <a:solidFill>
                <a:schemeClr val="tx1"/>
              </a:solidFill>
              <a:latin typeface="Verdana" pitchFamily="34" charset="0"/>
              <a:ea typeface="微软雅黑" pitchFamily="34" charset="-122"/>
            </a:endParaRPr>
          </a:p>
        </p:txBody>
      </p:sp>
    </p:spTree>
    <p:extLst>
      <p:ext uri="{BB962C8B-B14F-4D97-AF65-F5344CB8AC3E}">
        <p14:creationId xmlns:p14="http://schemas.microsoft.com/office/powerpoint/2010/main" val="3336069536"/>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372533" y="1132681"/>
            <a:ext cx="6840141" cy="377429"/>
          </a:xfrm>
        </p:spPr>
        <p:txBody>
          <a:bodyPr/>
          <a:lstStyle/>
          <a:p>
            <a:pPr eaLnBrk="1" hangingPunct="1"/>
            <a:r>
              <a:rPr lang="en-US" altLang="zh-CN" sz="2400" dirty="0"/>
              <a:t>DVR</a:t>
            </a:r>
          </a:p>
        </p:txBody>
      </p:sp>
      <p:sp>
        <p:nvSpPr>
          <p:cNvPr id="111619"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en-US" altLang="zh-CN" dirty="0"/>
              <a:t>DVR</a:t>
            </a:r>
            <a:r>
              <a:rPr lang="zh-CN" altLang="en-US" dirty="0"/>
              <a:t>：</a:t>
            </a:r>
            <a:r>
              <a:rPr lang="en-US" altLang="zh-CN" dirty="0"/>
              <a:t>Digital Video Recorder</a:t>
            </a:r>
            <a:r>
              <a:rPr lang="en-US" altLang="zh-CN" dirty="0"/>
              <a:t> </a:t>
            </a:r>
            <a:endParaRPr lang="en-US" altLang="zh-CN" dirty="0" smtClean="0"/>
          </a:p>
          <a:p>
            <a:pPr eaLnBrk="1" hangingPunct="1"/>
            <a:r>
              <a:rPr lang="zh-CN" altLang="en-US" dirty="0" smtClean="0"/>
              <a:t>定义</a:t>
            </a:r>
            <a:r>
              <a:rPr lang="zh-CN" altLang="en-US" dirty="0"/>
              <a:t>：</a:t>
            </a:r>
          </a:p>
          <a:p>
            <a:pPr lvl="1" eaLnBrk="1" hangingPunct="1"/>
            <a:r>
              <a:rPr lang="zh-CN" altLang="en-US" dirty="0"/>
              <a:t>模数转换、编码</a:t>
            </a:r>
          </a:p>
          <a:p>
            <a:pPr lvl="1" eaLnBrk="1" hangingPunct="1"/>
            <a:r>
              <a:rPr lang="zh-CN" altLang="en-US" dirty="0"/>
              <a:t>存储、检索及回放</a:t>
            </a:r>
          </a:p>
          <a:p>
            <a:pPr lvl="1" eaLnBrk="1" hangingPunct="1"/>
            <a:r>
              <a:rPr lang="zh-CN" altLang="en-US" dirty="0"/>
              <a:t>连接</a:t>
            </a:r>
            <a:r>
              <a:rPr lang="en-US" altLang="zh-CN" dirty="0"/>
              <a:t>CVBS</a:t>
            </a:r>
            <a:r>
              <a:rPr lang="zh-CN" altLang="en-US" dirty="0"/>
              <a:t>系统及</a:t>
            </a:r>
            <a:r>
              <a:rPr lang="en-US" altLang="zh-CN" dirty="0"/>
              <a:t>IP</a:t>
            </a:r>
            <a:r>
              <a:rPr lang="zh-CN" altLang="en-US" dirty="0"/>
              <a:t>系统</a:t>
            </a:r>
          </a:p>
          <a:p>
            <a:pPr lvl="1" eaLnBrk="1" hangingPunct="1"/>
            <a:r>
              <a:rPr lang="zh-CN" altLang="en-US" dirty="0"/>
              <a:t>提供控制界面</a:t>
            </a:r>
          </a:p>
          <a:p>
            <a:pPr eaLnBrk="1" hangingPunct="1"/>
            <a:endParaRPr lang="en-US" altLang="zh-CN"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019" y="3429001"/>
            <a:ext cx="4187354" cy="2508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293831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372533" y="1132681"/>
            <a:ext cx="6840141" cy="377429"/>
          </a:xfrm>
        </p:spPr>
        <p:txBody>
          <a:bodyPr/>
          <a:lstStyle/>
          <a:p>
            <a:pPr eaLnBrk="1" hangingPunct="1"/>
            <a:r>
              <a:rPr lang="zh-CN" altLang="en-US" dirty="0" smtClean="0"/>
              <a:t>什么是嵌入式？</a:t>
            </a:r>
          </a:p>
        </p:txBody>
      </p:sp>
      <p:sp>
        <p:nvSpPr>
          <p:cNvPr id="57347"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sz="1500" dirty="0"/>
              <a:t>从应用的角度，</a:t>
            </a:r>
            <a:r>
              <a:rPr lang="en-US" altLang="zh-CN" sz="1500" dirty="0"/>
              <a:t>IEEE</a:t>
            </a:r>
            <a:r>
              <a:rPr lang="zh-CN" altLang="en-US" sz="1500" dirty="0"/>
              <a:t>（国际电子和工程师协会）给嵌入式系统下过一个定义，即嵌入式系统是控制、监视或者辅助设备、机器和车间运行的装置。嵌入式系统在工业控制、交通管理、信息家电、环境监测、航空航天、军事等方面均有广泛的应用，美国火星车上的探测器是嵌入式技术在高端领域的典型例子</a:t>
            </a:r>
          </a:p>
          <a:p>
            <a:pPr eaLnBrk="1" hangingPunct="1">
              <a:buFont typeface="Wingdings" pitchFamily="2" charset="2"/>
              <a:buNone/>
            </a:pPr>
            <a:endParaRPr lang="zh-CN" altLang="en-US" sz="1500" dirty="0"/>
          </a:p>
          <a:p>
            <a:pPr eaLnBrk="1" hangingPunct="1"/>
            <a:r>
              <a:rPr lang="zh-CN" altLang="en-US" sz="1500" dirty="0"/>
              <a:t>目前国内有一个比较认同的定义就是：以应用为中心、以计算机技术为基础，软硬件可裁减，适应应用系统对功能、可靠性、成本、体积、功耗等严格要求的专用计算机系统</a:t>
            </a:r>
          </a:p>
          <a:p>
            <a:pPr eaLnBrk="1" hangingPunct="1">
              <a:buFont typeface="Wingdings" pitchFamily="2" charset="2"/>
              <a:buNone/>
            </a:pPr>
            <a:r>
              <a:rPr lang="zh-CN" altLang="en-US" sz="1500" dirty="0"/>
              <a:t> </a:t>
            </a:r>
          </a:p>
          <a:p>
            <a:pPr eaLnBrk="1" hangingPunct="1"/>
            <a:r>
              <a:rPr lang="zh-CN" altLang="en-US" sz="1500" dirty="0"/>
              <a:t>比较通俗的解释是，嵌入式就是按需订制的</a:t>
            </a:r>
            <a:r>
              <a:rPr lang="zh-CN" altLang="en-US" sz="1500" dirty="0">
                <a:solidFill>
                  <a:srgbClr val="FF0000"/>
                </a:solidFill>
              </a:rPr>
              <a:t>计算机系统</a:t>
            </a:r>
            <a:r>
              <a:rPr lang="zh-CN" altLang="en-US" sz="1500" dirty="0"/>
              <a:t>，其所有构成部件（软件和硬件）都是围绕着一个</a:t>
            </a:r>
            <a:r>
              <a:rPr lang="zh-CN" altLang="en-US" sz="1500" dirty="0">
                <a:solidFill>
                  <a:srgbClr val="FF0000"/>
                </a:solidFill>
              </a:rPr>
              <a:t>核心</a:t>
            </a:r>
            <a:r>
              <a:rPr lang="zh-CN" altLang="en-US" sz="1500" dirty="0"/>
              <a:t>目标而设计</a:t>
            </a:r>
          </a:p>
        </p:txBody>
      </p:sp>
    </p:spTree>
    <p:extLst>
      <p:ext uri="{BB962C8B-B14F-4D97-AF65-F5344CB8AC3E}">
        <p14:creationId xmlns:p14="http://schemas.microsoft.com/office/powerpoint/2010/main" val="31850592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1000" y="1124214"/>
            <a:ext cx="6840141" cy="377429"/>
          </a:xfrm>
        </p:spPr>
        <p:txBody>
          <a:bodyPr/>
          <a:lstStyle/>
          <a:p>
            <a:r>
              <a:rPr lang="zh-CN" altLang="en-US" dirty="0" smtClean="0"/>
              <a:t>三个基本要素</a:t>
            </a:r>
            <a:endParaRPr lang="zh-CN" altLang="en-US" dirty="0"/>
          </a:p>
        </p:txBody>
      </p:sp>
      <p:sp>
        <p:nvSpPr>
          <p:cNvPr id="3" name="内容占位符 2"/>
          <p:cNvSpPr>
            <a:spLocks noGrp="1"/>
          </p:cNvSpPr>
          <p:nvPr>
            <p:ph idx="4294967295"/>
          </p:nvPr>
        </p:nvSpPr>
        <p:spPr>
          <a:xfrm>
            <a:off x="725091" y="1701403"/>
            <a:ext cx="8418909" cy="3995738"/>
          </a:xfrm>
          <a:prstGeom prst="rect">
            <a:avLst/>
          </a:prstGeom>
        </p:spPr>
        <p:txBody>
          <a:bodyPr>
            <a:normAutofit/>
          </a:bodyPr>
          <a:lstStyle/>
          <a:p>
            <a:pPr eaLnBrk="1" hangingPunct="1"/>
            <a:r>
              <a:rPr lang="zh-CN" altLang="en-US" dirty="0" smtClean="0"/>
              <a:t>探测（</a:t>
            </a:r>
            <a:r>
              <a:rPr lang="en-US" altLang="zh-CN" dirty="0" smtClean="0"/>
              <a:t>Detection</a:t>
            </a:r>
            <a:r>
              <a:rPr lang="zh-CN" altLang="en-US" dirty="0" smtClean="0"/>
              <a:t>）</a:t>
            </a:r>
          </a:p>
          <a:p>
            <a:pPr lvl="1" eaLnBrk="1" hangingPunct="1"/>
            <a:r>
              <a:rPr lang="zh-CN" altLang="en-US" dirty="0" smtClean="0"/>
              <a:t>指感知显形和隐性风险事件的发生并发出报警</a:t>
            </a:r>
          </a:p>
          <a:p>
            <a:pPr eaLnBrk="1" hangingPunct="1"/>
            <a:r>
              <a:rPr lang="zh-CN" altLang="en-US" dirty="0" smtClean="0"/>
              <a:t>延迟（</a:t>
            </a:r>
            <a:r>
              <a:rPr lang="en-US" altLang="zh-CN" dirty="0" smtClean="0"/>
              <a:t>Delay</a:t>
            </a:r>
            <a:r>
              <a:rPr lang="zh-CN" altLang="en-US" dirty="0" smtClean="0"/>
              <a:t>）</a:t>
            </a:r>
          </a:p>
          <a:p>
            <a:pPr lvl="1" eaLnBrk="1" hangingPunct="1"/>
            <a:r>
              <a:rPr lang="zh-CN" altLang="en-US" dirty="0" smtClean="0"/>
              <a:t>指延长和推延风险事件发生的进程</a:t>
            </a:r>
          </a:p>
          <a:p>
            <a:pPr eaLnBrk="1" hangingPunct="1"/>
            <a:r>
              <a:rPr lang="zh-CN" altLang="en-US" dirty="0" smtClean="0"/>
              <a:t>反应（</a:t>
            </a:r>
            <a:r>
              <a:rPr lang="en-US" altLang="zh-CN" dirty="0" smtClean="0"/>
              <a:t>Response</a:t>
            </a:r>
            <a:r>
              <a:rPr lang="zh-CN" altLang="en-US" dirty="0" smtClean="0"/>
              <a:t>）</a:t>
            </a:r>
          </a:p>
          <a:p>
            <a:pPr lvl="1" eaLnBrk="1" hangingPunct="1"/>
            <a:r>
              <a:rPr lang="zh-CN" altLang="en-US" dirty="0" smtClean="0"/>
              <a:t>指组织力量为制止风险事件的发生所采取的快速行动</a:t>
            </a:r>
            <a:endParaRPr lang="en-US" altLang="zh-CN" dirty="0" smtClean="0"/>
          </a:p>
          <a:p>
            <a:pPr lvl="1" eaLnBrk="1" hangingPunct="1"/>
            <a:endParaRPr lang="en-US" altLang="zh-CN" dirty="0" smtClean="0"/>
          </a:p>
          <a:p>
            <a:pPr eaLnBrk="1" hangingPunct="1"/>
            <a:r>
              <a:rPr lang="zh-CN" altLang="en-US" dirty="0" smtClean="0"/>
              <a:t>探测、延迟和反应三个基本要素之间是相互联系、缺一不可的关系</a:t>
            </a:r>
          </a:p>
          <a:p>
            <a:pPr lvl="1" eaLnBrk="1" hangingPunct="1"/>
            <a:r>
              <a:rPr lang="zh-CN" altLang="en-US" dirty="0" smtClean="0"/>
              <a:t>探测要准确无误、延迟时间长短要合适，反应要迅速；</a:t>
            </a:r>
          </a:p>
          <a:p>
            <a:pPr lvl="1" eaLnBrk="1" hangingPunct="1"/>
            <a:r>
              <a:rPr lang="zh-CN" altLang="en-US" dirty="0" smtClean="0"/>
              <a:t>反应的总时间应小于（至多等于）探测加延迟的总时间</a:t>
            </a:r>
          </a:p>
        </p:txBody>
      </p:sp>
    </p:spTree>
    <p:extLst>
      <p:ext uri="{BB962C8B-B14F-4D97-AF65-F5344CB8AC3E}">
        <p14:creationId xmlns:p14="http://schemas.microsoft.com/office/powerpoint/2010/main" val="352958944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389467" y="1124215"/>
            <a:ext cx="6840141" cy="377429"/>
          </a:xfrm>
        </p:spPr>
        <p:txBody>
          <a:bodyPr/>
          <a:lstStyle/>
          <a:p>
            <a:pPr eaLnBrk="1" hangingPunct="1"/>
            <a:r>
              <a:rPr lang="zh-CN" altLang="en-US" dirty="0" smtClean="0"/>
              <a:t>嵌入式网络硬盘录像机系统结构</a:t>
            </a:r>
          </a:p>
        </p:txBody>
      </p:sp>
      <p:grpSp>
        <p:nvGrpSpPr>
          <p:cNvPr id="113668" name="Group 4"/>
          <p:cNvGrpSpPr>
            <a:grpSpLocks/>
          </p:cNvGrpSpPr>
          <p:nvPr/>
        </p:nvGrpSpPr>
        <p:grpSpPr bwMode="auto">
          <a:xfrm>
            <a:off x="2140744" y="3754042"/>
            <a:ext cx="2106216" cy="863203"/>
            <a:chOff x="838" y="2433"/>
            <a:chExt cx="1769" cy="725"/>
          </a:xfrm>
        </p:grpSpPr>
        <p:sp>
          <p:nvSpPr>
            <p:cNvPr id="113700" name="AutoShape 5"/>
            <p:cNvSpPr>
              <a:spLocks noChangeArrowheads="1"/>
            </p:cNvSpPr>
            <p:nvPr/>
          </p:nvSpPr>
          <p:spPr bwMode="auto">
            <a:xfrm>
              <a:off x="839" y="2886"/>
              <a:ext cx="545" cy="272"/>
            </a:xfrm>
            <a:prstGeom prst="cube">
              <a:avLst>
                <a:gd name="adj" fmla="val 37134"/>
              </a:avLst>
            </a:prstGeom>
            <a:solidFill>
              <a:schemeClr val="folHlink"/>
            </a:solidFill>
            <a:ln w="9525">
              <a:noFill/>
              <a:miter lim="800000"/>
              <a:headEnd/>
              <a:tailEnd/>
            </a:ln>
          </p:spPr>
          <p:txBody>
            <a:bodyPr wrap="none" anchor="ctr"/>
            <a:lstStyle/>
            <a:p>
              <a:r>
                <a:rPr lang="en-US" altLang="zh-CN" sz="1050" b="1"/>
                <a:t>A-Out</a:t>
              </a:r>
            </a:p>
          </p:txBody>
        </p:sp>
        <p:sp>
          <p:nvSpPr>
            <p:cNvPr id="137253" name="AutoShape 6"/>
            <p:cNvSpPr>
              <a:spLocks noChangeArrowheads="1"/>
            </p:cNvSpPr>
            <p:nvPr/>
          </p:nvSpPr>
          <p:spPr bwMode="auto">
            <a:xfrm>
              <a:off x="1473" y="2524"/>
              <a:ext cx="635" cy="499"/>
            </a:xfrm>
            <a:prstGeom prst="cube">
              <a:avLst>
                <a:gd name="adj" fmla="val 23463"/>
              </a:avLst>
            </a:prstGeom>
            <a:solidFill>
              <a:schemeClr val="accent2"/>
            </a:solidFill>
            <a:ln w="9525">
              <a:noFill/>
              <a:miter lim="800000"/>
              <a:headEnd/>
              <a:tailEnd/>
            </a:ln>
          </p:spPr>
          <p:txBody>
            <a:bodyPr wrap="none" anchor="ctr"/>
            <a:lstStyle/>
            <a:p>
              <a:pPr>
                <a:defRPr/>
              </a:pPr>
              <a:r>
                <a:rPr lang="zh-CN" altLang="en-US" sz="1350" dirty="0">
                  <a:solidFill>
                    <a:schemeClr val="bg1"/>
                  </a:solidFill>
                  <a:latin typeface="+mn-ea"/>
                </a:rPr>
                <a:t>预览</a:t>
              </a:r>
            </a:p>
            <a:p>
              <a:pPr>
                <a:defRPr/>
              </a:pPr>
              <a:r>
                <a:rPr lang="zh-CN" altLang="en-US" sz="1350" dirty="0">
                  <a:solidFill>
                    <a:schemeClr val="bg1"/>
                  </a:solidFill>
                  <a:latin typeface="+mn-ea"/>
                </a:rPr>
                <a:t>模块</a:t>
              </a:r>
            </a:p>
          </p:txBody>
        </p:sp>
        <p:sp>
          <p:nvSpPr>
            <p:cNvPr id="113702" name="Line 7"/>
            <p:cNvSpPr>
              <a:spLocks noChangeShapeType="1"/>
            </p:cNvSpPr>
            <p:nvPr/>
          </p:nvSpPr>
          <p:spPr bwMode="auto">
            <a:xfrm>
              <a:off x="2063" y="2751"/>
              <a:ext cx="544" cy="0"/>
            </a:xfrm>
            <a:prstGeom prst="line">
              <a:avLst/>
            </a:prstGeom>
            <a:noFill/>
            <a:ln w="38100">
              <a:solidFill>
                <a:schemeClr val="tx1"/>
              </a:solidFill>
              <a:round/>
              <a:headEnd/>
              <a:tailEnd/>
            </a:ln>
          </p:spPr>
          <p:txBody>
            <a:bodyPr/>
            <a:lstStyle/>
            <a:p>
              <a:endParaRPr lang="zh-CN" altLang="en-US" sz="1350"/>
            </a:p>
          </p:txBody>
        </p:sp>
        <p:sp>
          <p:nvSpPr>
            <p:cNvPr id="113703" name="AutoShape 8"/>
            <p:cNvSpPr>
              <a:spLocks noChangeArrowheads="1"/>
            </p:cNvSpPr>
            <p:nvPr/>
          </p:nvSpPr>
          <p:spPr bwMode="auto">
            <a:xfrm>
              <a:off x="838" y="2660"/>
              <a:ext cx="545" cy="272"/>
            </a:xfrm>
            <a:prstGeom prst="cube">
              <a:avLst>
                <a:gd name="adj" fmla="val 37134"/>
              </a:avLst>
            </a:prstGeom>
            <a:solidFill>
              <a:schemeClr val="folHlink"/>
            </a:solidFill>
            <a:ln w="9525">
              <a:noFill/>
              <a:miter lim="800000"/>
              <a:headEnd/>
              <a:tailEnd/>
            </a:ln>
          </p:spPr>
          <p:txBody>
            <a:bodyPr wrap="none" anchor="ctr"/>
            <a:lstStyle/>
            <a:p>
              <a:r>
                <a:rPr lang="en-US" altLang="zh-CN" sz="1050" b="1"/>
                <a:t>VGA</a:t>
              </a:r>
            </a:p>
          </p:txBody>
        </p:sp>
        <p:sp>
          <p:nvSpPr>
            <p:cNvPr id="113704" name="AutoShape 9"/>
            <p:cNvSpPr>
              <a:spLocks noChangeArrowheads="1"/>
            </p:cNvSpPr>
            <p:nvPr/>
          </p:nvSpPr>
          <p:spPr bwMode="auto">
            <a:xfrm>
              <a:off x="838" y="2433"/>
              <a:ext cx="545" cy="272"/>
            </a:xfrm>
            <a:prstGeom prst="cube">
              <a:avLst>
                <a:gd name="adj" fmla="val 37134"/>
              </a:avLst>
            </a:prstGeom>
            <a:solidFill>
              <a:schemeClr val="folHlink"/>
            </a:solidFill>
            <a:ln w="9525">
              <a:noFill/>
              <a:miter lim="800000"/>
              <a:headEnd/>
              <a:tailEnd/>
            </a:ln>
          </p:spPr>
          <p:txBody>
            <a:bodyPr wrap="none" anchor="ctr"/>
            <a:lstStyle/>
            <a:p>
              <a:r>
                <a:rPr lang="en-US" altLang="zh-CN" sz="1050" b="1"/>
                <a:t>V-Out</a:t>
              </a:r>
            </a:p>
          </p:txBody>
        </p:sp>
      </p:grpSp>
      <p:grpSp>
        <p:nvGrpSpPr>
          <p:cNvPr id="113669" name="Group 10"/>
          <p:cNvGrpSpPr>
            <a:grpSpLocks/>
          </p:cNvGrpSpPr>
          <p:nvPr/>
        </p:nvGrpSpPr>
        <p:grpSpPr bwMode="auto">
          <a:xfrm>
            <a:off x="2140745" y="1754983"/>
            <a:ext cx="4861322" cy="3726656"/>
            <a:chOff x="838" y="618"/>
            <a:chExt cx="4083" cy="3130"/>
          </a:xfrm>
        </p:grpSpPr>
        <p:sp>
          <p:nvSpPr>
            <p:cNvPr id="137227" name="AutoShape 11"/>
            <p:cNvSpPr>
              <a:spLocks noChangeArrowheads="1"/>
            </p:cNvSpPr>
            <p:nvPr/>
          </p:nvSpPr>
          <p:spPr bwMode="auto">
            <a:xfrm>
              <a:off x="838" y="3430"/>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050" b="1">
                  <a:latin typeface="+mn-ea"/>
                </a:rPr>
                <a:t>A-IN </a:t>
              </a:r>
            </a:p>
          </p:txBody>
        </p:sp>
        <p:sp>
          <p:nvSpPr>
            <p:cNvPr id="137228" name="AutoShape 12"/>
            <p:cNvSpPr>
              <a:spLocks noChangeArrowheads="1"/>
            </p:cNvSpPr>
            <p:nvPr/>
          </p:nvSpPr>
          <p:spPr bwMode="auto">
            <a:xfrm>
              <a:off x="2516" y="1435"/>
              <a:ext cx="725" cy="589"/>
            </a:xfrm>
            <a:prstGeom prst="cube">
              <a:avLst>
                <a:gd name="adj" fmla="val 25000"/>
              </a:avLst>
            </a:prstGeom>
            <a:solidFill>
              <a:srgbClr val="FF0000"/>
            </a:solidFill>
            <a:ln w="9525">
              <a:noFill/>
              <a:miter lim="800000"/>
              <a:headEnd/>
              <a:tailEnd/>
            </a:ln>
          </p:spPr>
          <p:txBody>
            <a:bodyPr wrap="none" anchor="ctr"/>
            <a:lstStyle/>
            <a:p>
              <a:pPr>
                <a:defRPr/>
              </a:pPr>
              <a:r>
                <a:rPr lang="en-US" altLang="zh-CN" sz="1350">
                  <a:latin typeface="+mn-ea"/>
                </a:rPr>
                <a:t>CPU</a:t>
              </a:r>
            </a:p>
          </p:txBody>
        </p:sp>
        <p:sp>
          <p:nvSpPr>
            <p:cNvPr id="137229" name="AutoShape 13"/>
            <p:cNvSpPr>
              <a:spLocks noChangeArrowheads="1"/>
            </p:cNvSpPr>
            <p:nvPr/>
          </p:nvSpPr>
          <p:spPr bwMode="auto">
            <a:xfrm>
              <a:off x="2516" y="3159"/>
              <a:ext cx="725" cy="589"/>
            </a:xfrm>
            <a:prstGeom prst="cube">
              <a:avLst>
                <a:gd name="adj" fmla="val 25000"/>
              </a:avLst>
            </a:prstGeom>
            <a:solidFill>
              <a:srgbClr val="FF0000"/>
            </a:solidFill>
            <a:ln w="9525">
              <a:noFill/>
              <a:miter lim="800000"/>
              <a:headEnd/>
              <a:tailEnd/>
            </a:ln>
          </p:spPr>
          <p:txBody>
            <a:bodyPr wrap="none" anchor="ctr"/>
            <a:lstStyle/>
            <a:p>
              <a:pPr>
                <a:defRPr/>
              </a:pPr>
              <a:r>
                <a:rPr lang="en-US" altLang="zh-CN" sz="1350">
                  <a:latin typeface="+mn-ea"/>
                </a:rPr>
                <a:t>DSP</a:t>
              </a:r>
            </a:p>
          </p:txBody>
        </p:sp>
        <p:sp>
          <p:nvSpPr>
            <p:cNvPr id="137230" name="AutoShape 14"/>
            <p:cNvSpPr>
              <a:spLocks noChangeArrowheads="1"/>
            </p:cNvSpPr>
            <p:nvPr/>
          </p:nvSpPr>
          <p:spPr bwMode="auto">
            <a:xfrm>
              <a:off x="2606" y="2478"/>
              <a:ext cx="545" cy="272"/>
            </a:xfrm>
            <a:prstGeom prst="cube">
              <a:avLst>
                <a:gd name="adj" fmla="val 37134"/>
              </a:avLst>
            </a:prstGeom>
            <a:solidFill>
              <a:srgbClr val="33CC33"/>
            </a:solidFill>
            <a:ln w="9525">
              <a:noFill/>
              <a:miter lim="800000"/>
              <a:headEnd/>
              <a:tailEnd/>
            </a:ln>
          </p:spPr>
          <p:txBody>
            <a:bodyPr wrap="none" anchor="ctr"/>
            <a:lstStyle/>
            <a:p>
              <a:pPr>
                <a:defRPr/>
              </a:pPr>
              <a:r>
                <a:rPr lang="en-US" altLang="zh-CN" sz="1350" b="1">
                  <a:latin typeface="+mn-ea"/>
                </a:rPr>
                <a:t>PCI</a:t>
              </a:r>
            </a:p>
          </p:txBody>
        </p:sp>
        <p:sp>
          <p:nvSpPr>
            <p:cNvPr id="137231" name="AutoShape 15"/>
            <p:cNvSpPr>
              <a:spLocks noChangeArrowheads="1"/>
            </p:cNvSpPr>
            <p:nvPr/>
          </p:nvSpPr>
          <p:spPr bwMode="auto">
            <a:xfrm>
              <a:off x="3605" y="1752"/>
              <a:ext cx="771" cy="272"/>
            </a:xfrm>
            <a:prstGeom prst="cube">
              <a:avLst>
                <a:gd name="adj" fmla="val 37134"/>
              </a:avLst>
            </a:prstGeom>
            <a:solidFill>
              <a:schemeClr val="hlink"/>
            </a:solidFill>
            <a:ln w="9525">
              <a:noFill/>
              <a:miter lim="800000"/>
              <a:headEnd/>
              <a:tailEnd/>
            </a:ln>
          </p:spPr>
          <p:txBody>
            <a:bodyPr wrap="none" anchor="ctr"/>
            <a:lstStyle/>
            <a:p>
              <a:pPr>
                <a:defRPr/>
              </a:pPr>
              <a:r>
                <a:rPr lang="zh-CN" altLang="en-US" sz="1050">
                  <a:latin typeface="+mn-ea"/>
                </a:rPr>
                <a:t>内存控制器</a:t>
              </a:r>
            </a:p>
          </p:txBody>
        </p:sp>
        <p:sp>
          <p:nvSpPr>
            <p:cNvPr id="137232" name="AutoShape 16"/>
            <p:cNvSpPr>
              <a:spLocks noChangeArrowheads="1"/>
            </p:cNvSpPr>
            <p:nvPr/>
          </p:nvSpPr>
          <p:spPr bwMode="auto">
            <a:xfrm>
              <a:off x="3605" y="1435"/>
              <a:ext cx="771" cy="272"/>
            </a:xfrm>
            <a:prstGeom prst="cube">
              <a:avLst>
                <a:gd name="adj" fmla="val 37134"/>
              </a:avLst>
            </a:prstGeom>
            <a:solidFill>
              <a:schemeClr val="hlink"/>
            </a:solidFill>
            <a:ln w="9525">
              <a:noFill/>
              <a:miter lim="800000"/>
              <a:headEnd/>
              <a:tailEnd/>
            </a:ln>
          </p:spPr>
          <p:txBody>
            <a:bodyPr wrap="none" anchor="ctr"/>
            <a:lstStyle/>
            <a:p>
              <a:pPr>
                <a:defRPr/>
              </a:pPr>
              <a:r>
                <a:rPr lang="zh-CN" altLang="en-US" sz="1050">
                  <a:latin typeface="+mn-ea"/>
                </a:rPr>
                <a:t>网络控制器</a:t>
              </a:r>
            </a:p>
          </p:txBody>
        </p:sp>
        <p:sp>
          <p:nvSpPr>
            <p:cNvPr id="137233" name="AutoShape 17"/>
            <p:cNvSpPr>
              <a:spLocks noChangeArrowheads="1"/>
            </p:cNvSpPr>
            <p:nvPr/>
          </p:nvSpPr>
          <p:spPr bwMode="auto">
            <a:xfrm>
              <a:off x="1383" y="1435"/>
              <a:ext cx="771" cy="272"/>
            </a:xfrm>
            <a:prstGeom prst="cube">
              <a:avLst>
                <a:gd name="adj" fmla="val 37134"/>
              </a:avLst>
            </a:prstGeom>
            <a:solidFill>
              <a:schemeClr val="hlink"/>
            </a:solidFill>
            <a:ln w="9525">
              <a:noFill/>
              <a:miter lim="800000"/>
              <a:headEnd/>
              <a:tailEnd/>
            </a:ln>
          </p:spPr>
          <p:txBody>
            <a:bodyPr wrap="none" anchor="ctr"/>
            <a:lstStyle/>
            <a:p>
              <a:pPr>
                <a:defRPr/>
              </a:pPr>
              <a:r>
                <a:rPr lang="zh-CN" altLang="en-US" sz="1050">
                  <a:latin typeface="+mn-ea"/>
                </a:rPr>
                <a:t>报警控制器</a:t>
              </a:r>
            </a:p>
          </p:txBody>
        </p:sp>
        <p:sp>
          <p:nvSpPr>
            <p:cNvPr id="137234" name="AutoShape 18"/>
            <p:cNvSpPr>
              <a:spLocks noChangeArrowheads="1"/>
            </p:cNvSpPr>
            <p:nvPr/>
          </p:nvSpPr>
          <p:spPr bwMode="auto">
            <a:xfrm>
              <a:off x="1383" y="1752"/>
              <a:ext cx="771" cy="272"/>
            </a:xfrm>
            <a:prstGeom prst="cube">
              <a:avLst>
                <a:gd name="adj" fmla="val 37134"/>
              </a:avLst>
            </a:prstGeom>
            <a:solidFill>
              <a:schemeClr val="hlink"/>
            </a:solidFill>
            <a:ln w="9525">
              <a:noFill/>
              <a:miter lim="800000"/>
              <a:headEnd/>
              <a:tailEnd/>
            </a:ln>
          </p:spPr>
          <p:txBody>
            <a:bodyPr wrap="none" anchor="ctr"/>
            <a:lstStyle/>
            <a:p>
              <a:pPr>
                <a:defRPr/>
              </a:pPr>
              <a:r>
                <a:rPr lang="en-US" altLang="zh-CN" sz="1050">
                  <a:latin typeface="+mn-ea"/>
                </a:rPr>
                <a:t>USB</a:t>
              </a:r>
              <a:r>
                <a:rPr lang="zh-CN" altLang="en-US" sz="1050">
                  <a:latin typeface="+mn-ea"/>
                </a:rPr>
                <a:t>控制器</a:t>
              </a:r>
            </a:p>
          </p:txBody>
        </p:sp>
        <p:sp>
          <p:nvSpPr>
            <p:cNvPr id="137235" name="AutoShape 19"/>
            <p:cNvSpPr>
              <a:spLocks noChangeArrowheads="1"/>
            </p:cNvSpPr>
            <p:nvPr/>
          </p:nvSpPr>
          <p:spPr bwMode="auto">
            <a:xfrm>
              <a:off x="2471" y="981"/>
              <a:ext cx="771" cy="272"/>
            </a:xfrm>
            <a:prstGeom prst="cube">
              <a:avLst>
                <a:gd name="adj" fmla="val 37134"/>
              </a:avLst>
            </a:prstGeom>
            <a:solidFill>
              <a:schemeClr val="hlink"/>
            </a:solidFill>
            <a:ln w="9525">
              <a:noFill/>
              <a:miter lim="800000"/>
              <a:headEnd/>
              <a:tailEnd/>
            </a:ln>
          </p:spPr>
          <p:txBody>
            <a:bodyPr wrap="none" anchor="ctr"/>
            <a:lstStyle/>
            <a:p>
              <a:pPr>
                <a:defRPr/>
              </a:pPr>
              <a:r>
                <a:rPr lang="en-US" altLang="zh-CN" sz="1050">
                  <a:latin typeface="+mn-ea"/>
                </a:rPr>
                <a:t>UART</a:t>
              </a:r>
              <a:r>
                <a:rPr lang="zh-CN" altLang="en-US" sz="1050">
                  <a:latin typeface="+mn-ea"/>
                </a:rPr>
                <a:t>控制器</a:t>
              </a:r>
            </a:p>
          </p:txBody>
        </p:sp>
        <p:sp>
          <p:nvSpPr>
            <p:cNvPr id="137236" name="AutoShape 20"/>
            <p:cNvSpPr>
              <a:spLocks noChangeArrowheads="1"/>
            </p:cNvSpPr>
            <p:nvPr/>
          </p:nvSpPr>
          <p:spPr bwMode="auto">
            <a:xfrm>
              <a:off x="2063" y="618"/>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050" b="1">
                  <a:latin typeface="+mn-ea"/>
                </a:rPr>
                <a:t>RS232</a:t>
              </a:r>
            </a:p>
          </p:txBody>
        </p:sp>
        <p:sp>
          <p:nvSpPr>
            <p:cNvPr id="137237" name="AutoShape 21"/>
            <p:cNvSpPr>
              <a:spLocks noChangeArrowheads="1"/>
            </p:cNvSpPr>
            <p:nvPr/>
          </p:nvSpPr>
          <p:spPr bwMode="auto">
            <a:xfrm>
              <a:off x="3151" y="618"/>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050" b="1">
                  <a:latin typeface="+mn-ea"/>
                </a:rPr>
                <a:t>KB</a:t>
              </a:r>
            </a:p>
          </p:txBody>
        </p:sp>
        <p:sp>
          <p:nvSpPr>
            <p:cNvPr id="137238" name="AutoShape 22"/>
            <p:cNvSpPr>
              <a:spLocks noChangeArrowheads="1"/>
            </p:cNvSpPr>
            <p:nvPr/>
          </p:nvSpPr>
          <p:spPr bwMode="auto">
            <a:xfrm>
              <a:off x="2607" y="618"/>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050" b="1">
                  <a:latin typeface="+mn-ea"/>
                </a:rPr>
                <a:t>RS485</a:t>
              </a:r>
            </a:p>
          </p:txBody>
        </p:sp>
        <p:sp>
          <p:nvSpPr>
            <p:cNvPr id="137239" name="Line 23"/>
            <p:cNvSpPr>
              <a:spLocks noChangeShapeType="1"/>
            </p:cNvSpPr>
            <p:nvPr/>
          </p:nvSpPr>
          <p:spPr bwMode="auto">
            <a:xfrm>
              <a:off x="2879" y="2024"/>
              <a:ext cx="0" cy="499"/>
            </a:xfrm>
            <a:prstGeom prst="line">
              <a:avLst/>
            </a:prstGeom>
            <a:noFill/>
            <a:ln w="38100">
              <a:solidFill>
                <a:schemeClr val="tx1"/>
              </a:solidFill>
              <a:round/>
              <a:headEnd/>
              <a:tailEnd/>
            </a:ln>
          </p:spPr>
          <p:txBody>
            <a:bodyPr/>
            <a:lstStyle/>
            <a:p>
              <a:pPr>
                <a:defRPr/>
              </a:pPr>
              <a:endParaRPr lang="zh-CN" altLang="en-US" sz="1350">
                <a:latin typeface="+mn-ea"/>
              </a:endParaRPr>
            </a:p>
          </p:txBody>
        </p:sp>
        <p:sp>
          <p:nvSpPr>
            <p:cNvPr id="137240" name="Line 24"/>
            <p:cNvSpPr>
              <a:spLocks noChangeShapeType="1"/>
            </p:cNvSpPr>
            <p:nvPr/>
          </p:nvSpPr>
          <p:spPr bwMode="auto">
            <a:xfrm>
              <a:off x="2879" y="2750"/>
              <a:ext cx="0" cy="499"/>
            </a:xfrm>
            <a:prstGeom prst="line">
              <a:avLst/>
            </a:prstGeom>
            <a:noFill/>
            <a:ln w="38100">
              <a:solidFill>
                <a:schemeClr val="tx1"/>
              </a:solidFill>
              <a:round/>
              <a:headEnd/>
              <a:tailEnd/>
            </a:ln>
          </p:spPr>
          <p:txBody>
            <a:bodyPr/>
            <a:lstStyle/>
            <a:p>
              <a:pPr>
                <a:defRPr/>
              </a:pPr>
              <a:endParaRPr lang="zh-CN" altLang="en-US" sz="1350">
                <a:latin typeface="+mn-ea"/>
              </a:endParaRPr>
            </a:p>
          </p:txBody>
        </p:sp>
        <p:sp>
          <p:nvSpPr>
            <p:cNvPr id="137241" name="Line 25"/>
            <p:cNvSpPr>
              <a:spLocks noChangeShapeType="1"/>
            </p:cNvSpPr>
            <p:nvPr/>
          </p:nvSpPr>
          <p:spPr bwMode="auto">
            <a:xfrm flipV="1">
              <a:off x="2879" y="1253"/>
              <a:ext cx="0" cy="272"/>
            </a:xfrm>
            <a:prstGeom prst="line">
              <a:avLst/>
            </a:prstGeom>
            <a:noFill/>
            <a:ln w="28575">
              <a:solidFill>
                <a:schemeClr val="tx1"/>
              </a:solidFill>
              <a:round/>
              <a:headEnd/>
              <a:tailEnd/>
            </a:ln>
          </p:spPr>
          <p:txBody>
            <a:bodyPr/>
            <a:lstStyle/>
            <a:p>
              <a:pPr>
                <a:defRPr/>
              </a:pPr>
              <a:endParaRPr lang="zh-CN" altLang="en-US" sz="1350">
                <a:latin typeface="+mn-ea"/>
              </a:endParaRPr>
            </a:p>
          </p:txBody>
        </p:sp>
        <p:sp>
          <p:nvSpPr>
            <p:cNvPr id="137242" name="Line 26"/>
            <p:cNvSpPr>
              <a:spLocks noChangeShapeType="1"/>
            </p:cNvSpPr>
            <p:nvPr/>
          </p:nvSpPr>
          <p:spPr bwMode="auto">
            <a:xfrm>
              <a:off x="2108" y="1570"/>
              <a:ext cx="408" cy="0"/>
            </a:xfrm>
            <a:prstGeom prst="line">
              <a:avLst/>
            </a:prstGeom>
            <a:noFill/>
            <a:ln w="28575">
              <a:solidFill>
                <a:schemeClr val="tx1"/>
              </a:solidFill>
              <a:round/>
              <a:headEnd/>
              <a:tailEnd/>
            </a:ln>
          </p:spPr>
          <p:txBody>
            <a:bodyPr/>
            <a:lstStyle/>
            <a:p>
              <a:pPr>
                <a:defRPr/>
              </a:pPr>
              <a:endParaRPr lang="zh-CN" altLang="en-US" sz="1350">
                <a:latin typeface="+mn-ea"/>
              </a:endParaRPr>
            </a:p>
          </p:txBody>
        </p:sp>
        <p:sp>
          <p:nvSpPr>
            <p:cNvPr id="137243" name="Line 27"/>
            <p:cNvSpPr>
              <a:spLocks noChangeShapeType="1"/>
            </p:cNvSpPr>
            <p:nvPr/>
          </p:nvSpPr>
          <p:spPr bwMode="auto">
            <a:xfrm>
              <a:off x="2108" y="1888"/>
              <a:ext cx="408" cy="0"/>
            </a:xfrm>
            <a:prstGeom prst="line">
              <a:avLst/>
            </a:prstGeom>
            <a:noFill/>
            <a:ln w="28575">
              <a:solidFill>
                <a:schemeClr val="tx1"/>
              </a:solidFill>
              <a:round/>
              <a:headEnd/>
              <a:tailEnd/>
            </a:ln>
          </p:spPr>
          <p:txBody>
            <a:bodyPr/>
            <a:lstStyle/>
            <a:p>
              <a:pPr>
                <a:defRPr/>
              </a:pPr>
              <a:endParaRPr lang="zh-CN" altLang="en-US" sz="1350">
                <a:latin typeface="+mn-ea"/>
              </a:endParaRPr>
            </a:p>
          </p:txBody>
        </p:sp>
        <p:sp>
          <p:nvSpPr>
            <p:cNvPr id="137244" name="Line 28"/>
            <p:cNvSpPr>
              <a:spLocks noChangeShapeType="1"/>
            </p:cNvSpPr>
            <p:nvPr/>
          </p:nvSpPr>
          <p:spPr bwMode="auto">
            <a:xfrm>
              <a:off x="3197" y="1570"/>
              <a:ext cx="408" cy="0"/>
            </a:xfrm>
            <a:prstGeom prst="line">
              <a:avLst/>
            </a:prstGeom>
            <a:noFill/>
            <a:ln w="28575">
              <a:solidFill>
                <a:schemeClr val="tx1"/>
              </a:solidFill>
              <a:round/>
              <a:headEnd/>
              <a:tailEnd/>
            </a:ln>
          </p:spPr>
          <p:txBody>
            <a:bodyPr/>
            <a:lstStyle/>
            <a:p>
              <a:pPr>
                <a:defRPr/>
              </a:pPr>
              <a:endParaRPr lang="zh-CN" altLang="en-US" sz="1350">
                <a:latin typeface="+mn-ea"/>
              </a:endParaRPr>
            </a:p>
          </p:txBody>
        </p:sp>
        <p:sp>
          <p:nvSpPr>
            <p:cNvPr id="137245" name="Line 29"/>
            <p:cNvSpPr>
              <a:spLocks noChangeShapeType="1"/>
            </p:cNvSpPr>
            <p:nvPr/>
          </p:nvSpPr>
          <p:spPr bwMode="auto">
            <a:xfrm>
              <a:off x="3197" y="1888"/>
              <a:ext cx="408" cy="0"/>
            </a:xfrm>
            <a:prstGeom prst="line">
              <a:avLst/>
            </a:prstGeom>
            <a:noFill/>
            <a:ln w="28575">
              <a:solidFill>
                <a:schemeClr val="tx1"/>
              </a:solidFill>
              <a:round/>
              <a:headEnd/>
              <a:tailEnd/>
            </a:ln>
          </p:spPr>
          <p:txBody>
            <a:bodyPr/>
            <a:lstStyle/>
            <a:p>
              <a:pPr>
                <a:defRPr/>
              </a:pPr>
              <a:endParaRPr lang="zh-CN" altLang="en-US" sz="1350">
                <a:latin typeface="+mn-ea"/>
              </a:endParaRPr>
            </a:p>
          </p:txBody>
        </p:sp>
        <p:sp>
          <p:nvSpPr>
            <p:cNvPr id="137246" name="AutoShape 30"/>
            <p:cNvSpPr>
              <a:spLocks noChangeArrowheads="1"/>
            </p:cNvSpPr>
            <p:nvPr/>
          </p:nvSpPr>
          <p:spPr bwMode="auto">
            <a:xfrm>
              <a:off x="4376" y="1434"/>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050" b="1">
                  <a:latin typeface="+mn-ea"/>
                </a:rPr>
                <a:t>UTP</a:t>
              </a:r>
            </a:p>
          </p:txBody>
        </p:sp>
        <p:sp>
          <p:nvSpPr>
            <p:cNvPr id="137247" name="AutoShape 31"/>
            <p:cNvSpPr>
              <a:spLocks noChangeArrowheads="1"/>
            </p:cNvSpPr>
            <p:nvPr/>
          </p:nvSpPr>
          <p:spPr bwMode="auto">
            <a:xfrm>
              <a:off x="838" y="1434"/>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050" b="1">
                  <a:latin typeface="+mn-ea"/>
                </a:rPr>
                <a:t>Alarm</a:t>
              </a:r>
            </a:p>
          </p:txBody>
        </p:sp>
        <p:sp>
          <p:nvSpPr>
            <p:cNvPr id="137248" name="AutoShape 32"/>
            <p:cNvSpPr>
              <a:spLocks noChangeArrowheads="1"/>
            </p:cNvSpPr>
            <p:nvPr/>
          </p:nvSpPr>
          <p:spPr bwMode="auto">
            <a:xfrm>
              <a:off x="838" y="1752"/>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050" b="1">
                  <a:latin typeface="+mn-ea"/>
                </a:rPr>
                <a:t>USB</a:t>
              </a:r>
            </a:p>
          </p:txBody>
        </p:sp>
        <p:sp>
          <p:nvSpPr>
            <p:cNvPr id="137249" name="AutoShape 33"/>
            <p:cNvSpPr>
              <a:spLocks noChangeArrowheads="1"/>
            </p:cNvSpPr>
            <p:nvPr/>
          </p:nvSpPr>
          <p:spPr bwMode="auto">
            <a:xfrm>
              <a:off x="838" y="3203"/>
              <a:ext cx="545" cy="272"/>
            </a:xfrm>
            <a:prstGeom prst="cube">
              <a:avLst>
                <a:gd name="adj" fmla="val 37134"/>
              </a:avLst>
            </a:prstGeom>
            <a:solidFill>
              <a:schemeClr val="folHlink"/>
            </a:solidFill>
            <a:ln w="9525">
              <a:noFill/>
              <a:miter lim="800000"/>
              <a:headEnd/>
              <a:tailEnd/>
            </a:ln>
          </p:spPr>
          <p:txBody>
            <a:bodyPr wrap="none" anchor="ctr"/>
            <a:lstStyle/>
            <a:p>
              <a:pPr>
                <a:defRPr/>
              </a:pPr>
              <a:r>
                <a:rPr lang="en-US" altLang="zh-CN" sz="1050" b="1">
                  <a:latin typeface="+mn-ea"/>
                </a:rPr>
                <a:t>V-IN </a:t>
              </a:r>
            </a:p>
          </p:txBody>
        </p:sp>
        <p:sp>
          <p:nvSpPr>
            <p:cNvPr id="137250" name="AutoShape 34"/>
            <p:cNvSpPr>
              <a:spLocks noChangeArrowheads="1"/>
            </p:cNvSpPr>
            <p:nvPr/>
          </p:nvSpPr>
          <p:spPr bwMode="auto">
            <a:xfrm>
              <a:off x="1519" y="3203"/>
              <a:ext cx="634" cy="454"/>
            </a:xfrm>
            <a:prstGeom prst="cube">
              <a:avLst>
                <a:gd name="adj" fmla="val 37134"/>
              </a:avLst>
            </a:prstGeom>
            <a:solidFill>
              <a:schemeClr val="hlink"/>
            </a:solidFill>
            <a:ln w="9525">
              <a:noFill/>
              <a:miter lim="800000"/>
              <a:headEnd/>
              <a:tailEnd/>
            </a:ln>
          </p:spPr>
          <p:txBody>
            <a:bodyPr wrap="none" anchor="ctr"/>
            <a:lstStyle/>
            <a:p>
              <a:pPr>
                <a:defRPr/>
              </a:pPr>
              <a:r>
                <a:rPr lang="en-US" altLang="zh-CN" sz="1050" b="1">
                  <a:latin typeface="+mn-ea"/>
                </a:rPr>
                <a:t>ADC</a:t>
              </a:r>
            </a:p>
          </p:txBody>
        </p:sp>
        <p:sp>
          <p:nvSpPr>
            <p:cNvPr id="137251" name="Line 35"/>
            <p:cNvSpPr>
              <a:spLocks noChangeShapeType="1"/>
            </p:cNvSpPr>
            <p:nvPr/>
          </p:nvSpPr>
          <p:spPr bwMode="auto">
            <a:xfrm>
              <a:off x="2108" y="3430"/>
              <a:ext cx="408" cy="0"/>
            </a:xfrm>
            <a:prstGeom prst="line">
              <a:avLst/>
            </a:prstGeom>
            <a:noFill/>
            <a:ln w="28575">
              <a:solidFill>
                <a:schemeClr val="tx1"/>
              </a:solidFill>
              <a:round/>
              <a:headEnd/>
              <a:tailEnd/>
            </a:ln>
          </p:spPr>
          <p:txBody>
            <a:bodyPr/>
            <a:lstStyle/>
            <a:p>
              <a:pPr>
                <a:defRPr/>
              </a:pPr>
              <a:endParaRPr lang="zh-CN" altLang="en-US" sz="1350">
                <a:latin typeface="+mn-ea"/>
              </a:endParaRPr>
            </a:p>
          </p:txBody>
        </p:sp>
      </p:grpSp>
      <p:grpSp>
        <p:nvGrpSpPr>
          <p:cNvPr id="113670" name="Group 36"/>
          <p:cNvGrpSpPr>
            <a:grpSpLocks/>
          </p:cNvGrpSpPr>
          <p:nvPr/>
        </p:nvGrpSpPr>
        <p:grpSpPr bwMode="auto">
          <a:xfrm>
            <a:off x="4841081" y="3862389"/>
            <a:ext cx="2162175" cy="594122"/>
            <a:chOff x="3106" y="2524"/>
            <a:chExt cx="1816" cy="499"/>
          </a:xfrm>
        </p:grpSpPr>
        <p:sp>
          <p:nvSpPr>
            <p:cNvPr id="113671" name="AutoShape 37"/>
            <p:cNvSpPr>
              <a:spLocks noChangeArrowheads="1"/>
            </p:cNvSpPr>
            <p:nvPr/>
          </p:nvSpPr>
          <p:spPr bwMode="auto">
            <a:xfrm>
              <a:off x="4377" y="2751"/>
              <a:ext cx="545" cy="272"/>
            </a:xfrm>
            <a:prstGeom prst="cube">
              <a:avLst>
                <a:gd name="adj" fmla="val 37134"/>
              </a:avLst>
            </a:prstGeom>
            <a:solidFill>
              <a:schemeClr val="folHlink"/>
            </a:solidFill>
            <a:ln w="9525">
              <a:noFill/>
              <a:miter lim="800000"/>
              <a:headEnd/>
              <a:tailEnd/>
            </a:ln>
          </p:spPr>
          <p:txBody>
            <a:bodyPr wrap="none" anchor="ctr"/>
            <a:lstStyle/>
            <a:p>
              <a:r>
                <a:rPr lang="en-US" altLang="zh-CN" sz="1050" b="1"/>
                <a:t>SATA</a:t>
              </a:r>
            </a:p>
          </p:txBody>
        </p:sp>
        <p:sp>
          <p:nvSpPr>
            <p:cNvPr id="137224" name="AutoShape 38"/>
            <p:cNvSpPr>
              <a:spLocks noChangeArrowheads="1"/>
            </p:cNvSpPr>
            <p:nvPr/>
          </p:nvSpPr>
          <p:spPr bwMode="auto">
            <a:xfrm>
              <a:off x="3650" y="2524"/>
              <a:ext cx="635" cy="499"/>
            </a:xfrm>
            <a:prstGeom prst="cube">
              <a:avLst>
                <a:gd name="adj" fmla="val 23463"/>
              </a:avLst>
            </a:prstGeom>
            <a:solidFill>
              <a:schemeClr val="accent2"/>
            </a:solidFill>
            <a:ln w="9525">
              <a:noFill/>
              <a:miter lim="800000"/>
              <a:headEnd/>
              <a:tailEnd/>
            </a:ln>
          </p:spPr>
          <p:txBody>
            <a:bodyPr wrap="none" anchor="ctr"/>
            <a:lstStyle/>
            <a:p>
              <a:pPr>
                <a:defRPr/>
              </a:pPr>
              <a:r>
                <a:rPr lang="zh-CN" altLang="en-US" sz="1350" dirty="0">
                  <a:solidFill>
                    <a:schemeClr val="bg1"/>
                  </a:solidFill>
                  <a:latin typeface="+mn-ea"/>
                </a:rPr>
                <a:t>硬盘</a:t>
              </a:r>
            </a:p>
            <a:p>
              <a:pPr>
                <a:defRPr/>
              </a:pPr>
              <a:r>
                <a:rPr lang="zh-CN" altLang="en-US" sz="1350" dirty="0">
                  <a:solidFill>
                    <a:schemeClr val="bg1"/>
                  </a:solidFill>
                  <a:latin typeface="+mn-ea"/>
                </a:rPr>
                <a:t>控制器</a:t>
              </a:r>
            </a:p>
          </p:txBody>
        </p:sp>
        <p:sp>
          <p:nvSpPr>
            <p:cNvPr id="113673" name="AutoShape 39"/>
            <p:cNvSpPr>
              <a:spLocks noChangeArrowheads="1"/>
            </p:cNvSpPr>
            <p:nvPr/>
          </p:nvSpPr>
          <p:spPr bwMode="auto">
            <a:xfrm>
              <a:off x="4376" y="2524"/>
              <a:ext cx="545" cy="272"/>
            </a:xfrm>
            <a:prstGeom prst="cube">
              <a:avLst>
                <a:gd name="adj" fmla="val 37134"/>
              </a:avLst>
            </a:prstGeom>
            <a:solidFill>
              <a:schemeClr val="folHlink"/>
            </a:solidFill>
            <a:ln w="9525">
              <a:noFill/>
              <a:miter lim="800000"/>
              <a:headEnd/>
              <a:tailEnd/>
            </a:ln>
          </p:spPr>
          <p:txBody>
            <a:bodyPr wrap="none" anchor="ctr"/>
            <a:lstStyle/>
            <a:p>
              <a:r>
                <a:rPr lang="en-US" altLang="zh-CN" sz="1050" b="1"/>
                <a:t>IDE</a:t>
              </a:r>
            </a:p>
          </p:txBody>
        </p:sp>
        <p:sp>
          <p:nvSpPr>
            <p:cNvPr id="113674" name="Line 40"/>
            <p:cNvSpPr>
              <a:spLocks noChangeShapeType="1"/>
            </p:cNvSpPr>
            <p:nvPr/>
          </p:nvSpPr>
          <p:spPr bwMode="auto">
            <a:xfrm>
              <a:off x="3106" y="2751"/>
              <a:ext cx="544" cy="0"/>
            </a:xfrm>
            <a:prstGeom prst="line">
              <a:avLst/>
            </a:prstGeom>
            <a:noFill/>
            <a:ln w="38100">
              <a:solidFill>
                <a:schemeClr val="tx1"/>
              </a:solidFill>
              <a:round/>
              <a:headEnd/>
              <a:tailEnd/>
            </a:ln>
          </p:spPr>
          <p:txBody>
            <a:bodyPr/>
            <a:lstStyle/>
            <a:p>
              <a:endParaRPr lang="zh-CN" altLang="en-US" sz="1350"/>
            </a:p>
          </p:txBody>
        </p:sp>
      </p:grpSp>
    </p:spTree>
    <p:extLst>
      <p:ext uri="{BB962C8B-B14F-4D97-AF65-F5344CB8AC3E}">
        <p14:creationId xmlns:p14="http://schemas.microsoft.com/office/powerpoint/2010/main" val="238670415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364067" y="1115747"/>
            <a:ext cx="6840141" cy="377429"/>
          </a:xfrm>
        </p:spPr>
        <p:txBody>
          <a:bodyPr/>
          <a:lstStyle/>
          <a:p>
            <a:pPr eaLnBrk="1" hangingPunct="1"/>
            <a:r>
              <a:rPr lang="zh-CN" altLang="en-US" dirty="0" smtClean="0"/>
              <a:t>嵌入式</a:t>
            </a:r>
            <a:r>
              <a:rPr lang="en-US" altLang="zh-CN" dirty="0" smtClean="0"/>
              <a:t>DVR</a:t>
            </a:r>
            <a:r>
              <a:rPr lang="zh-CN" altLang="en-US" dirty="0" smtClean="0"/>
              <a:t>软件结构</a:t>
            </a:r>
          </a:p>
        </p:txBody>
      </p:sp>
      <p:sp>
        <p:nvSpPr>
          <p:cNvPr id="59395" name="AutoShape 3"/>
          <p:cNvSpPr>
            <a:spLocks noChangeArrowheads="1"/>
          </p:cNvSpPr>
          <p:nvPr/>
        </p:nvSpPr>
        <p:spPr bwMode="auto">
          <a:xfrm>
            <a:off x="2185988" y="2875360"/>
            <a:ext cx="5143500" cy="1246584"/>
          </a:xfrm>
          <a:prstGeom prst="roundRect">
            <a:avLst>
              <a:gd name="adj" fmla="val 6375"/>
            </a:avLst>
          </a:prstGeom>
          <a:solidFill>
            <a:srgbClr val="000080"/>
          </a:solidFill>
          <a:ln w="9525">
            <a:solidFill>
              <a:srgbClr val="333399"/>
            </a:solidFill>
            <a:round/>
            <a:headEnd type="none" w="sm" len="sm"/>
            <a:tailEnd type="none" w="sm" len="sm"/>
          </a:ln>
          <a:effectLst>
            <a:prstShdw prst="shdw18" dist="17961" dir="13500000">
              <a:srgbClr val="333399">
                <a:gamma/>
                <a:shade val="60000"/>
                <a:invGamma/>
              </a:srgbClr>
            </a:prstShdw>
          </a:effectLst>
        </p:spPr>
        <p:txBody>
          <a:bodyPr/>
          <a:lstStyle/>
          <a:p>
            <a:pPr algn="ctr" eaLnBrk="0" hangingPunct="0">
              <a:defRPr/>
            </a:pPr>
            <a:r>
              <a:rPr lang="en-US" altLang="zh-CN" sz="1350" dirty="0">
                <a:solidFill>
                  <a:srgbClr val="00FF00"/>
                </a:solidFill>
                <a:effectLst>
                  <a:outerShdw blurRad="38100" dist="38100" dir="2700000" algn="tl">
                    <a:srgbClr val="000000"/>
                  </a:outerShdw>
                </a:effectLst>
                <a:latin typeface="微软雅黑" pitchFamily="34" charset="-122"/>
                <a:ea typeface="微软雅黑" pitchFamily="34" charset="-122"/>
              </a:rPr>
              <a:t>Operation System</a:t>
            </a:r>
          </a:p>
        </p:txBody>
      </p:sp>
      <p:sp>
        <p:nvSpPr>
          <p:cNvPr id="59396" name="AutoShape 4"/>
          <p:cNvSpPr>
            <a:spLocks noChangeArrowheads="1"/>
          </p:cNvSpPr>
          <p:nvPr/>
        </p:nvSpPr>
        <p:spPr bwMode="auto">
          <a:xfrm>
            <a:off x="2185988" y="2132410"/>
            <a:ext cx="5143500" cy="742950"/>
          </a:xfrm>
          <a:prstGeom prst="roundRect">
            <a:avLst>
              <a:gd name="adj" fmla="val 6375"/>
            </a:avLst>
          </a:prstGeom>
          <a:solidFill>
            <a:srgbClr val="006600"/>
          </a:solidFill>
          <a:ln w="9525">
            <a:solidFill>
              <a:srgbClr val="333399"/>
            </a:solidFill>
            <a:round/>
            <a:headEnd type="none" w="sm" len="sm"/>
            <a:tailEnd type="none" w="sm" len="sm"/>
          </a:ln>
          <a:effectLst>
            <a:prstShdw prst="shdw18" dist="17961" dir="13500000">
              <a:srgbClr val="333399">
                <a:gamma/>
                <a:shade val="60000"/>
                <a:invGamma/>
              </a:srgbClr>
            </a:prstShdw>
          </a:effectLst>
        </p:spPr>
        <p:txBody>
          <a:bodyPr/>
          <a:lstStyle/>
          <a:p>
            <a:pPr algn="ctr" eaLnBrk="0" hangingPunct="0">
              <a:defRPr/>
            </a:pPr>
            <a:r>
              <a:rPr lang="en-US" altLang="zh-CN" sz="1350" dirty="0">
                <a:solidFill>
                  <a:srgbClr val="00FF00"/>
                </a:solidFill>
                <a:effectLst>
                  <a:outerShdw blurRad="38100" dist="38100" dir="2700000" algn="tl">
                    <a:srgbClr val="000000"/>
                  </a:outerShdw>
                </a:effectLst>
                <a:latin typeface="微软雅黑" pitchFamily="34" charset="-122"/>
                <a:ea typeface="微软雅黑" pitchFamily="34" charset="-122"/>
              </a:rPr>
              <a:t>Hardware Independent Software</a:t>
            </a:r>
          </a:p>
        </p:txBody>
      </p:sp>
      <p:sp>
        <p:nvSpPr>
          <p:cNvPr id="59397" name="AutoShape 5"/>
          <p:cNvSpPr>
            <a:spLocks noChangeArrowheads="1"/>
          </p:cNvSpPr>
          <p:nvPr/>
        </p:nvSpPr>
        <p:spPr bwMode="auto">
          <a:xfrm>
            <a:off x="2330054" y="2475311"/>
            <a:ext cx="4847034" cy="326231"/>
          </a:xfrm>
          <a:prstGeom prst="roundRect">
            <a:avLst>
              <a:gd name="adj" fmla="val 16667"/>
            </a:avLst>
          </a:prstGeom>
          <a:solidFill>
            <a:srgbClr val="660066"/>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sz="1350" dirty="0">
                <a:solidFill>
                  <a:srgbClr val="FFFFFF"/>
                </a:solidFill>
                <a:effectLst>
                  <a:outerShdw blurRad="38100" dist="38100" dir="2700000" algn="tl">
                    <a:srgbClr val="000000"/>
                  </a:outerShdw>
                </a:effectLst>
                <a:latin typeface="微软雅黑" pitchFamily="34" charset="-122"/>
                <a:ea typeface="微软雅黑" pitchFamily="34" charset="-122"/>
              </a:rPr>
              <a:t>Applications</a:t>
            </a:r>
          </a:p>
        </p:txBody>
      </p:sp>
      <p:sp>
        <p:nvSpPr>
          <p:cNvPr id="59398" name="AutoShape 6"/>
          <p:cNvSpPr>
            <a:spLocks noChangeArrowheads="1"/>
          </p:cNvSpPr>
          <p:nvPr/>
        </p:nvSpPr>
        <p:spPr bwMode="auto">
          <a:xfrm>
            <a:off x="5843588" y="3389711"/>
            <a:ext cx="944166" cy="211931"/>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sz="1350">
                <a:solidFill>
                  <a:srgbClr val="FFFFFF"/>
                </a:solidFill>
                <a:effectLst>
                  <a:outerShdw blurRad="38100" dist="38100" dir="2700000" algn="tl">
                    <a:srgbClr val="000000"/>
                  </a:outerShdw>
                </a:effectLst>
                <a:latin typeface="微软雅黑" pitchFamily="34" charset="-122"/>
                <a:ea typeface="微软雅黑" pitchFamily="34" charset="-122"/>
              </a:rPr>
              <a:t>TCP/IP</a:t>
            </a:r>
          </a:p>
        </p:txBody>
      </p:sp>
      <p:sp>
        <p:nvSpPr>
          <p:cNvPr id="59399" name="AutoShape 7"/>
          <p:cNvSpPr>
            <a:spLocks noChangeArrowheads="1"/>
          </p:cNvSpPr>
          <p:nvPr/>
        </p:nvSpPr>
        <p:spPr bwMode="auto">
          <a:xfrm>
            <a:off x="2471737" y="3675460"/>
            <a:ext cx="1415654" cy="400050"/>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Memory Management</a:t>
            </a:r>
          </a:p>
        </p:txBody>
      </p:sp>
      <p:sp>
        <p:nvSpPr>
          <p:cNvPr id="59400" name="AutoShape 8"/>
          <p:cNvSpPr>
            <a:spLocks noChangeArrowheads="1"/>
          </p:cNvSpPr>
          <p:nvPr/>
        </p:nvSpPr>
        <p:spPr bwMode="auto">
          <a:xfrm>
            <a:off x="3957638" y="3176589"/>
            <a:ext cx="1771650" cy="213122"/>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sz="1350">
                <a:solidFill>
                  <a:srgbClr val="FFFFFF"/>
                </a:solidFill>
                <a:effectLst>
                  <a:outerShdw blurRad="38100" dist="38100" dir="2700000" algn="tl">
                    <a:srgbClr val="000000"/>
                  </a:outerShdw>
                </a:effectLst>
                <a:latin typeface="微软雅黑" pitchFamily="34" charset="-122"/>
                <a:ea typeface="微软雅黑" pitchFamily="34" charset="-122"/>
              </a:rPr>
              <a:t> Libraries</a:t>
            </a:r>
            <a:endParaRPr lang="en-US" altLang="zh-CN" sz="2100">
              <a:solidFill>
                <a:srgbClr val="FFFFFF"/>
              </a:solidFill>
              <a:effectLst>
                <a:outerShdw blurRad="38100" dist="38100" dir="2700000" algn="tl">
                  <a:srgbClr val="000000"/>
                </a:outerShdw>
              </a:effectLst>
              <a:latin typeface="微软雅黑" pitchFamily="34" charset="-122"/>
              <a:ea typeface="微软雅黑" pitchFamily="34" charset="-122"/>
            </a:endParaRPr>
          </a:p>
        </p:txBody>
      </p:sp>
      <p:sp>
        <p:nvSpPr>
          <p:cNvPr id="59401" name="AutoShape 9"/>
          <p:cNvSpPr>
            <a:spLocks noChangeArrowheads="1"/>
          </p:cNvSpPr>
          <p:nvPr/>
        </p:nvSpPr>
        <p:spPr bwMode="auto">
          <a:xfrm>
            <a:off x="3957638" y="3504011"/>
            <a:ext cx="1771650" cy="269081"/>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sz="1350" dirty="0">
                <a:solidFill>
                  <a:srgbClr val="FFFFFF"/>
                </a:solidFill>
                <a:effectLst>
                  <a:outerShdw blurRad="38100" dist="38100" dir="2700000" algn="tl">
                    <a:srgbClr val="000000"/>
                  </a:outerShdw>
                </a:effectLst>
                <a:latin typeface="微软雅黑" pitchFamily="34" charset="-122"/>
                <a:ea typeface="微软雅黑" pitchFamily="34" charset="-122"/>
              </a:rPr>
              <a:t> </a:t>
            </a:r>
            <a:r>
              <a:rPr lang="en-US" altLang="zh-CN" sz="1350" dirty="0" err="1">
                <a:solidFill>
                  <a:srgbClr val="FFFFFF"/>
                </a:solidFill>
                <a:effectLst>
                  <a:outerShdw blurRad="38100" dist="38100" dir="2700000" algn="tl">
                    <a:srgbClr val="000000"/>
                  </a:outerShdw>
                </a:effectLst>
                <a:latin typeface="微软雅黑" pitchFamily="34" charset="-122"/>
                <a:ea typeface="微软雅黑" pitchFamily="34" charset="-122"/>
              </a:rPr>
              <a:t>microKernel</a:t>
            </a:r>
            <a:endParaRPr lang="en-US" altLang="zh-CN" sz="1350" dirty="0">
              <a:solidFill>
                <a:srgbClr val="FFFFFF"/>
              </a:solidFill>
              <a:effectLst>
                <a:outerShdw blurRad="38100" dist="38100" dir="2700000" algn="tl">
                  <a:srgbClr val="000000"/>
                </a:outerShdw>
              </a:effectLst>
              <a:latin typeface="微软雅黑" pitchFamily="34" charset="-122"/>
              <a:ea typeface="微软雅黑" pitchFamily="34" charset="-122"/>
            </a:endParaRPr>
          </a:p>
        </p:txBody>
      </p:sp>
      <p:sp>
        <p:nvSpPr>
          <p:cNvPr id="59402" name="AutoShape 10"/>
          <p:cNvSpPr>
            <a:spLocks noChangeArrowheads="1"/>
          </p:cNvSpPr>
          <p:nvPr/>
        </p:nvSpPr>
        <p:spPr bwMode="auto">
          <a:xfrm>
            <a:off x="2586037" y="3332560"/>
            <a:ext cx="1129904" cy="228600"/>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sz="1350">
                <a:solidFill>
                  <a:srgbClr val="FFFFFF"/>
                </a:solidFill>
                <a:effectLst>
                  <a:outerShdw blurRad="38100" dist="38100" dir="2700000" algn="tl">
                    <a:srgbClr val="000000"/>
                  </a:outerShdw>
                </a:effectLst>
                <a:latin typeface="微软雅黑" pitchFamily="34" charset="-122"/>
                <a:ea typeface="微软雅黑" pitchFamily="34" charset="-122"/>
              </a:rPr>
              <a:t>File System</a:t>
            </a:r>
          </a:p>
        </p:txBody>
      </p:sp>
      <p:sp>
        <p:nvSpPr>
          <p:cNvPr id="59403" name="AutoShape 11"/>
          <p:cNvSpPr>
            <a:spLocks noChangeArrowheads="1"/>
          </p:cNvSpPr>
          <p:nvPr/>
        </p:nvSpPr>
        <p:spPr bwMode="auto">
          <a:xfrm>
            <a:off x="2185988" y="4132660"/>
            <a:ext cx="5143500" cy="1085850"/>
          </a:xfrm>
          <a:prstGeom prst="roundRect">
            <a:avLst>
              <a:gd name="adj" fmla="val 6375"/>
            </a:avLst>
          </a:prstGeom>
          <a:solidFill>
            <a:srgbClr val="000080"/>
          </a:solidFill>
          <a:ln w="9525">
            <a:noFill/>
            <a:round/>
            <a:headEnd type="none" w="sm" len="sm"/>
            <a:tailEnd type="none" w="sm" len="sm"/>
          </a:ln>
          <a:effectLst>
            <a:prstShdw prst="shdw18" dist="17961" dir="13500000">
              <a:srgbClr val="000080">
                <a:gamma/>
                <a:shade val="60000"/>
                <a:invGamma/>
              </a:srgbClr>
            </a:prstShdw>
          </a:effectLst>
        </p:spPr>
        <p:txBody>
          <a:bodyPr/>
          <a:lstStyle/>
          <a:p>
            <a:pPr algn="ctr" eaLnBrk="0" hangingPunct="0">
              <a:defRPr/>
            </a:pPr>
            <a:r>
              <a:rPr lang="en-US" altLang="zh-CN" sz="1350" dirty="0">
                <a:solidFill>
                  <a:srgbClr val="00FF00"/>
                </a:solidFill>
                <a:effectLst>
                  <a:outerShdw blurRad="38100" dist="38100" dir="2700000" algn="tl">
                    <a:srgbClr val="000000"/>
                  </a:outerShdw>
                </a:effectLst>
                <a:latin typeface="微软雅黑" pitchFamily="34" charset="-122"/>
                <a:ea typeface="微软雅黑" pitchFamily="34" charset="-122"/>
              </a:rPr>
              <a:t>Hardware Abstraction Layer</a:t>
            </a:r>
          </a:p>
        </p:txBody>
      </p:sp>
      <p:sp>
        <p:nvSpPr>
          <p:cNvPr id="59404" name="AutoShape 12"/>
          <p:cNvSpPr>
            <a:spLocks noChangeArrowheads="1"/>
          </p:cNvSpPr>
          <p:nvPr/>
        </p:nvSpPr>
        <p:spPr bwMode="auto">
          <a:xfrm>
            <a:off x="2237186" y="4436269"/>
            <a:ext cx="720328" cy="725091"/>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ATA</a:t>
            </a:r>
            <a:b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Driver</a:t>
            </a:r>
          </a:p>
        </p:txBody>
      </p:sp>
      <p:sp>
        <p:nvSpPr>
          <p:cNvPr id="59405" name="AutoShape 13"/>
          <p:cNvSpPr>
            <a:spLocks noChangeArrowheads="1"/>
          </p:cNvSpPr>
          <p:nvPr/>
        </p:nvSpPr>
        <p:spPr bwMode="auto">
          <a:xfrm>
            <a:off x="2956323" y="4436269"/>
            <a:ext cx="720328" cy="725091"/>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Flash</a:t>
            </a:r>
          </a:p>
          <a:p>
            <a:pPr algn="ctr" eaLnBrk="0" hangingPunct="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Driver</a:t>
            </a:r>
            <a:endParaRPr lang="en-US" altLang="zh-CN" sz="1500">
              <a:solidFill>
                <a:srgbClr val="FFFFFF"/>
              </a:solidFill>
              <a:effectLst>
                <a:outerShdw blurRad="38100" dist="38100" dir="2700000" algn="tl">
                  <a:srgbClr val="000000"/>
                </a:outerShdw>
              </a:effectLst>
              <a:latin typeface="微软雅黑" pitchFamily="34" charset="-122"/>
              <a:ea typeface="微软雅黑" pitchFamily="34" charset="-122"/>
            </a:endParaRPr>
          </a:p>
        </p:txBody>
      </p:sp>
      <p:sp>
        <p:nvSpPr>
          <p:cNvPr id="59406" name="AutoShape 14"/>
          <p:cNvSpPr>
            <a:spLocks noChangeArrowheads="1"/>
          </p:cNvSpPr>
          <p:nvPr/>
        </p:nvSpPr>
        <p:spPr bwMode="auto">
          <a:xfrm>
            <a:off x="3673080" y="4436269"/>
            <a:ext cx="721519" cy="725091"/>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USB</a:t>
            </a:r>
            <a:b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Driver</a:t>
            </a:r>
          </a:p>
        </p:txBody>
      </p:sp>
      <p:sp>
        <p:nvSpPr>
          <p:cNvPr id="59407" name="AutoShape 15"/>
          <p:cNvSpPr>
            <a:spLocks noChangeArrowheads="1"/>
          </p:cNvSpPr>
          <p:nvPr/>
        </p:nvSpPr>
        <p:spPr bwMode="auto">
          <a:xfrm>
            <a:off x="4391026" y="4436269"/>
            <a:ext cx="721519" cy="725091"/>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A/V</a:t>
            </a:r>
            <a:b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Driver</a:t>
            </a:r>
          </a:p>
        </p:txBody>
      </p:sp>
      <p:sp>
        <p:nvSpPr>
          <p:cNvPr id="59408" name="AutoShape 16"/>
          <p:cNvSpPr>
            <a:spLocks noChangeArrowheads="1"/>
          </p:cNvSpPr>
          <p:nvPr/>
        </p:nvSpPr>
        <p:spPr bwMode="auto">
          <a:xfrm>
            <a:off x="5108973" y="4436269"/>
            <a:ext cx="721519" cy="725091"/>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Serial</a:t>
            </a:r>
            <a:b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Driver</a:t>
            </a:r>
          </a:p>
        </p:txBody>
      </p:sp>
      <p:sp>
        <p:nvSpPr>
          <p:cNvPr id="59409" name="AutoShape 17"/>
          <p:cNvSpPr>
            <a:spLocks noChangeArrowheads="1"/>
          </p:cNvSpPr>
          <p:nvPr/>
        </p:nvSpPr>
        <p:spPr bwMode="auto">
          <a:xfrm>
            <a:off x="5729288" y="4436269"/>
            <a:ext cx="857250" cy="725091"/>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Ethernet</a:t>
            </a:r>
            <a:b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Driver</a:t>
            </a:r>
          </a:p>
        </p:txBody>
      </p:sp>
      <p:sp>
        <p:nvSpPr>
          <p:cNvPr id="59410" name="AutoShape 18"/>
          <p:cNvSpPr>
            <a:spLocks noChangeArrowheads="1"/>
          </p:cNvSpPr>
          <p:nvPr/>
        </p:nvSpPr>
        <p:spPr bwMode="auto">
          <a:xfrm>
            <a:off x="6544866" y="4436269"/>
            <a:ext cx="784622" cy="725091"/>
          </a:xfrm>
          <a:prstGeom prst="roundRect">
            <a:avLst>
              <a:gd name="adj" fmla="val 16667"/>
            </a:avLst>
          </a:prstGeom>
          <a:solidFill>
            <a:srgbClr val="003399"/>
          </a:solidFill>
          <a:ln w="9525">
            <a:noFill/>
            <a:round/>
            <a:headEnd type="none" w="sm" len="sm"/>
            <a:tailEnd type="none" w="sm" len="sm"/>
          </a:ln>
          <a:effectLst>
            <a:prstShdw prst="shdw17" dist="17961" dir="2700000">
              <a:srgbClr val="003399">
                <a:gamma/>
                <a:shade val="60000"/>
                <a:invGamma/>
              </a:srgbClr>
            </a:prstShdw>
          </a:effectLst>
        </p:spPr>
        <p:txBody>
          <a:bodyPr anchor="ctr"/>
          <a:lstStyle/>
          <a:p>
            <a:pPr algn="ctr" eaLnBrk="0" hangingPunct="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Other</a:t>
            </a:r>
            <a:b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b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Drivers</a:t>
            </a:r>
          </a:p>
        </p:txBody>
      </p:sp>
      <p:sp>
        <p:nvSpPr>
          <p:cNvPr id="59411" name="AutoShape 19"/>
          <p:cNvSpPr>
            <a:spLocks noChangeArrowheads="1"/>
          </p:cNvSpPr>
          <p:nvPr/>
        </p:nvSpPr>
        <p:spPr bwMode="auto">
          <a:xfrm>
            <a:off x="2195512" y="5238751"/>
            <a:ext cx="5157788" cy="432197"/>
          </a:xfrm>
          <a:prstGeom prst="roundRect">
            <a:avLst>
              <a:gd name="adj" fmla="val 15828"/>
            </a:avLst>
          </a:prstGeom>
          <a:solidFill>
            <a:srgbClr val="A50021"/>
          </a:solidFill>
          <a:ln w="9525">
            <a:noFill/>
            <a:round/>
            <a:headEnd type="none" w="sm" len="sm"/>
            <a:tailEnd type="none" w="sm" len="sm"/>
          </a:ln>
          <a:effectLst>
            <a:prstShdw prst="shdw18" dist="17961" dir="13500000">
              <a:srgbClr val="A50021">
                <a:gamma/>
                <a:shade val="60000"/>
                <a:invGamma/>
              </a:srgbClr>
            </a:prstShdw>
          </a:effectLst>
        </p:spPr>
        <p:txBody>
          <a:bodyPr anchor="ctr"/>
          <a:lstStyle/>
          <a:p>
            <a:pPr algn="ctr" eaLnBrk="0" hangingPunct="0">
              <a:defRPr/>
            </a:pPr>
            <a:r>
              <a:rPr lang="en-US" altLang="zh-CN" sz="1350" dirty="0">
                <a:solidFill>
                  <a:srgbClr val="FFFFFF"/>
                </a:solidFill>
                <a:effectLst>
                  <a:outerShdw blurRad="38100" dist="38100" dir="2700000" algn="tl">
                    <a:srgbClr val="000000"/>
                  </a:outerShdw>
                </a:effectLst>
                <a:latin typeface="微软雅黑" pitchFamily="34" charset="-122"/>
                <a:ea typeface="微软雅黑" pitchFamily="34" charset="-122"/>
              </a:rPr>
              <a:t>Hardware</a:t>
            </a:r>
          </a:p>
        </p:txBody>
      </p:sp>
      <p:sp>
        <p:nvSpPr>
          <p:cNvPr id="59412" name="AutoShape 20"/>
          <p:cNvSpPr>
            <a:spLocks noChangeArrowheads="1"/>
          </p:cNvSpPr>
          <p:nvPr/>
        </p:nvSpPr>
        <p:spPr bwMode="auto">
          <a:xfrm>
            <a:off x="5329237" y="3846910"/>
            <a:ext cx="1301354" cy="228600"/>
          </a:xfrm>
          <a:prstGeom prst="roundRect">
            <a:avLst>
              <a:gd name="adj" fmla="val 16667"/>
            </a:avLst>
          </a:prstGeom>
          <a:solidFill>
            <a:srgbClr val="003399"/>
          </a:solidFill>
          <a:ln w="9525">
            <a:solidFill>
              <a:srgbClr val="333399"/>
            </a:solidFill>
            <a:round/>
            <a:headEnd type="none" w="sm" len="sm"/>
            <a:tailEnd type="none" w="sm" len="sm"/>
          </a:ln>
          <a:effectLst>
            <a:prstShdw prst="shdw17" dist="17961" dir="2700000">
              <a:srgbClr val="333399">
                <a:gamma/>
                <a:shade val="60000"/>
                <a:invGamma/>
              </a:srgbClr>
            </a:prstShdw>
          </a:effectLst>
        </p:spPr>
        <p:txBody>
          <a:bodyPr anchor="ctr"/>
          <a:lstStyle/>
          <a:p>
            <a:pPr algn="ctr" eaLnBrk="0" hangingPunct="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rPr>
              <a:t>IO Subsystem</a:t>
            </a:r>
          </a:p>
        </p:txBody>
      </p:sp>
      <p:sp>
        <p:nvSpPr>
          <p:cNvPr id="59413" name="Oval 21"/>
          <p:cNvSpPr>
            <a:spLocks noChangeArrowheads="1"/>
          </p:cNvSpPr>
          <p:nvPr/>
        </p:nvSpPr>
        <p:spPr bwMode="auto">
          <a:xfrm>
            <a:off x="2493170" y="3267075"/>
            <a:ext cx="1350169" cy="377429"/>
          </a:xfrm>
          <a:prstGeom prst="ellipse">
            <a:avLst/>
          </a:prstGeom>
          <a:noFill/>
          <a:ln w="38100">
            <a:solidFill>
              <a:srgbClr val="FFFF00"/>
            </a:solidFill>
            <a:round/>
            <a:headEnd/>
            <a:tailEnd/>
          </a:ln>
        </p:spPr>
        <p:txBody>
          <a:bodyPr wrap="none" anchor="ctr"/>
          <a:lstStyle/>
          <a:p>
            <a:pPr algn="ctr"/>
            <a:endParaRPr lang="zh-CN" altLang="en-US" sz="1200">
              <a:latin typeface="微软雅黑" pitchFamily="34" charset="-122"/>
              <a:ea typeface="微软雅黑" pitchFamily="34" charset="-122"/>
            </a:endParaRPr>
          </a:p>
        </p:txBody>
      </p:sp>
      <p:sp>
        <p:nvSpPr>
          <p:cNvPr id="59414" name="AutoShape 22"/>
          <p:cNvSpPr>
            <a:spLocks noChangeArrowheads="1"/>
          </p:cNvSpPr>
          <p:nvPr/>
        </p:nvSpPr>
        <p:spPr bwMode="auto">
          <a:xfrm>
            <a:off x="1385889" y="3644504"/>
            <a:ext cx="675085" cy="323850"/>
          </a:xfrm>
          <a:prstGeom prst="wedgeRectCallout">
            <a:avLst>
              <a:gd name="adj1" fmla="val 122662"/>
              <a:gd name="adj2" fmla="val -103310"/>
            </a:avLst>
          </a:prstGeom>
          <a:solidFill>
            <a:schemeClr val="accent1"/>
          </a:solidFill>
          <a:ln w="9525">
            <a:solidFill>
              <a:schemeClr val="tx1"/>
            </a:solidFill>
            <a:miter lim="800000"/>
            <a:headEnd/>
            <a:tailEnd/>
          </a:ln>
        </p:spPr>
        <p:txBody>
          <a:bodyPr/>
          <a:lstStyle/>
          <a:p>
            <a:r>
              <a:rPr lang="zh-CN" altLang="en-US" sz="1500">
                <a:latin typeface="微软雅黑" pitchFamily="34" charset="-122"/>
                <a:ea typeface="微软雅黑" pitchFamily="34" charset="-122"/>
              </a:rPr>
              <a:t>录像</a:t>
            </a:r>
          </a:p>
        </p:txBody>
      </p:sp>
      <p:sp>
        <p:nvSpPr>
          <p:cNvPr id="59415" name="Oval 23"/>
          <p:cNvSpPr>
            <a:spLocks noChangeArrowheads="1"/>
          </p:cNvSpPr>
          <p:nvPr/>
        </p:nvSpPr>
        <p:spPr bwMode="auto">
          <a:xfrm>
            <a:off x="4058842" y="2456261"/>
            <a:ext cx="1350169" cy="377428"/>
          </a:xfrm>
          <a:prstGeom prst="ellipse">
            <a:avLst/>
          </a:prstGeom>
          <a:noFill/>
          <a:ln w="38100">
            <a:solidFill>
              <a:srgbClr val="FFFF00"/>
            </a:solidFill>
            <a:round/>
            <a:headEnd/>
            <a:tailEnd/>
          </a:ln>
        </p:spPr>
        <p:txBody>
          <a:bodyPr wrap="none" anchor="ctr"/>
          <a:lstStyle/>
          <a:p>
            <a:pPr algn="ctr"/>
            <a:endParaRPr lang="zh-CN" altLang="en-US" sz="1200">
              <a:latin typeface="微软雅黑" pitchFamily="34" charset="-122"/>
              <a:ea typeface="微软雅黑" pitchFamily="34" charset="-122"/>
            </a:endParaRPr>
          </a:p>
        </p:txBody>
      </p:sp>
      <p:sp>
        <p:nvSpPr>
          <p:cNvPr id="59416" name="AutoShape 24"/>
          <p:cNvSpPr>
            <a:spLocks noChangeArrowheads="1"/>
          </p:cNvSpPr>
          <p:nvPr/>
        </p:nvSpPr>
        <p:spPr bwMode="auto">
          <a:xfrm>
            <a:off x="6273403" y="1701404"/>
            <a:ext cx="1403747" cy="323850"/>
          </a:xfrm>
          <a:prstGeom prst="wedgeRectCallout">
            <a:avLst>
              <a:gd name="adj1" fmla="val -127185"/>
              <a:gd name="adj2" fmla="val 191176"/>
            </a:avLst>
          </a:prstGeom>
          <a:solidFill>
            <a:schemeClr val="accent1"/>
          </a:solidFill>
          <a:ln w="9525">
            <a:solidFill>
              <a:schemeClr val="tx1"/>
            </a:solidFill>
            <a:miter lim="800000"/>
            <a:headEnd/>
            <a:tailEnd/>
          </a:ln>
        </p:spPr>
        <p:txBody>
          <a:bodyPr/>
          <a:lstStyle/>
          <a:p>
            <a:r>
              <a:rPr lang="zh-CN" altLang="en-US" sz="1500">
                <a:latin typeface="微软雅黑" pitchFamily="34" charset="-122"/>
                <a:ea typeface="微软雅黑" pitchFamily="34" charset="-122"/>
              </a:rPr>
              <a:t>监控应用软件</a:t>
            </a:r>
          </a:p>
        </p:txBody>
      </p:sp>
      <p:sp>
        <p:nvSpPr>
          <p:cNvPr id="59417" name="Oval 25"/>
          <p:cNvSpPr>
            <a:spLocks noChangeArrowheads="1"/>
          </p:cNvSpPr>
          <p:nvPr/>
        </p:nvSpPr>
        <p:spPr bwMode="auto">
          <a:xfrm>
            <a:off x="5679282" y="3320655"/>
            <a:ext cx="1350169" cy="377428"/>
          </a:xfrm>
          <a:prstGeom prst="ellipse">
            <a:avLst/>
          </a:prstGeom>
          <a:noFill/>
          <a:ln w="38100">
            <a:solidFill>
              <a:srgbClr val="FFFF00"/>
            </a:solidFill>
            <a:round/>
            <a:headEnd/>
            <a:tailEnd/>
          </a:ln>
        </p:spPr>
        <p:txBody>
          <a:bodyPr wrap="none" anchor="ctr"/>
          <a:lstStyle/>
          <a:p>
            <a:pPr algn="ctr"/>
            <a:endParaRPr lang="zh-CN" altLang="en-US" sz="1200">
              <a:latin typeface="微软雅黑" pitchFamily="34" charset="-122"/>
              <a:ea typeface="微软雅黑" pitchFamily="34" charset="-122"/>
            </a:endParaRPr>
          </a:p>
        </p:txBody>
      </p:sp>
      <p:sp>
        <p:nvSpPr>
          <p:cNvPr id="59418" name="AutoShape 26"/>
          <p:cNvSpPr>
            <a:spLocks noChangeArrowheads="1"/>
          </p:cNvSpPr>
          <p:nvPr/>
        </p:nvSpPr>
        <p:spPr bwMode="auto">
          <a:xfrm>
            <a:off x="7272337" y="2996804"/>
            <a:ext cx="539354" cy="323850"/>
          </a:xfrm>
          <a:prstGeom prst="wedgeRectCallout">
            <a:avLst>
              <a:gd name="adj1" fmla="val -181787"/>
              <a:gd name="adj2" fmla="val 63236"/>
            </a:avLst>
          </a:prstGeom>
          <a:solidFill>
            <a:schemeClr val="accent1"/>
          </a:solidFill>
          <a:ln w="9525">
            <a:solidFill>
              <a:schemeClr val="tx1"/>
            </a:solidFill>
            <a:miter lim="800000"/>
            <a:headEnd/>
            <a:tailEnd/>
          </a:ln>
        </p:spPr>
        <p:txBody>
          <a:bodyPr/>
          <a:lstStyle/>
          <a:p>
            <a:r>
              <a:rPr lang="zh-CN" altLang="en-US" sz="1500">
                <a:latin typeface="微软雅黑" pitchFamily="34" charset="-122"/>
                <a:ea typeface="微软雅黑" pitchFamily="34" charset="-122"/>
              </a:rPr>
              <a:t>网络</a:t>
            </a:r>
          </a:p>
        </p:txBody>
      </p:sp>
      <p:sp>
        <p:nvSpPr>
          <p:cNvPr id="59419" name="AutoShape 27"/>
          <p:cNvSpPr>
            <a:spLocks noChangeArrowheads="1"/>
          </p:cNvSpPr>
          <p:nvPr/>
        </p:nvSpPr>
        <p:spPr bwMode="auto">
          <a:xfrm>
            <a:off x="1143001" y="5319713"/>
            <a:ext cx="917972" cy="323850"/>
          </a:xfrm>
          <a:prstGeom prst="wedgeRectCallout">
            <a:avLst>
              <a:gd name="adj1" fmla="val 75162"/>
              <a:gd name="adj2" fmla="val 19116"/>
            </a:avLst>
          </a:prstGeom>
          <a:solidFill>
            <a:schemeClr val="accent1"/>
          </a:solidFill>
          <a:ln w="9525">
            <a:solidFill>
              <a:schemeClr val="tx1"/>
            </a:solidFill>
            <a:miter lim="800000"/>
            <a:headEnd/>
            <a:tailEnd/>
          </a:ln>
        </p:spPr>
        <p:txBody>
          <a:bodyPr/>
          <a:lstStyle/>
          <a:p>
            <a:r>
              <a:rPr lang="zh-CN" altLang="en-US" sz="1500">
                <a:latin typeface="微软雅黑" pitchFamily="34" charset="-122"/>
                <a:ea typeface="微软雅黑" pitchFamily="34" charset="-122"/>
              </a:rPr>
              <a:t>硬件层</a:t>
            </a:r>
          </a:p>
        </p:txBody>
      </p:sp>
      <p:sp>
        <p:nvSpPr>
          <p:cNvPr id="59420" name="AutoShape 28"/>
          <p:cNvSpPr>
            <a:spLocks noChangeArrowheads="1"/>
          </p:cNvSpPr>
          <p:nvPr/>
        </p:nvSpPr>
        <p:spPr bwMode="auto">
          <a:xfrm>
            <a:off x="1169195" y="4131469"/>
            <a:ext cx="917972" cy="539354"/>
          </a:xfrm>
          <a:prstGeom prst="wedgeRectCallout">
            <a:avLst>
              <a:gd name="adj1" fmla="val 75162"/>
              <a:gd name="adj2" fmla="val -25495"/>
            </a:avLst>
          </a:prstGeom>
          <a:solidFill>
            <a:schemeClr val="accent1"/>
          </a:solidFill>
          <a:ln w="9525">
            <a:solidFill>
              <a:schemeClr val="tx1"/>
            </a:solidFill>
            <a:miter lim="800000"/>
            <a:headEnd/>
            <a:tailEnd/>
          </a:ln>
        </p:spPr>
        <p:txBody>
          <a:bodyPr/>
          <a:lstStyle/>
          <a:p>
            <a:r>
              <a:rPr lang="zh-CN" altLang="en-US" sz="1500">
                <a:latin typeface="微软雅黑" pitchFamily="34" charset="-122"/>
                <a:ea typeface="微软雅黑" pitchFamily="34" charset="-122"/>
              </a:rPr>
              <a:t>硬件</a:t>
            </a:r>
          </a:p>
          <a:p>
            <a:r>
              <a:rPr lang="zh-CN" altLang="en-US" sz="1500">
                <a:latin typeface="微软雅黑" pitchFamily="34" charset="-122"/>
                <a:ea typeface="微软雅黑" pitchFamily="34" charset="-122"/>
              </a:rPr>
              <a:t>抽象层</a:t>
            </a:r>
          </a:p>
        </p:txBody>
      </p:sp>
      <p:sp>
        <p:nvSpPr>
          <p:cNvPr id="59421" name="AutoShape 29"/>
          <p:cNvSpPr>
            <a:spLocks noChangeArrowheads="1"/>
          </p:cNvSpPr>
          <p:nvPr/>
        </p:nvSpPr>
        <p:spPr bwMode="auto">
          <a:xfrm>
            <a:off x="1169195" y="2996805"/>
            <a:ext cx="917972" cy="539353"/>
          </a:xfrm>
          <a:prstGeom prst="wedgeRectCallout">
            <a:avLst>
              <a:gd name="adj1" fmla="val 75162"/>
              <a:gd name="adj2" fmla="val -25495"/>
            </a:avLst>
          </a:prstGeom>
          <a:solidFill>
            <a:schemeClr val="accent1"/>
          </a:solidFill>
          <a:ln w="9525">
            <a:solidFill>
              <a:schemeClr val="tx1"/>
            </a:solidFill>
            <a:miter lim="800000"/>
            <a:headEnd/>
            <a:tailEnd/>
          </a:ln>
        </p:spPr>
        <p:txBody>
          <a:bodyPr/>
          <a:lstStyle/>
          <a:p>
            <a:r>
              <a:rPr lang="zh-CN" altLang="en-US" sz="1500">
                <a:latin typeface="微软雅黑" pitchFamily="34" charset="-122"/>
                <a:ea typeface="微软雅黑" pitchFamily="34" charset="-122"/>
              </a:rPr>
              <a:t>操作</a:t>
            </a:r>
          </a:p>
          <a:p>
            <a:r>
              <a:rPr lang="zh-CN" altLang="en-US" sz="1500">
                <a:latin typeface="微软雅黑" pitchFamily="34" charset="-122"/>
                <a:ea typeface="微软雅黑" pitchFamily="34" charset="-122"/>
              </a:rPr>
              <a:t>系统层</a:t>
            </a:r>
          </a:p>
        </p:txBody>
      </p:sp>
      <p:sp>
        <p:nvSpPr>
          <p:cNvPr id="59422" name="AutoShape 30"/>
          <p:cNvSpPr>
            <a:spLocks noChangeArrowheads="1"/>
          </p:cNvSpPr>
          <p:nvPr/>
        </p:nvSpPr>
        <p:spPr bwMode="auto">
          <a:xfrm>
            <a:off x="1143001" y="2187180"/>
            <a:ext cx="917972" cy="325040"/>
          </a:xfrm>
          <a:prstGeom prst="wedgeRectCallout">
            <a:avLst>
              <a:gd name="adj1" fmla="val 75162"/>
              <a:gd name="adj2" fmla="val -23991"/>
            </a:avLst>
          </a:prstGeom>
          <a:solidFill>
            <a:schemeClr val="accent1"/>
          </a:solidFill>
          <a:ln w="9525">
            <a:solidFill>
              <a:schemeClr val="tx1"/>
            </a:solidFill>
            <a:miter lim="800000"/>
            <a:headEnd/>
            <a:tailEnd/>
          </a:ln>
        </p:spPr>
        <p:txBody>
          <a:bodyPr/>
          <a:lstStyle/>
          <a:p>
            <a:r>
              <a:rPr lang="zh-CN" altLang="en-US" sz="1500">
                <a:latin typeface="微软雅黑" pitchFamily="34" charset="-122"/>
                <a:ea typeface="微软雅黑" pitchFamily="34" charset="-122"/>
              </a:rPr>
              <a:t>应用层</a:t>
            </a:r>
          </a:p>
        </p:txBody>
      </p:sp>
    </p:spTree>
    <p:extLst>
      <p:ext uri="{BB962C8B-B14F-4D97-AF65-F5344CB8AC3E}">
        <p14:creationId xmlns:p14="http://schemas.microsoft.com/office/powerpoint/2010/main" val="12190763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419"/>
                                        </p:tgtEl>
                                        <p:attrNameLst>
                                          <p:attrName>style.visibility</p:attrName>
                                        </p:attrNameLst>
                                      </p:cBhvr>
                                      <p:to>
                                        <p:strVal val="visible"/>
                                      </p:to>
                                    </p:set>
                                    <p:anim calcmode="lin" valueType="num">
                                      <p:cBhvr additive="base">
                                        <p:cTn id="7" dur="500" fill="hold"/>
                                        <p:tgtEl>
                                          <p:spTgt spid="59419"/>
                                        </p:tgtEl>
                                        <p:attrNameLst>
                                          <p:attrName>ppt_x</p:attrName>
                                        </p:attrNameLst>
                                      </p:cBhvr>
                                      <p:tavLst>
                                        <p:tav tm="0">
                                          <p:val>
                                            <p:strVal val="0-#ppt_w/2"/>
                                          </p:val>
                                        </p:tav>
                                        <p:tav tm="100000">
                                          <p:val>
                                            <p:strVal val="#ppt_x"/>
                                          </p:val>
                                        </p:tav>
                                      </p:tavLst>
                                    </p:anim>
                                    <p:anim calcmode="lin" valueType="num">
                                      <p:cBhvr additive="base">
                                        <p:cTn id="8" dur="500" fill="hold"/>
                                        <p:tgtEl>
                                          <p:spTgt spid="594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xit" presetSubtype="8" fill="hold" grpId="1" nodeType="afterEffect">
                                  <p:stCondLst>
                                    <p:cond delay="2000"/>
                                  </p:stCondLst>
                                  <p:childTnLst>
                                    <p:anim calcmode="lin" valueType="num">
                                      <p:cBhvr additive="base">
                                        <p:cTn id="11" dur="500"/>
                                        <p:tgtEl>
                                          <p:spTgt spid="59419"/>
                                        </p:tgtEl>
                                        <p:attrNameLst>
                                          <p:attrName>ppt_x</p:attrName>
                                        </p:attrNameLst>
                                      </p:cBhvr>
                                      <p:tavLst>
                                        <p:tav tm="0">
                                          <p:val>
                                            <p:strVal val="ppt_x"/>
                                          </p:val>
                                        </p:tav>
                                        <p:tav tm="100000">
                                          <p:val>
                                            <p:strVal val="0-ppt_w/2"/>
                                          </p:val>
                                        </p:tav>
                                      </p:tavLst>
                                    </p:anim>
                                    <p:anim calcmode="lin" valueType="num">
                                      <p:cBhvr additive="base">
                                        <p:cTn id="12" dur="500"/>
                                        <p:tgtEl>
                                          <p:spTgt spid="59419"/>
                                        </p:tgtEl>
                                        <p:attrNameLst>
                                          <p:attrName>ppt_y</p:attrName>
                                        </p:attrNameLst>
                                      </p:cBhvr>
                                      <p:tavLst>
                                        <p:tav tm="0">
                                          <p:val>
                                            <p:strVal val="ppt_y"/>
                                          </p:val>
                                        </p:tav>
                                        <p:tav tm="100000">
                                          <p:val>
                                            <p:strVal val="ppt_y"/>
                                          </p:val>
                                        </p:tav>
                                      </p:tavLst>
                                    </p:anim>
                                    <p:set>
                                      <p:cBhvr>
                                        <p:cTn id="13" dur="1" fill="hold">
                                          <p:stCondLst>
                                            <p:cond delay="499"/>
                                          </p:stCondLst>
                                        </p:cTn>
                                        <p:tgtEl>
                                          <p:spTgt spid="5941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9420"/>
                                        </p:tgtEl>
                                        <p:attrNameLst>
                                          <p:attrName>style.visibility</p:attrName>
                                        </p:attrNameLst>
                                      </p:cBhvr>
                                      <p:to>
                                        <p:strVal val="visible"/>
                                      </p:to>
                                    </p:set>
                                    <p:anim calcmode="lin" valueType="num">
                                      <p:cBhvr additive="base">
                                        <p:cTn id="18" dur="500" fill="hold"/>
                                        <p:tgtEl>
                                          <p:spTgt spid="59420"/>
                                        </p:tgtEl>
                                        <p:attrNameLst>
                                          <p:attrName>ppt_x</p:attrName>
                                        </p:attrNameLst>
                                      </p:cBhvr>
                                      <p:tavLst>
                                        <p:tav tm="0">
                                          <p:val>
                                            <p:strVal val="0-#ppt_w/2"/>
                                          </p:val>
                                        </p:tav>
                                        <p:tav tm="100000">
                                          <p:val>
                                            <p:strVal val="#ppt_x"/>
                                          </p:val>
                                        </p:tav>
                                      </p:tavLst>
                                    </p:anim>
                                    <p:anim calcmode="lin" valueType="num">
                                      <p:cBhvr additive="base">
                                        <p:cTn id="19" dur="500" fill="hold"/>
                                        <p:tgtEl>
                                          <p:spTgt spid="59420"/>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xit" presetSubtype="8" fill="hold" grpId="1" nodeType="afterEffect">
                                  <p:stCondLst>
                                    <p:cond delay="2000"/>
                                  </p:stCondLst>
                                  <p:childTnLst>
                                    <p:anim calcmode="lin" valueType="num">
                                      <p:cBhvr additive="base">
                                        <p:cTn id="22" dur="500"/>
                                        <p:tgtEl>
                                          <p:spTgt spid="59420"/>
                                        </p:tgtEl>
                                        <p:attrNameLst>
                                          <p:attrName>ppt_x</p:attrName>
                                        </p:attrNameLst>
                                      </p:cBhvr>
                                      <p:tavLst>
                                        <p:tav tm="0">
                                          <p:val>
                                            <p:strVal val="ppt_x"/>
                                          </p:val>
                                        </p:tav>
                                        <p:tav tm="100000">
                                          <p:val>
                                            <p:strVal val="0-ppt_w/2"/>
                                          </p:val>
                                        </p:tav>
                                      </p:tavLst>
                                    </p:anim>
                                    <p:anim calcmode="lin" valueType="num">
                                      <p:cBhvr additive="base">
                                        <p:cTn id="23" dur="500"/>
                                        <p:tgtEl>
                                          <p:spTgt spid="59420"/>
                                        </p:tgtEl>
                                        <p:attrNameLst>
                                          <p:attrName>ppt_y</p:attrName>
                                        </p:attrNameLst>
                                      </p:cBhvr>
                                      <p:tavLst>
                                        <p:tav tm="0">
                                          <p:val>
                                            <p:strVal val="ppt_y"/>
                                          </p:val>
                                        </p:tav>
                                        <p:tav tm="100000">
                                          <p:val>
                                            <p:strVal val="ppt_y"/>
                                          </p:val>
                                        </p:tav>
                                      </p:tavLst>
                                    </p:anim>
                                    <p:set>
                                      <p:cBhvr>
                                        <p:cTn id="24" dur="1" fill="hold">
                                          <p:stCondLst>
                                            <p:cond delay="499"/>
                                          </p:stCondLst>
                                        </p:cTn>
                                        <p:tgtEl>
                                          <p:spTgt spid="594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59421"/>
                                        </p:tgtEl>
                                        <p:attrNameLst>
                                          <p:attrName>style.visibility</p:attrName>
                                        </p:attrNameLst>
                                      </p:cBhvr>
                                      <p:to>
                                        <p:strVal val="visible"/>
                                      </p:to>
                                    </p:set>
                                    <p:anim calcmode="lin" valueType="num">
                                      <p:cBhvr additive="base">
                                        <p:cTn id="29" dur="500" fill="hold"/>
                                        <p:tgtEl>
                                          <p:spTgt spid="59421"/>
                                        </p:tgtEl>
                                        <p:attrNameLst>
                                          <p:attrName>ppt_x</p:attrName>
                                        </p:attrNameLst>
                                      </p:cBhvr>
                                      <p:tavLst>
                                        <p:tav tm="0">
                                          <p:val>
                                            <p:strVal val="0-#ppt_w/2"/>
                                          </p:val>
                                        </p:tav>
                                        <p:tav tm="100000">
                                          <p:val>
                                            <p:strVal val="#ppt_x"/>
                                          </p:val>
                                        </p:tav>
                                      </p:tavLst>
                                    </p:anim>
                                    <p:anim calcmode="lin" valueType="num">
                                      <p:cBhvr additive="base">
                                        <p:cTn id="30" dur="500" fill="hold"/>
                                        <p:tgtEl>
                                          <p:spTgt spid="59421"/>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xit" presetSubtype="8" fill="hold" grpId="1" nodeType="afterEffect">
                                  <p:stCondLst>
                                    <p:cond delay="2000"/>
                                  </p:stCondLst>
                                  <p:childTnLst>
                                    <p:anim calcmode="lin" valueType="num">
                                      <p:cBhvr additive="base">
                                        <p:cTn id="33" dur="500"/>
                                        <p:tgtEl>
                                          <p:spTgt spid="59421"/>
                                        </p:tgtEl>
                                        <p:attrNameLst>
                                          <p:attrName>ppt_x</p:attrName>
                                        </p:attrNameLst>
                                      </p:cBhvr>
                                      <p:tavLst>
                                        <p:tav tm="0">
                                          <p:val>
                                            <p:strVal val="ppt_x"/>
                                          </p:val>
                                        </p:tav>
                                        <p:tav tm="100000">
                                          <p:val>
                                            <p:strVal val="0-ppt_w/2"/>
                                          </p:val>
                                        </p:tav>
                                      </p:tavLst>
                                    </p:anim>
                                    <p:anim calcmode="lin" valueType="num">
                                      <p:cBhvr additive="base">
                                        <p:cTn id="34" dur="500"/>
                                        <p:tgtEl>
                                          <p:spTgt spid="59421"/>
                                        </p:tgtEl>
                                        <p:attrNameLst>
                                          <p:attrName>ppt_y</p:attrName>
                                        </p:attrNameLst>
                                      </p:cBhvr>
                                      <p:tavLst>
                                        <p:tav tm="0">
                                          <p:val>
                                            <p:strVal val="ppt_y"/>
                                          </p:val>
                                        </p:tav>
                                        <p:tav tm="100000">
                                          <p:val>
                                            <p:strVal val="ppt_y"/>
                                          </p:val>
                                        </p:tav>
                                      </p:tavLst>
                                    </p:anim>
                                    <p:set>
                                      <p:cBhvr>
                                        <p:cTn id="35" dur="1" fill="hold">
                                          <p:stCondLst>
                                            <p:cond delay="499"/>
                                          </p:stCondLst>
                                        </p:cTn>
                                        <p:tgtEl>
                                          <p:spTgt spid="5942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59422"/>
                                        </p:tgtEl>
                                        <p:attrNameLst>
                                          <p:attrName>style.visibility</p:attrName>
                                        </p:attrNameLst>
                                      </p:cBhvr>
                                      <p:to>
                                        <p:strVal val="visible"/>
                                      </p:to>
                                    </p:set>
                                    <p:anim calcmode="lin" valueType="num">
                                      <p:cBhvr additive="base">
                                        <p:cTn id="40" dur="500" fill="hold"/>
                                        <p:tgtEl>
                                          <p:spTgt spid="59422"/>
                                        </p:tgtEl>
                                        <p:attrNameLst>
                                          <p:attrName>ppt_x</p:attrName>
                                        </p:attrNameLst>
                                      </p:cBhvr>
                                      <p:tavLst>
                                        <p:tav tm="0">
                                          <p:val>
                                            <p:strVal val="0-#ppt_w/2"/>
                                          </p:val>
                                        </p:tav>
                                        <p:tav tm="100000">
                                          <p:val>
                                            <p:strVal val="#ppt_x"/>
                                          </p:val>
                                        </p:tav>
                                      </p:tavLst>
                                    </p:anim>
                                    <p:anim calcmode="lin" valueType="num">
                                      <p:cBhvr additive="base">
                                        <p:cTn id="41" dur="500" fill="hold"/>
                                        <p:tgtEl>
                                          <p:spTgt spid="59422"/>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2" presetClass="exit" presetSubtype="8" fill="hold" grpId="1" nodeType="afterEffect">
                                  <p:stCondLst>
                                    <p:cond delay="2000"/>
                                  </p:stCondLst>
                                  <p:childTnLst>
                                    <p:anim calcmode="lin" valueType="num">
                                      <p:cBhvr additive="base">
                                        <p:cTn id="44" dur="500"/>
                                        <p:tgtEl>
                                          <p:spTgt spid="59422"/>
                                        </p:tgtEl>
                                        <p:attrNameLst>
                                          <p:attrName>ppt_x</p:attrName>
                                        </p:attrNameLst>
                                      </p:cBhvr>
                                      <p:tavLst>
                                        <p:tav tm="0">
                                          <p:val>
                                            <p:strVal val="ppt_x"/>
                                          </p:val>
                                        </p:tav>
                                        <p:tav tm="100000">
                                          <p:val>
                                            <p:strVal val="0-ppt_w/2"/>
                                          </p:val>
                                        </p:tav>
                                      </p:tavLst>
                                    </p:anim>
                                    <p:anim calcmode="lin" valueType="num">
                                      <p:cBhvr additive="base">
                                        <p:cTn id="45" dur="500"/>
                                        <p:tgtEl>
                                          <p:spTgt spid="59422"/>
                                        </p:tgtEl>
                                        <p:attrNameLst>
                                          <p:attrName>ppt_y</p:attrName>
                                        </p:attrNameLst>
                                      </p:cBhvr>
                                      <p:tavLst>
                                        <p:tav tm="0">
                                          <p:val>
                                            <p:strVal val="ppt_y"/>
                                          </p:val>
                                        </p:tav>
                                        <p:tav tm="100000">
                                          <p:val>
                                            <p:strVal val="ppt_y"/>
                                          </p:val>
                                        </p:tav>
                                      </p:tavLst>
                                    </p:anim>
                                    <p:set>
                                      <p:cBhvr>
                                        <p:cTn id="46" dur="1" fill="hold">
                                          <p:stCondLst>
                                            <p:cond delay="499"/>
                                          </p:stCondLst>
                                        </p:cTn>
                                        <p:tgtEl>
                                          <p:spTgt spid="5942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9415"/>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594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9413"/>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594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9417"/>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59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13" grpId="0" animBg="1"/>
      <p:bldP spid="59414" grpId="0" animBg="1"/>
      <p:bldP spid="59415" grpId="0" animBg="1"/>
      <p:bldP spid="59416" grpId="0" animBg="1"/>
      <p:bldP spid="59417" grpId="0" animBg="1"/>
      <p:bldP spid="59418" grpId="0" animBg="1"/>
      <p:bldP spid="59419" grpId="0" animBg="1"/>
      <p:bldP spid="59419" grpId="1" animBg="1"/>
      <p:bldP spid="59420" grpId="0" animBg="1"/>
      <p:bldP spid="59420" grpId="1" animBg="1"/>
      <p:bldP spid="59421" grpId="0" animBg="1"/>
      <p:bldP spid="59421" grpId="1" animBg="1"/>
      <p:bldP spid="59422" grpId="0" animBg="1"/>
      <p:bldP spid="59422"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38666" y="1124215"/>
            <a:ext cx="6840141" cy="377429"/>
          </a:xfrm>
        </p:spPr>
        <p:txBody>
          <a:bodyPr/>
          <a:lstStyle/>
          <a:p>
            <a:r>
              <a:rPr lang="zh-CN" altLang="en-US" dirty="0" smtClean="0"/>
              <a:t>硬盘录像机</a:t>
            </a:r>
            <a:endParaRPr lang="zh-CN" altLang="en-US" dirty="0"/>
          </a:p>
        </p:txBody>
      </p:sp>
      <p:sp>
        <p:nvSpPr>
          <p:cNvPr id="5" name="圆角矩形 4"/>
          <p:cNvSpPr/>
          <p:nvPr/>
        </p:nvSpPr>
        <p:spPr>
          <a:xfrm>
            <a:off x="4247965" y="3051108"/>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500" dirty="0">
                <a:solidFill>
                  <a:schemeClr val="tx1"/>
                </a:solidFill>
              </a:rPr>
              <a:t>嵌入式硬盘录像机（</a:t>
            </a:r>
            <a:r>
              <a:rPr lang="en-US" altLang="zh-CN" sz="1500" dirty="0">
                <a:solidFill>
                  <a:schemeClr val="tx1"/>
                </a:solidFill>
              </a:rPr>
              <a:t>DVR</a:t>
            </a:r>
            <a:r>
              <a:rPr lang="zh-CN" altLang="en-US" sz="1500" dirty="0">
                <a:solidFill>
                  <a:schemeClr val="tx1"/>
                </a:solidFill>
              </a:rPr>
              <a:t>）</a:t>
            </a:r>
          </a:p>
        </p:txBody>
      </p:sp>
      <p:sp>
        <p:nvSpPr>
          <p:cNvPr id="7" name="圆角矩形 6"/>
          <p:cNvSpPr/>
          <p:nvPr/>
        </p:nvSpPr>
        <p:spPr>
          <a:xfrm>
            <a:off x="4247965" y="2294874"/>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500" dirty="0">
                <a:solidFill>
                  <a:schemeClr val="tx1"/>
                </a:solidFill>
              </a:rPr>
              <a:t>PC</a:t>
            </a:r>
            <a:r>
              <a:rPr lang="zh-CN" altLang="en-US" sz="1500" dirty="0">
                <a:solidFill>
                  <a:schemeClr val="tx1"/>
                </a:solidFill>
              </a:rPr>
              <a:t>式硬盘录像机（</a:t>
            </a:r>
            <a:r>
              <a:rPr lang="en-US" altLang="zh-CN" sz="1500" dirty="0">
                <a:solidFill>
                  <a:schemeClr val="tx1"/>
                </a:solidFill>
              </a:rPr>
              <a:t>PC-DVR</a:t>
            </a:r>
            <a:r>
              <a:rPr lang="zh-CN" altLang="en-US" sz="1500" dirty="0">
                <a:solidFill>
                  <a:schemeClr val="tx1"/>
                </a:solidFill>
              </a:rPr>
              <a:t>）</a:t>
            </a:r>
          </a:p>
        </p:txBody>
      </p:sp>
      <p:pic>
        <p:nvPicPr>
          <p:cNvPr id="12" name="图片 6" descr="TV-Wall&amp;Tinker.jpg"/>
          <p:cNvPicPr>
            <a:picLocks noChangeAspect="1"/>
          </p:cNvPicPr>
          <p:nvPr/>
        </p:nvPicPr>
        <p:blipFill>
          <a:blip r:embed="rId2" cstate="print"/>
          <a:srcRect/>
          <a:stretch>
            <a:fillRect/>
          </a:stretch>
        </p:blipFill>
        <p:spPr bwMode="auto">
          <a:xfrm>
            <a:off x="1385647" y="1808821"/>
            <a:ext cx="2664619" cy="3617360"/>
          </a:xfrm>
          <a:prstGeom prst="rect">
            <a:avLst/>
          </a:prstGeom>
          <a:noFill/>
          <a:ln w="9525">
            <a:noFill/>
            <a:miter lim="800000"/>
            <a:headEnd/>
            <a:tailEnd/>
          </a:ln>
        </p:spPr>
      </p:pic>
      <p:sp>
        <p:nvSpPr>
          <p:cNvPr id="9" name="圆角矩形 8"/>
          <p:cNvSpPr/>
          <p:nvPr/>
        </p:nvSpPr>
        <p:spPr>
          <a:xfrm>
            <a:off x="4247965" y="4563126"/>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1500" dirty="0">
                <a:solidFill>
                  <a:schemeClr val="tx1"/>
                </a:solidFill>
              </a:rPr>
              <a:t>NVR</a:t>
            </a:r>
            <a:r>
              <a:rPr lang="zh-CN" altLang="en-US" sz="1500" dirty="0">
                <a:solidFill>
                  <a:schemeClr val="tx1"/>
                </a:solidFill>
              </a:rPr>
              <a:t>、</a:t>
            </a:r>
            <a:r>
              <a:rPr lang="en-US" altLang="zh-CN" sz="1500" dirty="0">
                <a:solidFill>
                  <a:schemeClr val="tx1"/>
                </a:solidFill>
              </a:rPr>
              <a:t>HDVR</a:t>
            </a:r>
            <a:endParaRPr lang="zh-CN" altLang="en-US" sz="1500" dirty="0">
              <a:solidFill>
                <a:schemeClr val="tx1"/>
              </a:solidFill>
            </a:endParaRPr>
          </a:p>
        </p:txBody>
      </p:sp>
      <p:sp>
        <p:nvSpPr>
          <p:cNvPr id="10" name="圆角矩形 9"/>
          <p:cNvSpPr/>
          <p:nvPr/>
        </p:nvSpPr>
        <p:spPr>
          <a:xfrm>
            <a:off x="4247965" y="3807043"/>
            <a:ext cx="3240881" cy="43219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500" dirty="0"/>
              <a:t>DVR</a:t>
            </a:r>
            <a:r>
              <a:rPr lang="zh-CN" altLang="en-US" sz="1500" dirty="0"/>
              <a:t>的关键技术</a:t>
            </a:r>
          </a:p>
        </p:txBody>
      </p:sp>
    </p:spTree>
    <p:extLst>
      <p:ext uri="{BB962C8B-B14F-4D97-AF65-F5344CB8AC3E}">
        <p14:creationId xmlns:p14="http://schemas.microsoft.com/office/powerpoint/2010/main" val="3220790716"/>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364067" y="1098815"/>
            <a:ext cx="6840141" cy="377429"/>
          </a:xfrm>
        </p:spPr>
        <p:txBody>
          <a:bodyPr/>
          <a:lstStyle/>
          <a:p>
            <a:pPr eaLnBrk="1" hangingPunct="1"/>
            <a:r>
              <a:rPr lang="zh-CN" altLang="en-US" dirty="0" smtClean="0">
                <a:latin typeface="Verdana" pitchFamily="34" charset="0"/>
              </a:rPr>
              <a:t>关键技术</a:t>
            </a:r>
            <a:r>
              <a:rPr lang="en-US" altLang="zh-CN" dirty="0" smtClean="0"/>
              <a:t>——</a:t>
            </a:r>
            <a:r>
              <a:rPr lang="zh-CN" altLang="en-US" dirty="0"/>
              <a:t>视频编码技术</a:t>
            </a:r>
            <a:endParaRPr lang="zh-CN" altLang="en-US" dirty="0" smtClean="0">
              <a:latin typeface="Verdana" pitchFamily="34" charset="0"/>
            </a:endParaRPr>
          </a:p>
        </p:txBody>
      </p:sp>
      <p:sp>
        <p:nvSpPr>
          <p:cNvPr id="117763"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dirty="0"/>
              <a:t>几种编码技术的效率</a:t>
            </a:r>
            <a:r>
              <a:rPr lang="zh-CN" altLang="en-US" dirty="0" smtClean="0"/>
              <a:t>对比</a:t>
            </a:r>
            <a:endParaRPr lang="en-US" altLang="zh-CN" dirty="0" smtClean="0"/>
          </a:p>
          <a:p>
            <a:pPr lvl="1" eaLnBrk="1" hangingPunct="1"/>
            <a:r>
              <a:rPr lang="zh-CN" altLang="en-US" sz="1350" dirty="0"/>
              <a:t>视频编码效率与视频源有关，针对不同视频源的编码效率不一样</a:t>
            </a:r>
          </a:p>
          <a:p>
            <a:pPr lvl="1" eaLnBrk="1" hangingPunct="1"/>
            <a:r>
              <a:rPr lang="zh-CN" altLang="en-US" sz="1350" dirty="0"/>
              <a:t>解码图像质量与视频输入源的图像质量（信噪比等）以及视频编码算法有极大的相关性</a:t>
            </a:r>
            <a:endParaRPr lang="en-US" altLang="zh-CN" sz="1350" dirty="0"/>
          </a:p>
          <a:p>
            <a:pPr marL="257175" lvl="1" indent="-257175">
              <a:buFont typeface="Wingdings" pitchFamily="2" charset="2"/>
              <a:buChar char="n"/>
            </a:pPr>
            <a:r>
              <a:rPr lang="zh-CN" altLang="en-US" dirty="0"/>
              <a:t>提高视频输入源图像质量的解决方案</a:t>
            </a:r>
            <a:endParaRPr lang="en-US" altLang="zh-CN" dirty="0"/>
          </a:p>
          <a:p>
            <a:pPr lvl="1" eaLnBrk="1" hangingPunct="1"/>
            <a:r>
              <a:rPr lang="zh-CN" altLang="en-US" sz="1350" dirty="0"/>
              <a:t>选择高质量的前端图像输入设备</a:t>
            </a:r>
            <a:r>
              <a:rPr lang="en-US" altLang="zh-CN" sz="1350" dirty="0"/>
              <a:t>&amp;</a:t>
            </a:r>
            <a:r>
              <a:rPr lang="zh-CN" altLang="en-US" sz="1350" dirty="0"/>
              <a:t>增加</a:t>
            </a:r>
            <a:r>
              <a:rPr lang="en-US" altLang="zh-CN" sz="1350" dirty="0"/>
              <a:t>DVR</a:t>
            </a:r>
            <a:r>
              <a:rPr lang="zh-CN" altLang="en-US" sz="1350" dirty="0"/>
              <a:t>视频图像的自适应处理功能</a:t>
            </a:r>
          </a:p>
          <a:p>
            <a:pPr marL="257175" lvl="1" indent="-257175">
              <a:buFont typeface="Wingdings" pitchFamily="2" charset="2"/>
              <a:buChar char="n"/>
            </a:pPr>
            <a:endParaRPr lang="zh-CN" altLang="en-US" sz="1200" dirty="0"/>
          </a:p>
          <a:p>
            <a:pPr eaLnBrk="1" hangingPunct="1"/>
            <a:endParaRPr lang="zh-CN" altLang="en-US" dirty="0"/>
          </a:p>
        </p:txBody>
      </p:sp>
      <p:pic>
        <p:nvPicPr>
          <p:cNvPr id="5" name="Picture 4"/>
          <p:cNvPicPr>
            <a:picLocks noChangeAspect="1" noChangeArrowheads="1"/>
          </p:cNvPicPr>
          <p:nvPr/>
        </p:nvPicPr>
        <p:blipFill>
          <a:blip r:embed="rId2" cstate="print"/>
          <a:srcRect/>
          <a:stretch>
            <a:fillRect/>
          </a:stretch>
        </p:blipFill>
        <p:spPr bwMode="auto">
          <a:xfrm>
            <a:off x="2125422" y="3613382"/>
            <a:ext cx="4974638" cy="2299895"/>
          </a:xfrm>
          <a:prstGeom prst="rect">
            <a:avLst/>
          </a:prstGeom>
          <a:noFill/>
          <a:ln w="9525">
            <a:noFill/>
            <a:miter lim="800000"/>
            <a:headEnd/>
            <a:tailEnd/>
          </a:ln>
        </p:spPr>
      </p:pic>
    </p:spTree>
    <p:extLst>
      <p:ext uri="{BB962C8B-B14F-4D97-AF65-F5344CB8AC3E}">
        <p14:creationId xmlns:p14="http://schemas.microsoft.com/office/powerpoint/2010/main" val="1609263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763">
                                            <p:txEl>
                                              <p:pRg st="1" end="1"/>
                                            </p:txEl>
                                          </p:spTgt>
                                        </p:tgtEl>
                                        <p:attrNameLst>
                                          <p:attrName>style.visibility</p:attrName>
                                        </p:attrNameLst>
                                      </p:cBhvr>
                                      <p:to>
                                        <p:strVal val="visible"/>
                                      </p:to>
                                    </p:set>
                                    <p:animEffect transition="in" filter="wipe(left)">
                                      <p:cBhvr>
                                        <p:cTn id="7" dur="500"/>
                                        <p:tgtEl>
                                          <p:spTgt spid="11776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17763">
                                            <p:txEl>
                                              <p:pRg st="2" end="2"/>
                                            </p:txEl>
                                          </p:spTgt>
                                        </p:tgtEl>
                                        <p:attrNameLst>
                                          <p:attrName>style.visibility</p:attrName>
                                        </p:attrNameLst>
                                      </p:cBhvr>
                                      <p:to>
                                        <p:strVal val="visible"/>
                                      </p:to>
                                    </p:set>
                                    <p:animEffect transition="in" filter="wipe(left)">
                                      <p:cBhvr>
                                        <p:cTn id="10" dur="500"/>
                                        <p:tgtEl>
                                          <p:spTgt spid="11776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7763">
                                            <p:txEl>
                                              <p:pRg st="3" end="3"/>
                                            </p:txEl>
                                          </p:spTgt>
                                        </p:tgtEl>
                                        <p:attrNameLst>
                                          <p:attrName>style.visibility</p:attrName>
                                        </p:attrNameLst>
                                      </p:cBhvr>
                                      <p:to>
                                        <p:strVal val="visible"/>
                                      </p:to>
                                    </p:set>
                                    <p:animEffect transition="in" filter="wipe(up)">
                                      <p:cBhvr>
                                        <p:cTn id="15" dur="500"/>
                                        <p:tgtEl>
                                          <p:spTgt spid="117763">
                                            <p:txEl>
                                              <p:pRg st="3" end="3"/>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117763">
                                            <p:txEl>
                                              <p:pRg st="4" end="4"/>
                                            </p:txEl>
                                          </p:spTgt>
                                        </p:tgtEl>
                                        <p:attrNameLst>
                                          <p:attrName>style.visibility</p:attrName>
                                        </p:attrNameLst>
                                      </p:cBhvr>
                                      <p:to>
                                        <p:strVal val="visible"/>
                                      </p:to>
                                    </p:set>
                                    <p:animEffect transition="in" filter="wipe(up)">
                                      <p:cBhvr>
                                        <p:cTn id="18" dur="500"/>
                                        <p:tgtEl>
                                          <p:spTgt spid="1177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372533" y="1141147"/>
            <a:ext cx="6840141" cy="377429"/>
          </a:xfrm>
        </p:spPr>
        <p:txBody>
          <a:bodyPr/>
          <a:lstStyle/>
          <a:p>
            <a:pPr eaLnBrk="1" hangingPunct="1"/>
            <a:r>
              <a:rPr lang="zh-CN" altLang="en-US" dirty="0" smtClean="0">
                <a:latin typeface="Verdana" pitchFamily="34" charset="0"/>
              </a:rPr>
              <a:t>关键技术</a:t>
            </a:r>
            <a:r>
              <a:rPr lang="en-US" altLang="zh-CN" dirty="0" smtClean="0"/>
              <a:t>——</a:t>
            </a:r>
            <a:r>
              <a:rPr lang="zh-CN" altLang="en-US" dirty="0" smtClean="0"/>
              <a:t>硬盘记录技术</a:t>
            </a:r>
            <a:endParaRPr lang="zh-CN" altLang="en-US" dirty="0" smtClean="0">
              <a:latin typeface="Verdana" pitchFamily="34" charset="0"/>
            </a:endParaRPr>
          </a:p>
        </p:txBody>
      </p:sp>
      <p:sp>
        <p:nvSpPr>
          <p:cNvPr id="117763"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dirty="0" smtClean="0"/>
              <a:t>录像带存储</a:t>
            </a:r>
            <a:r>
              <a:rPr lang="en-US" altLang="zh-CN" dirty="0" smtClean="0"/>
              <a:t>VS</a:t>
            </a:r>
            <a:r>
              <a:rPr lang="zh-CN" altLang="en-US" dirty="0" smtClean="0"/>
              <a:t>硬盘存储</a:t>
            </a:r>
            <a:endParaRPr lang="en-US" altLang="zh-CN" dirty="0" smtClean="0"/>
          </a:p>
          <a:p>
            <a:pPr eaLnBrk="1" hangingPunct="1"/>
            <a:endParaRPr lang="en-US" altLang="zh-CN" dirty="0" smtClean="0"/>
          </a:p>
          <a:p>
            <a:pPr lvl="1" eaLnBrk="1" hangingPunct="1"/>
            <a:r>
              <a:rPr lang="en-US" altLang="zh-CN" b="1" dirty="0"/>
              <a:t>DVR</a:t>
            </a:r>
            <a:r>
              <a:rPr lang="zh-CN" altLang="en-US" b="1" dirty="0"/>
              <a:t>快速普及的原因：</a:t>
            </a:r>
            <a:r>
              <a:rPr lang="zh-CN" altLang="en-US" sz="1350" dirty="0"/>
              <a:t>管理和使用方便，无需人工对硬盘进行管理（不存在象磁带那样堆放的负担）、可快速检索、提供人性化的回放操作等</a:t>
            </a:r>
            <a:endParaRPr lang="en-US" altLang="zh-CN" sz="1350" dirty="0"/>
          </a:p>
          <a:p>
            <a:pPr lvl="1" eaLnBrk="1" hangingPunct="1"/>
            <a:endParaRPr lang="en-US" altLang="zh-CN" sz="1200" dirty="0"/>
          </a:p>
          <a:p>
            <a:pPr lvl="1" eaLnBrk="1" hangingPunct="1"/>
            <a:r>
              <a:rPr lang="zh-CN" altLang="en-US" sz="1350" dirty="0"/>
              <a:t>目前硬盘是为计算机设计的，</a:t>
            </a:r>
            <a:r>
              <a:rPr lang="zh-CN" altLang="en-US" sz="1350" b="1" dirty="0"/>
              <a:t>用于监控录像还存在一些问题</a:t>
            </a:r>
            <a:r>
              <a:rPr lang="zh-CN" altLang="en-US" sz="1350" dirty="0"/>
              <a:t>：记录数据的关联性、错误恢复能力、硬盘的使用寿命等，监控专用硬盘的问世一定程度上改善了这一状况，但还有很大的提升空间</a:t>
            </a:r>
            <a:endParaRPr lang="en-US" altLang="zh-CN" sz="1350" dirty="0"/>
          </a:p>
          <a:p>
            <a:pPr lvl="1" eaLnBrk="1" hangingPunct="1"/>
            <a:endParaRPr lang="en-US" altLang="zh-CN" sz="1200" dirty="0"/>
          </a:p>
          <a:p>
            <a:pPr lvl="1" eaLnBrk="1" hangingPunct="1"/>
            <a:r>
              <a:rPr lang="zh-CN" altLang="en-US" sz="1350" dirty="0"/>
              <a:t>在硬盘管理上还需要做很多工作，目前已使用的硬盘休眠技术、磁盘预分配技术、冻结保护技术、低寻道技术、硬盘故障预警和报警等，还需要做更多的工作</a:t>
            </a:r>
          </a:p>
          <a:p>
            <a:pPr marL="342900" lvl="1" indent="0">
              <a:buNone/>
            </a:pPr>
            <a:endParaRPr lang="zh-CN" altLang="en-US" sz="1200" dirty="0"/>
          </a:p>
          <a:p>
            <a:pPr lvl="1" eaLnBrk="1" hangingPunct="1"/>
            <a:endParaRPr lang="zh-CN" altLang="en-US" sz="1200" dirty="0"/>
          </a:p>
          <a:p>
            <a:pPr eaLnBrk="1" hangingPunct="1"/>
            <a:endParaRPr lang="zh-CN" altLang="en-US" dirty="0"/>
          </a:p>
        </p:txBody>
      </p:sp>
      <p:pic>
        <p:nvPicPr>
          <p:cNvPr id="12" name="Picture 4" descr="AV"/>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0" b="87027" l="3415" r="99268">
                        <a14:foregroundMark x1="15854" y1="71757" x2="15854" y2="71757"/>
                        <a14:foregroundMark x1="25610" y1="65811" x2="25610" y2="65811"/>
                        <a14:foregroundMark x1="64878" y1="72297" x2="64878" y2="72297"/>
                        <a14:foregroundMark x1="74390" y1="79054" x2="74390" y2="79054"/>
                        <a14:foregroundMark x1="87805" y1="78108" x2="87805" y2="78108"/>
                        <a14:foregroundMark x1="80244" y1="76622" x2="80244" y2="76622"/>
                        <a14:foregroundMark x1="56585" y1="78108" x2="56585" y2="78108"/>
                        <a14:foregroundMark x1="34390" y1="78649" x2="34390" y2="78649"/>
                        <a14:foregroundMark x1="55854" y1="66351" x2="55854" y2="66351"/>
                        <a14:foregroundMark x1="84634" y1="15676" x2="84634" y2="15676"/>
                        <a14:foregroundMark x1="86829" y1="9324" x2="86829" y2="9324"/>
                        <a14:foregroundMark x1="78049" y1="9324" x2="78049" y2="9324"/>
                        <a14:foregroundMark x1="88537" y1="17162" x2="88537" y2="17162"/>
                        <a14:foregroundMark x1="92195" y1="24054" x2="92195" y2="24054"/>
                        <a14:foregroundMark x1="94390" y1="14730" x2="94390" y2="14730"/>
                        <a14:foregroundMark x1="90732" y1="7838" x2="90732" y2="7838"/>
                        <a14:foregroundMark x1="78780" y1="4865" x2="78780" y2="4865"/>
                        <a14:foregroundMark x1="69268" y1="5811" x2="69268" y2="5811"/>
                        <a14:foregroundMark x1="44878" y1="7297" x2="44878" y2="7297"/>
                        <a14:foregroundMark x1="56585" y1="7838" x2="56585" y2="7838"/>
                        <a14:foregroundMark x1="60976" y1="7838" x2="60976" y2="7838"/>
                        <a14:foregroundMark x1="33659" y1="13243" x2="33659" y2="13243"/>
                        <a14:foregroundMark x1="27073" y1="11757" x2="27073" y2="11757"/>
                        <a14:foregroundMark x1="21951" y1="12297" x2="21951" y2="12297"/>
                        <a14:foregroundMark x1="17317" y1="12703" x2="17317" y2="12703"/>
                        <a14:foregroundMark x1="45610" y1="60000" x2="45610" y2="60000"/>
                        <a14:foregroundMark x1="9268" y1="48108" x2="9268" y2="48108"/>
                        <a14:foregroundMark x1="15854" y1="49189" x2="15854" y2="49189"/>
                        <a14:foregroundMark x1="6341" y1="35405" x2="6341" y2="35405"/>
                        <a14:foregroundMark x1="12195" y1="26486" x2="12195" y2="26486"/>
                        <a14:foregroundMark x1="90000" y1="4324" x2="90000" y2="4324"/>
                        <a14:foregroundMark x1="6341" y1="10811" x2="6341" y2="10811"/>
                        <a14:foregroundMark x1="7805" y1="65405" x2="7805" y2="65405"/>
                        <a14:foregroundMark x1="12927" y1="73243" x2="12927" y2="73243"/>
                        <a14:foregroundMark x1="15122" y1="67297" x2="15122" y2="67297"/>
                        <a14:foregroundMark x1="7073" y1="75676" x2="7073" y2="75676"/>
                        <a14:foregroundMark x1="15854" y1="76622" x2="15854" y2="76622"/>
                        <a14:foregroundMark x1="23415" y1="77703" x2="23415" y2="77703"/>
                        <a14:foregroundMark x1="21220" y1="74189" x2="21220" y2="74189"/>
                        <a14:foregroundMark x1="9268" y1="70270" x2="9268" y2="70270"/>
                        <a14:foregroundMark x1="10732" y1="65811" x2="10732" y2="65811"/>
                        <a14:foregroundMark x1="12195" y1="62838" x2="12195" y2="62838"/>
                        <a14:foregroundMark x1="14390" y1="60946" x2="14390" y2="60946"/>
                        <a14:foregroundMark x1="18780" y1="68784" x2="18780" y2="68784"/>
                        <a14:foregroundMark x1="24146" y1="72703" x2="24146" y2="72703"/>
                        <a14:foregroundMark x1="32195" y1="76216" x2="32195" y2="76216"/>
                        <a14:foregroundMark x1="27805" y1="74189" x2="27805" y2="74189"/>
                        <a14:foregroundMark x1="26341" y1="78108" x2="26341" y2="78108"/>
                        <a14:foregroundMark x1="36585" y1="78108" x2="36585" y2="78108"/>
                        <a14:foregroundMark x1="36585" y1="75135" x2="36585" y2="75135"/>
                        <a14:foregroundMark x1="43415" y1="76622" x2="43415" y2="76622"/>
                        <a14:foregroundMark x1="51463" y1="76622" x2="51463" y2="76622"/>
                        <a14:foregroundMark x1="45610" y1="79054" x2="45610" y2="79054"/>
                        <a14:foregroundMark x1="57317" y1="78108" x2="57317" y2="78108"/>
                        <a14:foregroundMark x1="59512" y1="75135" x2="59512" y2="75135"/>
                        <a14:foregroundMark x1="61707" y1="76216" x2="61707" y2="76216"/>
                        <a14:foregroundMark x1="71463" y1="77162" x2="71463" y2="77162"/>
                        <a14:foregroundMark x1="63171" y1="80541" x2="63171" y2="80541"/>
                        <a14:foregroundMark x1="93659" y1="70270" x2="93659" y2="70270"/>
                        <a14:foregroundMark x1="61707" y1="62838" x2="61707" y2="62838"/>
                        <a14:foregroundMark x1="94390" y1="32838" x2="94390" y2="32838"/>
                        <a14:foregroundMark x1="92195" y1="42703" x2="92195" y2="42703"/>
                        <a14:foregroundMark x1="93659" y1="53514" x2="93659" y2="53514"/>
                        <a14:foregroundMark x1="93659" y1="64865" x2="93659" y2="64865"/>
                        <a14:foregroundMark x1="93659" y1="63378" x2="93659" y2="63378"/>
                        <a14:foregroundMark x1="92927" y1="60405" x2="92927" y2="60405"/>
                        <a14:foregroundMark x1="92927" y1="57027" x2="92927" y2="57027"/>
                        <a14:foregroundMark x1="79512" y1="80541" x2="79512" y2="80541"/>
                        <a14:foregroundMark x1="81707" y1="79054" x2="81707" y2="79054"/>
                        <a14:foregroundMark x1="87805" y1="81081" x2="87805" y2="81081"/>
                        <a14:foregroundMark x1="92195" y1="81081" x2="92195" y2="81081"/>
                      </a14:backgroundRemoval>
                    </a14:imgEffect>
                  </a14:imgLayer>
                </a14:imgProps>
              </a:ext>
            </a:extLst>
          </a:blip>
          <a:srcRect b="14148"/>
          <a:stretch/>
        </p:blipFill>
        <p:spPr bwMode="auto">
          <a:xfrm>
            <a:off x="6438873" y="3052189"/>
            <a:ext cx="1211470" cy="1564943"/>
          </a:xfrm>
          <a:prstGeom prst="rect">
            <a:avLst/>
          </a:prstGeom>
          <a:noFill/>
          <a:ln w="9525">
            <a:noFill/>
            <a:miter lim="800000"/>
            <a:headEnd/>
            <a:tailEnd/>
          </a:ln>
        </p:spPr>
      </p:pic>
    </p:spTree>
    <p:extLst>
      <p:ext uri="{BB962C8B-B14F-4D97-AF65-F5344CB8AC3E}">
        <p14:creationId xmlns:p14="http://schemas.microsoft.com/office/powerpoint/2010/main" val="5570635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7763">
                                            <p:txEl>
                                              <p:pRg st="2" end="2"/>
                                            </p:txEl>
                                          </p:spTgt>
                                        </p:tgtEl>
                                        <p:attrNameLst>
                                          <p:attrName>style.visibility</p:attrName>
                                        </p:attrNameLst>
                                      </p:cBhvr>
                                      <p:to>
                                        <p:strVal val="visible"/>
                                      </p:to>
                                    </p:set>
                                    <p:animEffect transition="in" filter="wipe(up)">
                                      <p:cBhvr>
                                        <p:cTn id="7" dur="500"/>
                                        <p:tgtEl>
                                          <p:spTgt spid="11776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7763">
                                            <p:txEl>
                                              <p:pRg st="4" end="4"/>
                                            </p:txEl>
                                          </p:spTgt>
                                        </p:tgtEl>
                                        <p:attrNameLst>
                                          <p:attrName>style.visibility</p:attrName>
                                        </p:attrNameLst>
                                      </p:cBhvr>
                                      <p:to>
                                        <p:strVal val="visible"/>
                                      </p:to>
                                    </p:set>
                                    <p:animEffect transition="in" filter="wipe(up)">
                                      <p:cBhvr>
                                        <p:cTn id="12" dur="500"/>
                                        <p:tgtEl>
                                          <p:spTgt spid="11776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763">
                                            <p:txEl>
                                              <p:pRg st="6" end="6"/>
                                            </p:txEl>
                                          </p:spTgt>
                                        </p:tgtEl>
                                        <p:attrNameLst>
                                          <p:attrName>style.visibility</p:attrName>
                                        </p:attrNameLst>
                                      </p:cBhvr>
                                      <p:to>
                                        <p:strVal val="visible"/>
                                      </p:to>
                                    </p:set>
                                    <p:animEffect transition="in" filter="wipe(up)">
                                      <p:cBhvr>
                                        <p:cTn id="17" dur="500"/>
                                        <p:tgtEl>
                                          <p:spTgt spid="1177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414867" y="1107281"/>
            <a:ext cx="6840141" cy="377429"/>
          </a:xfrm>
        </p:spPr>
        <p:txBody>
          <a:bodyPr/>
          <a:lstStyle/>
          <a:p>
            <a:pPr eaLnBrk="1" hangingPunct="1"/>
            <a:r>
              <a:rPr lang="zh-CN" altLang="en-US" dirty="0" smtClean="0">
                <a:latin typeface="Verdana" pitchFamily="34" charset="0"/>
              </a:rPr>
              <a:t>关键技术</a:t>
            </a:r>
            <a:r>
              <a:rPr lang="en-US" altLang="zh-CN" dirty="0" smtClean="0"/>
              <a:t>——</a:t>
            </a:r>
            <a:r>
              <a:rPr lang="zh-CN" altLang="en-US" dirty="0" smtClean="0"/>
              <a:t>网络传输技术</a:t>
            </a:r>
            <a:endParaRPr lang="zh-CN" altLang="en-US" dirty="0" smtClean="0">
              <a:latin typeface="Verdana" pitchFamily="34" charset="0"/>
            </a:endParaRPr>
          </a:p>
        </p:txBody>
      </p:sp>
      <p:sp>
        <p:nvSpPr>
          <p:cNvPr id="117763"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dirty="0" smtClean="0"/>
              <a:t>网络传输</a:t>
            </a:r>
            <a:endParaRPr lang="en-US" altLang="zh-CN" dirty="0" smtClean="0"/>
          </a:p>
          <a:p>
            <a:pPr lvl="1" eaLnBrk="1" hangingPunct="1"/>
            <a:r>
              <a:rPr lang="zh-CN" altLang="en-US" sz="1350" dirty="0"/>
              <a:t>有效传输：目前的</a:t>
            </a:r>
            <a:r>
              <a:rPr lang="en-US" altLang="zh-CN" sz="1350" dirty="0"/>
              <a:t>IPv4</a:t>
            </a:r>
            <a:r>
              <a:rPr lang="zh-CN" altLang="en-US" sz="1350" dirty="0"/>
              <a:t>技术，是为数据业务设计的，用于流媒体的传输，在有效和实时上有些勉强，需要</a:t>
            </a:r>
            <a:r>
              <a:rPr lang="en-US" altLang="zh-CN" sz="1350" dirty="0"/>
              <a:t>RTP/RTCP</a:t>
            </a:r>
            <a:r>
              <a:rPr lang="zh-CN" altLang="en-US" sz="1350" dirty="0"/>
              <a:t>协议，给予适当的补救</a:t>
            </a:r>
            <a:endParaRPr lang="en-US" altLang="zh-CN" sz="1350" dirty="0"/>
          </a:p>
          <a:p>
            <a:pPr lvl="1" eaLnBrk="1" hangingPunct="1"/>
            <a:endParaRPr lang="en-US" altLang="zh-CN" sz="1350" dirty="0"/>
          </a:p>
          <a:p>
            <a:pPr lvl="1" eaLnBrk="1" hangingPunct="1"/>
            <a:r>
              <a:rPr lang="zh-CN" altLang="en-US" sz="1350" dirty="0"/>
              <a:t>协议支持：各领域的监控业务要求不同，需采用不同的传输协议，如</a:t>
            </a:r>
            <a:r>
              <a:rPr lang="en-US" altLang="zh-CN" sz="1350" dirty="0"/>
              <a:t>TCP</a:t>
            </a:r>
            <a:r>
              <a:rPr lang="zh-CN" altLang="en-US" sz="1350" dirty="0"/>
              <a:t>、</a:t>
            </a:r>
            <a:r>
              <a:rPr lang="en-US" altLang="zh-CN" sz="1350" dirty="0"/>
              <a:t>UDP</a:t>
            </a:r>
            <a:r>
              <a:rPr lang="zh-CN" altLang="en-US" sz="1350" dirty="0"/>
              <a:t>、点播、多播、</a:t>
            </a:r>
            <a:r>
              <a:rPr lang="en-US" altLang="zh-CN" sz="1350" dirty="0"/>
              <a:t>SIP</a:t>
            </a:r>
            <a:r>
              <a:rPr lang="zh-CN" altLang="en-US" sz="1350" dirty="0"/>
              <a:t>等等</a:t>
            </a:r>
            <a:endParaRPr lang="en-US" altLang="zh-CN" sz="1350" dirty="0"/>
          </a:p>
          <a:p>
            <a:pPr lvl="1" eaLnBrk="1" hangingPunct="1"/>
            <a:endParaRPr lang="zh-CN" altLang="en-US" sz="1350" dirty="0"/>
          </a:p>
          <a:p>
            <a:pPr lvl="1" eaLnBrk="1" hangingPunct="1"/>
            <a:r>
              <a:rPr lang="zh-CN" altLang="en-US" sz="1350" dirty="0"/>
              <a:t>网管功能：对于网络监控，端设备的在线保活及业务功能实施状态的信息传递已成为必须具备的功能</a:t>
            </a:r>
          </a:p>
          <a:p>
            <a:pPr lvl="1" eaLnBrk="1" hangingPunct="1"/>
            <a:endParaRPr lang="zh-CN" altLang="en-US" sz="1350" dirty="0"/>
          </a:p>
          <a:p>
            <a:pPr eaLnBrk="1" hangingPunct="1"/>
            <a:endParaRPr lang="zh-CN" altLang="en-US" dirty="0"/>
          </a:p>
        </p:txBody>
      </p:sp>
      <p:grpSp>
        <p:nvGrpSpPr>
          <p:cNvPr id="23" name="组合 22"/>
          <p:cNvGrpSpPr/>
          <p:nvPr/>
        </p:nvGrpSpPr>
        <p:grpSpPr>
          <a:xfrm>
            <a:off x="2017195" y="4395927"/>
            <a:ext cx="5279471" cy="1188244"/>
            <a:chOff x="701057" y="1484784"/>
            <a:chExt cx="7039295" cy="1584325"/>
          </a:xfrm>
        </p:grpSpPr>
        <p:pic>
          <p:nvPicPr>
            <p:cNvPr id="18" name="Picture 28" descr="clou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5871" y="1614166"/>
              <a:ext cx="196850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775910" y="2076759"/>
              <a:ext cx="1368152" cy="400109"/>
            </a:xfrm>
            <a:prstGeom prst="rect">
              <a:avLst/>
            </a:prstGeom>
            <a:noFill/>
          </p:spPr>
          <p:txBody>
            <a:bodyPr wrap="square" rtlCol="0">
              <a:spAutoFit/>
            </a:bodyPr>
            <a:lstStyle/>
            <a:p>
              <a:r>
                <a:rPr lang="en-US" altLang="zh-CN" sz="1350" dirty="0"/>
                <a:t>Internet</a:t>
              </a:r>
            </a:p>
          </p:txBody>
        </p:sp>
        <p:cxnSp>
          <p:nvCxnSpPr>
            <p:cNvPr id="4" name="直接连接符 3"/>
            <p:cNvCxnSpPr>
              <a:endCxn id="18" idx="1"/>
            </p:cNvCxnSpPr>
            <p:nvPr/>
          </p:nvCxnSpPr>
          <p:spPr>
            <a:xfrm>
              <a:off x="2623783" y="2276946"/>
              <a:ext cx="792088" cy="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384371" y="2284572"/>
              <a:ext cx="1055836" cy="2301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 name="Group 77"/>
            <p:cNvGrpSpPr>
              <a:grpSpLocks/>
            </p:cNvGrpSpPr>
            <p:nvPr/>
          </p:nvGrpSpPr>
          <p:grpSpPr bwMode="auto">
            <a:xfrm>
              <a:off x="701057" y="1677354"/>
              <a:ext cx="2087563" cy="1214437"/>
              <a:chOff x="158" y="216"/>
              <a:chExt cx="1315" cy="765"/>
            </a:xfrm>
          </p:grpSpPr>
          <p:pic>
            <p:nvPicPr>
              <p:cNvPr id="20" name="Picture 12" descr="DV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 y="216"/>
                <a:ext cx="1315"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descr="H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 y="307"/>
                <a:ext cx="662"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 name="Picture 49" descr="P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9852" y="1484784"/>
              <a:ext cx="14605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55226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763">
                                            <p:txEl>
                                              <p:pRg st="1" end="1"/>
                                            </p:txEl>
                                          </p:spTgt>
                                        </p:tgtEl>
                                        <p:attrNameLst>
                                          <p:attrName>style.visibility</p:attrName>
                                        </p:attrNameLst>
                                      </p:cBhvr>
                                      <p:to>
                                        <p:strVal val="visible"/>
                                      </p:to>
                                    </p:set>
                                    <p:animEffect transition="in" filter="wipe(left)">
                                      <p:cBhvr>
                                        <p:cTn id="7" dur="500"/>
                                        <p:tgtEl>
                                          <p:spTgt spid="1177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7763">
                                            <p:txEl>
                                              <p:pRg st="3" end="3"/>
                                            </p:txEl>
                                          </p:spTgt>
                                        </p:tgtEl>
                                        <p:attrNameLst>
                                          <p:attrName>style.visibility</p:attrName>
                                        </p:attrNameLst>
                                      </p:cBhvr>
                                      <p:to>
                                        <p:strVal val="visible"/>
                                      </p:to>
                                    </p:set>
                                    <p:animEffect transition="in" filter="wipe(left)">
                                      <p:cBhvr>
                                        <p:cTn id="12" dur="500"/>
                                        <p:tgtEl>
                                          <p:spTgt spid="11776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7763">
                                            <p:txEl>
                                              <p:pRg st="5" end="5"/>
                                            </p:txEl>
                                          </p:spTgt>
                                        </p:tgtEl>
                                        <p:attrNameLst>
                                          <p:attrName>style.visibility</p:attrName>
                                        </p:attrNameLst>
                                      </p:cBhvr>
                                      <p:to>
                                        <p:strVal val="visible"/>
                                      </p:to>
                                    </p:set>
                                    <p:animEffect transition="in" filter="wipe(left)">
                                      <p:cBhvr>
                                        <p:cTn id="17" dur="500"/>
                                        <p:tgtEl>
                                          <p:spTgt spid="1177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414866" y="1124215"/>
            <a:ext cx="6840141" cy="377429"/>
          </a:xfrm>
        </p:spPr>
        <p:txBody>
          <a:bodyPr/>
          <a:lstStyle/>
          <a:p>
            <a:pPr eaLnBrk="1" hangingPunct="1"/>
            <a:r>
              <a:rPr lang="zh-CN" altLang="en-US" dirty="0" smtClean="0">
                <a:latin typeface="Verdana" pitchFamily="34" charset="0"/>
              </a:rPr>
              <a:t>关键技术</a:t>
            </a:r>
            <a:r>
              <a:rPr lang="en-US" altLang="zh-CN" dirty="0" smtClean="0"/>
              <a:t>——</a:t>
            </a:r>
            <a:r>
              <a:rPr lang="zh-CN" altLang="en-US" dirty="0" smtClean="0"/>
              <a:t>网络传输技术（</a:t>
            </a:r>
            <a:r>
              <a:rPr lang="zh-CN" altLang="en-US" dirty="0"/>
              <a:t>续</a:t>
            </a:r>
            <a:r>
              <a:rPr lang="zh-CN" altLang="en-US" dirty="0" smtClean="0"/>
              <a:t>）</a:t>
            </a:r>
            <a:endParaRPr lang="zh-CN" altLang="en-US" dirty="0" smtClean="0">
              <a:latin typeface="Verdana" pitchFamily="34" charset="0"/>
            </a:endParaRPr>
          </a:p>
        </p:txBody>
      </p:sp>
      <p:sp>
        <p:nvSpPr>
          <p:cNvPr id="117763"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dirty="0" smtClean="0"/>
              <a:t>端到端时延</a:t>
            </a:r>
            <a:endParaRPr lang="en-US" altLang="zh-CN" dirty="0" smtClean="0"/>
          </a:p>
          <a:p>
            <a:pPr lvl="1" eaLnBrk="1" hangingPunct="1"/>
            <a:r>
              <a:rPr lang="zh-CN" altLang="en-US" sz="1350" dirty="0"/>
              <a:t>端到端时延：</a:t>
            </a:r>
            <a:r>
              <a:rPr lang="en-US" altLang="zh-CN" sz="1350" dirty="0"/>
              <a:t>IP</a:t>
            </a:r>
            <a:r>
              <a:rPr lang="zh-CN" altLang="en-US" sz="1350" dirty="0"/>
              <a:t>链路上的传输时延、</a:t>
            </a:r>
            <a:r>
              <a:rPr lang="en-US" altLang="zh-CN" sz="1350" dirty="0"/>
              <a:t>DVR</a:t>
            </a:r>
            <a:r>
              <a:rPr lang="zh-CN" altLang="en-US" sz="1350" dirty="0"/>
              <a:t>编码时间、终端解码时间以及接入时间等。</a:t>
            </a:r>
            <a:endParaRPr lang="en-US" altLang="zh-CN" sz="1350" dirty="0"/>
          </a:p>
          <a:p>
            <a:pPr lvl="1" eaLnBrk="1" hangingPunct="1"/>
            <a:r>
              <a:rPr lang="zh-CN" altLang="en-US" sz="1350" dirty="0"/>
              <a:t>在网络传输时，由于缓冲区的调度也会产生延时，后者甚至比前者还严重，需要仔细的调度</a:t>
            </a:r>
            <a:endParaRPr lang="en-US" altLang="zh-CN" sz="1350" dirty="0"/>
          </a:p>
          <a:p>
            <a:pPr lvl="1" eaLnBrk="1" hangingPunct="1"/>
            <a:r>
              <a:rPr lang="zh-CN" altLang="en-US" sz="1350" dirty="0"/>
              <a:t>时延指标：传输时延、时延抖动、丢包率等参数</a:t>
            </a:r>
          </a:p>
          <a:p>
            <a:pPr marL="342900" lvl="1" indent="0">
              <a:buNone/>
            </a:pPr>
            <a:endParaRPr lang="zh-CN" altLang="en-US" sz="1350" dirty="0"/>
          </a:p>
          <a:p>
            <a:pPr eaLnBrk="1" hangingPunct="1"/>
            <a:endParaRPr lang="zh-CN" altLang="en-US" dirty="0"/>
          </a:p>
        </p:txBody>
      </p:sp>
      <p:graphicFrame>
        <p:nvGraphicFramePr>
          <p:cNvPr id="22" name="Group 4"/>
          <p:cNvGraphicFramePr>
            <a:graphicFrameLocks/>
          </p:cNvGraphicFramePr>
          <p:nvPr>
            <p:extLst/>
          </p:nvPr>
        </p:nvGraphicFramePr>
        <p:xfrm>
          <a:off x="1452564" y="3861048"/>
          <a:ext cx="6293644" cy="1349217"/>
        </p:xfrm>
        <a:graphic>
          <a:graphicData uri="http://schemas.openxmlformats.org/drawingml/2006/table">
            <a:tbl>
              <a:tblPr/>
              <a:tblGrid>
                <a:gridCol w="3231356"/>
                <a:gridCol w="1134666"/>
                <a:gridCol w="963215"/>
                <a:gridCol w="964406"/>
              </a:tblGrid>
              <a:tr h="289322">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dirty="0" smtClean="0">
                          <a:ln>
                            <a:noFill/>
                          </a:ln>
                          <a:solidFill>
                            <a:schemeClr val="tx1"/>
                          </a:solidFill>
                          <a:effectLst/>
                          <a:latin typeface="Verdana" pitchFamily="34" charset="0"/>
                          <a:ea typeface="+mj-ea"/>
                        </a:rPr>
                        <a:t>业务类型（端到端）</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端到端时延</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时延抖动</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丢包率</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监控中心内部及监控中心间互联</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a:t>
                      </a:r>
                      <a:r>
                        <a:rPr kumimoji="0" lang="en-US" altLang="zh-CN" sz="1400" b="0" i="0" u="none" strike="noStrike" cap="none" normalizeH="0" baseline="0" smtClean="0">
                          <a:ln>
                            <a:noFill/>
                          </a:ln>
                          <a:solidFill>
                            <a:schemeClr val="tx1"/>
                          </a:solidFill>
                          <a:effectLst/>
                          <a:latin typeface="Verdana" pitchFamily="34" charset="0"/>
                          <a:ea typeface="+mj-ea"/>
                        </a:rPr>
                        <a:t>400ms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a:t>
                      </a:r>
                      <a:r>
                        <a:rPr kumimoji="0" lang="en-US" altLang="zh-CN" sz="1400" b="0" i="0" u="none" strike="noStrike" cap="none" normalizeH="0" baseline="0" smtClean="0">
                          <a:ln>
                            <a:noFill/>
                          </a:ln>
                          <a:solidFill>
                            <a:schemeClr val="tx1"/>
                          </a:solidFill>
                          <a:effectLst/>
                          <a:latin typeface="Verdana" pitchFamily="34" charset="0"/>
                          <a:ea typeface="+mj-ea"/>
                        </a:rPr>
                        <a:t>50ms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400" b="0" i="0" u="none" strike="noStrike" cap="none" normalizeH="0" baseline="0" smtClean="0">
                          <a:ln>
                            <a:noFill/>
                          </a:ln>
                          <a:solidFill>
                            <a:schemeClr val="tx1"/>
                          </a:solidFill>
                          <a:effectLst/>
                          <a:latin typeface="Verdana" pitchFamily="34" charset="0"/>
                          <a:ea typeface="+mj-ea"/>
                        </a:rPr>
                        <a:t>0.1%</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006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dirty="0" smtClean="0">
                          <a:ln>
                            <a:noFill/>
                          </a:ln>
                          <a:solidFill>
                            <a:schemeClr val="tx1"/>
                          </a:solidFill>
                          <a:effectLst/>
                          <a:latin typeface="Verdana" pitchFamily="34" charset="0"/>
                          <a:ea typeface="+mj-ea"/>
                        </a:rPr>
                        <a:t>前端设备与信号直接接入的监控中心相应设备间</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a:t>
                      </a:r>
                      <a:r>
                        <a:rPr kumimoji="0" lang="en-US" altLang="zh-CN" sz="1400" b="0" i="0" u="none" strike="noStrike" cap="none" normalizeH="0" baseline="0" smtClean="0">
                          <a:ln>
                            <a:noFill/>
                          </a:ln>
                          <a:solidFill>
                            <a:schemeClr val="tx1"/>
                          </a:solidFill>
                          <a:effectLst/>
                          <a:latin typeface="Verdana" pitchFamily="34" charset="0"/>
                          <a:ea typeface="+mj-ea"/>
                        </a:rPr>
                        <a:t>2s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9322">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前端设备与用户终端设备间</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a:t>
                      </a:r>
                      <a:r>
                        <a:rPr kumimoji="0" lang="en-US" altLang="zh-CN" sz="1400" b="0" i="0" u="none" strike="noStrike" cap="none" normalizeH="0" baseline="0" smtClean="0">
                          <a:ln>
                            <a:noFill/>
                          </a:ln>
                          <a:solidFill>
                            <a:schemeClr val="tx1"/>
                          </a:solidFill>
                          <a:effectLst/>
                          <a:latin typeface="Verdana" pitchFamily="34" charset="0"/>
                          <a:ea typeface="+mj-ea"/>
                        </a:rPr>
                        <a:t>4s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smtClean="0">
                          <a:ln>
                            <a:noFill/>
                          </a:ln>
                          <a:solidFill>
                            <a:schemeClr val="tx1"/>
                          </a:solidFill>
                          <a:effectLst/>
                          <a:latin typeface="Verdana" pitchFamily="34" charset="0"/>
                          <a:ea typeface="+mj-ea"/>
                        </a:rPr>
                        <a:t>－</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400" b="0" i="0" u="none" strike="noStrike" cap="none" normalizeH="0" baseline="0" dirty="0" smtClean="0">
                          <a:ln>
                            <a:noFill/>
                          </a:ln>
                          <a:solidFill>
                            <a:schemeClr val="tx1"/>
                          </a:solidFill>
                          <a:effectLst/>
                          <a:latin typeface="Verdana" pitchFamily="34" charset="0"/>
                          <a:ea typeface="+mj-ea"/>
                        </a:rPr>
                        <a:t>－</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 name="TextBox 31"/>
          <p:cNvSpPr txBox="1">
            <a:spLocks noChangeArrowheads="1"/>
          </p:cNvSpPr>
          <p:nvPr/>
        </p:nvSpPr>
        <p:spPr bwMode="auto">
          <a:xfrm>
            <a:off x="3059832" y="5234218"/>
            <a:ext cx="3230955" cy="300082"/>
          </a:xfrm>
          <a:prstGeom prst="rect">
            <a:avLst/>
          </a:prstGeom>
          <a:noFill/>
          <a:ln w="9525">
            <a:noFill/>
            <a:miter lim="800000"/>
            <a:headEnd/>
            <a:tailEnd/>
          </a:ln>
        </p:spPr>
        <p:txBody>
          <a:bodyPr wrap="square">
            <a:spAutoFit/>
          </a:bodyPr>
          <a:lstStyle/>
          <a:p>
            <a:r>
              <a:rPr lang="zh-CN" altLang="en-US" sz="1350" dirty="0">
                <a:latin typeface="微软雅黑" pitchFamily="34" charset="-122"/>
                <a:ea typeface="微软雅黑" pitchFamily="34" charset="-122"/>
              </a:rPr>
              <a:t>公安部</a:t>
            </a:r>
            <a:r>
              <a:rPr lang="en-US" altLang="zh-CN" sz="1350" dirty="0">
                <a:latin typeface="微软雅黑" pitchFamily="34" charset="-122"/>
                <a:ea typeface="微软雅黑" pitchFamily="34" charset="-122"/>
              </a:rPr>
              <a:t>669</a:t>
            </a:r>
            <a:r>
              <a:rPr lang="zh-CN" altLang="en-US" sz="1350" dirty="0">
                <a:latin typeface="微软雅黑" pitchFamily="34" charset="-122"/>
                <a:ea typeface="微软雅黑" pitchFamily="34" charset="-122"/>
              </a:rPr>
              <a:t>标准规定的网络性能指标要求</a:t>
            </a:r>
          </a:p>
        </p:txBody>
      </p:sp>
    </p:spTree>
    <p:extLst>
      <p:ext uri="{BB962C8B-B14F-4D97-AF65-F5344CB8AC3E}">
        <p14:creationId xmlns:p14="http://schemas.microsoft.com/office/powerpoint/2010/main" val="3830541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7763">
                                            <p:txEl>
                                              <p:pRg st="1" end="1"/>
                                            </p:txEl>
                                          </p:spTgt>
                                        </p:tgtEl>
                                        <p:attrNameLst>
                                          <p:attrName>style.visibility</p:attrName>
                                        </p:attrNameLst>
                                      </p:cBhvr>
                                      <p:to>
                                        <p:strVal val="visible"/>
                                      </p:to>
                                    </p:set>
                                    <p:animEffect transition="in" filter="wipe(up)">
                                      <p:cBhvr>
                                        <p:cTn id="7" dur="500"/>
                                        <p:tgtEl>
                                          <p:spTgt spid="117763">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17763">
                                            <p:txEl>
                                              <p:pRg st="2" end="2"/>
                                            </p:txEl>
                                          </p:spTgt>
                                        </p:tgtEl>
                                        <p:attrNameLst>
                                          <p:attrName>style.visibility</p:attrName>
                                        </p:attrNameLst>
                                      </p:cBhvr>
                                      <p:to>
                                        <p:strVal val="visible"/>
                                      </p:to>
                                    </p:set>
                                    <p:animEffect transition="in" filter="wipe(up)">
                                      <p:cBhvr>
                                        <p:cTn id="10" dur="500"/>
                                        <p:tgtEl>
                                          <p:spTgt spid="117763">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17763">
                                            <p:txEl>
                                              <p:pRg st="3" end="3"/>
                                            </p:txEl>
                                          </p:spTgt>
                                        </p:tgtEl>
                                        <p:attrNameLst>
                                          <p:attrName>style.visibility</p:attrName>
                                        </p:attrNameLst>
                                      </p:cBhvr>
                                      <p:to>
                                        <p:strVal val="visible"/>
                                      </p:to>
                                    </p:set>
                                    <p:animEffect transition="in" filter="wipe(up)">
                                      <p:cBhvr>
                                        <p:cTn id="13" dur="500"/>
                                        <p:tgtEl>
                                          <p:spTgt spid="1177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7934" y="1115748"/>
            <a:ext cx="6840141" cy="377429"/>
          </a:xfrm>
        </p:spPr>
        <p:txBody>
          <a:bodyPr/>
          <a:lstStyle/>
          <a:p>
            <a:r>
              <a:rPr lang="zh-CN" altLang="en-US" dirty="0">
                <a:latin typeface="Verdana" pitchFamily="34" charset="0"/>
              </a:rPr>
              <a:t>关键</a:t>
            </a:r>
            <a:r>
              <a:rPr lang="zh-CN" altLang="en-US" dirty="0" smtClean="0">
                <a:latin typeface="Verdana" pitchFamily="34" charset="0"/>
              </a:rPr>
              <a:t>技术</a:t>
            </a:r>
            <a:r>
              <a:rPr lang="en-US" altLang="zh-CN" dirty="0" smtClean="0"/>
              <a:t>——</a:t>
            </a:r>
            <a:r>
              <a:rPr lang="zh-CN" altLang="en-US" dirty="0"/>
              <a:t>互联互通</a:t>
            </a:r>
          </a:p>
        </p:txBody>
      </p:sp>
      <p:sp>
        <p:nvSpPr>
          <p:cNvPr id="3" name="内容占位符 2"/>
          <p:cNvSpPr txBox="1">
            <a:spLocks/>
          </p:cNvSpPr>
          <p:nvPr/>
        </p:nvSpPr>
        <p:spPr>
          <a:xfrm>
            <a:off x="1331119" y="1645034"/>
            <a:ext cx="6481763" cy="2982972"/>
          </a:xfrm>
          <a:prstGeom prst="rect">
            <a:avLst/>
          </a:prstGeom>
        </p:spPr>
        <p:txBody>
          <a:bodyPr/>
          <a:lstStyle>
            <a:lvl1pPr marL="342900" indent="-342900" algn="l" rtl="0" eaLnBrk="1" fontAlgn="base" hangingPunct="1">
              <a:lnSpc>
                <a:spcPct val="120000"/>
              </a:lnSpc>
              <a:spcBef>
                <a:spcPct val="20000"/>
              </a:spcBef>
              <a:spcAft>
                <a:spcPct val="0"/>
              </a:spcAft>
              <a:buClr>
                <a:srgbClr val="FF0000"/>
              </a:buClr>
              <a:buFont typeface="Wingdings" pitchFamily="2" charset="2"/>
              <a:buChar char="n"/>
              <a:defRPr sz="2400">
                <a:solidFill>
                  <a:schemeClr val="tx1"/>
                </a:solidFill>
                <a:latin typeface="Verdana" pitchFamily="34" charset="0"/>
                <a:ea typeface="微软雅黑" pitchFamily="34" charset="-122"/>
                <a:cs typeface="+mn-cs"/>
              </a:defRPr>
            </a:lvl1pPr>
            <a:lvl2pPr marL="742950" indent="-285750" algn="l" rtl="0" eaLnBrk="1" fontAlgn="base" hangingPunct="1">
              <a:lnSpc>
                <a:spcPct val="120000"/>
              </a:lnSpc>
              <a:spcBef>
                <a:spcPct val="20000"/>
              </a:spcBef>
              <a:spcAft>
                <a:spcPct val="0"/>
              </a:spcAft>
              <a:buClr>
                <a:srgbClr val="FF0000"/>
              </a:buClr>
              <a:buFont typeface="Wingdings" pitchFamily="2" charset="2"/>
              <a:buChar char="p"/>
              <a:defRPr sz="2000">
                <a:solidFill>
                  <a:schemeClr val="tx1"/>
                </a:solidFill>
                <a:latin typeface="Verdana" pitchFamily="34" charset="0"/>
                <a:ea typeface="微软雅黑" pitchFamily="34" charset="-122"/>
              </a:defRPr>
            </a:lvl2pPr>
            <a:lvl3pPr marL="1143000" indent="-228600" algn="l" rtl="0" eaLnBrk="1" fontAlgn="base" hangingPunct="1">
              <a:lnSpc>
                <a:spcPct val="120000"/>
              </a:lnSpc>
              <a:spcBef>
                <a:spcPct val="20000"/>
              </a:spcBef>
              <a:spcAft>
                <a:spcPct val="0"/>
              </a:spcAft>
              <a:buClr>
                <a:srgbClr val="FF0000"/>
              </a:buClr>
              <a:buFont typeface="Wingdings" pitchFamily="2" charset="2"/>
              <a:buChar char="Ø"/>
              <a:defRPr sz="1800">
                <a:solidFill>
                  <a:schemeClr val="tx1"/>
                </a:solidFill>
                <a:latin typeface="Verdana" pitchFamily="34" charset="0"/>
                <a:ea typeface="微软雅黑" pitchFamily="34" charset="-122"/>
              </a:defRPr>
            </a:lvl3pPr>
            <a:lvl4pPr marL="1600200" indent="-228600" algn="l" rtl="0" eaLnBrk="1" fontAlgn="base" hangingPunct="1">
              <a:lnSpc>
                <a:spcPct val="120000"/>
              </a:lnSpc>
              <a:spcBef>
                <a:spcPct val="20000"/>
              </a:spcBef>
              <a:spcAft>
                <a:spcPct val="0"/>
              </a:spcAft>
              <a:buClr>
                <a:srgbClr val="FF0000"/>
              </a:buClr>
              <a:buFont typeface="Wingdings" pitchFamily="2" charset="2"/>
              <a:buChar char="§"/>
              <a:defRPr sz="1600">
                <a:solidFill>
                  <a:schemeClr val="tx1"/>
                </a:solidFill>
                <a:latin typeface="Verdana" pitchFamily="34" charset="0"/>
                <a:ea typeface="微软雅黑" pitchFamily="34" charset="-122"/>
              </a:defRPr>
            </a:lvl4pPr>
            <a:lvl5pPr marL="20574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Verdana" pitchFamily="34" charset="0"/>
                <a:ea typeface="微软雅黑" pitchFamily="34" charset="-122"/>
              </a:defRPr>
            </a:lvl5pPr>
            <a:lvl6pPr marL="25146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6pPr>
            <a:lvl7pPr marL="29718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7pPr>
            <a:lvl8pPr marL="34290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8pPr>
            <a:lvl9pPr marL="3886200" indent="-228600" algn="l" rtl="0" eaLnBrk="1" fontAlgn="base" hangingPunct="1">
              <a:lnSpc>
                <a:spcPct val="120000"/>
              </a:lnSpc>
              <a:spcBef>
                <a:spcPct val="20000"/>
              </a:spcBef>
              <a:spcAft>
                <a:spcPct val="0"/>
              </a:spcAft>
              <a:buClr>
                <a:srgbClr val="FF0000"/>
              </a:buClr>
              <a:buFont typeface="Arial" charset="0"/>
              <a:buChar char="-"/>
              <a:defRPr sz="1400">
                <a:solidFill>
                  <a:schemeClr val="tx1"/>
                </a:solidFill>
                <a:latin typeface="+mn-lt"/>
                <a:ea typeface="+mn-ea"/>
              </a:defRPr>
            </a:lvl9pPr>
          </a:lstStyle>
          <a:p>
            <a:pPr lvl="0"/>
            <a:r>
              <a:rPr lang="zh-CN" altLang="en-US" sz="1800" dirty="0"/>
              <a:t>网络视频接入</a:t>
            </a:r>
            <a:endParaRPr lang="en-US" altLang="zh-CN" sz="1350" dirty="0"/>
          </a:p>
          <a:p>
            <a:pPr lvl="1"/>
            <a:r>
              <a:rPr lang="zh-CN" altLang="en-US" sz="1350" dirty="0"/>
              <a:t>高清接入：支持</a:t>
            </a:r>
            <a:r>
              <a:rPr lang="en-US" altLang="zh-CN" sz="1350" dirty="0"/>
              <a:t>500W</a:t>
            </a:r>
            <a:r>
              <a:rPr lang="zh-CN" altLang="en-US" sz="1350" dirty="0"/>
              <a:t>像素高清网络视频的预览、存储与回放</a:t>
            </a:r>
          </a:p>
          <a:p>
            <a:pPr lvl="1"/>
            <a:r>
              <a:rPr lang="zh-CN" altLang="en-US" sz="1350" dirty="0"/>
              <a:t>多元化接入：支持海康网络摄像机、网络球机和网络视频服务器接入</a:t>
            </a:r>
            <a:endParaRPr lang="en-US" altLang="zh-CN" sz="1350" dirty="0"/>
          </a:p>
          <a:p>
            <a:pPr lvl="1"/>
            <a:r>
              <a:rPr lang="zh-CN" altLang="en-US" sz="1350" dirty="0"/>
              <a:t>第三方接入：支持</a:t>
            </a:r>
            <a:r>
              <a:rPr lang="en-US" altLang="zh-CN" sz="1350" dirty="0"/>
              <a:t>7</a:t>
            </a:r>
            <a:r>
              <a:rPr lang="zh-CN" altLang="en-US" sz="1350" dirty="0"/>
              <a:t>家厂商私有协议接入；支持标准</a:t>
            </a:r>
            <a:r>
              <a:rPr lang="en-US" altLang="zh-CN" sz="1350" dirty="0"/>
              <a:t>ONVIF</a:t>
            </a:r>
            <a:r>
              <a:rPr lang="zh-CN" altLang="en-US" sz="1350" dirty="0"/>
              <a:t>、</a:t>
            </a:r>
            <a:r>
              <a:rPr lang="en-US" altLang="zh-CN" sz="1350" dirty="0"/>
              <a:t>PSIA</a:t>
            </a:r>
            <a:r>
              <a:rPr lang="zh-CN" altLang="en-US" sz="1350" dirty="0"/>
              <a:t>协议的网络摄像机接入</a:t>
            </a:r>
            <a:endParaRPr lang="en-US" altLang="zh-CN" sz="1350" dirty="0"/>
          </a:p>
          <a:p>
            <a:pPr marL="342900" lvl="1" indent="0">
              <a:buNone/>
            </a:pPr>
            <a:endParaRPr lang="zh-CN" altLang="en-US" sz="1350" dirty="0"/>
          </a:p>
          <a:p>
            <a:pPr lvl="1"/>
            <a:endParaRPr lang="zh-CN" altLang="en-US" sz="1350" dirty="0"/>
          </a:p>
          <a:p>
            <a:pPr lvl="1"/>
            <a:endParaRPr lang="en-US" altLang="zh-CN" sz="1350" dirty="0"/>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5707" y="3537013"/>
            <a:ext cx="1289950" cy="499796"/>
          </a:xfrm>
          <a:prstGeom prst="rect">
            <a:avLst/>
          </a:prstGeom>
        </p:spPr>
      </p:pic>
      <p:pic>
        <p:nvPicPr>
          <p:cNvPr id="24" name="图片 23"/>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3737357" y="3374994"/>
            <a:ext cx="1566174" cy="756084"/>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9408" y="5201356"/>
            <a:ext cx="1385184" cy="495896"/>
          </a:xfrm>
          <a:prstGeom prst="rect">
            <a:avLst/>
          </a:prstGeom>
        </p:spPr>
      </p:pic>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7387" y="5233614"/>
            <a:ext cx="1264463" cy="409632"/>
          </a:xfrm>
          <a:prstGeom prst="rect">
            <a:avLst/>
          </a:prstGeom>
        </p:spPr>
      </p:pic>
      <p:pic>
        <p:nvPicPr>
          <p:cNvPr id="27" name="图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1910" y="4377778"/>
            <a:ext cx="1566174" cy="377514"/>
          </a:xfrm>
          <a:prstGeom prst="rect">
            <a:avLst/>
          </a:prstGeom>
        </p:spPr>
      </p:pic>
      <p:pic>
        <p:nvPicPr>
          <p:cNvPr id="28" name="图片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5431" y="3548322"/>
            <a:ext cx="1242138" cy="474744"/>
          </a:xfrm>
          <a:prstGeom prst="rect">
            <a:avLst/>
          </a:prstGeom>
        </p:spPr>
      </p:pic>
      <p:pic>
        <p:nvPicPr>
          <p:cNvPr id="10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04509" y="4420969"/>
            <a:ext cx="1532344" cy="44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5747" y="4340204"/>
            <a:ext cx="1181824" cy="54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61152" y="5211199"/>
            <a:ext cx="1308153" cy="462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2082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arn(outHorizontal)">
                                      <p:cBhvr>
                                        <p:cTn id="7" dur="500"/>
                                        <p:tgtEl>
                                          <p:spTgt spid="1028"/>
                                        </p:tgtEl>
                                      </p:cBhvr>
                                    </p:animEffect>
                                  </p:childTnLst>
                                </p:cTn>
                              </p:par>
                              <p:par>
                                <p:cTn id="8" presetID="16" presetClass="entr" presetSubtype="42"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outHorizontal)">
                                      <p:cBhvr>
                                        <p:cTn id="10" dur="500"/>
                                        <p:tgtEl>
                                          <p:spTgt spid="28"/>
                                        </p:tgtEl>
                                      </p:cBhvr>
                                    </p:animEffect>
                                  </p:childTnLst>
                                </p:cTn>
                              </p:par>
                              <p:par>
                                <p:cTn id="11" presetID="16" presetClass="entr" presetSubtype="42"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barn(outHorizontal)">
                                      <p:cBhvr>
                                        <p:cTn id="13" dur="500"/>
                                        <p:tgtEl>
                                          <p:spTgt spid="1027"/>
                                        </p:tgtEl>
                                      </p:cBhvr>
                                    </p:animEffect>
                                  </p:childTnLst>
                                </p:cTn>
                              </p:par>
                              <p:par>
                                <p:cTn id="14" presetID="16" presetClass="entr" presetSubtype="42"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arn(outHorizontal)">
                                      <p:cBhvr>
                                        <p:cTn id="16" dur="500"/>
                                        <p:tgtEl>
                                          <p:spTgt spid="24"/>
                                        </p:tgtEl>
                                      </p:cBhvr>
                                    </p:animEffect>
                                  </p:childTnLst>
                                </p:cTn>
                              </p:par>
                              <p:par>
                                <p:cTn id="17" presetID="16" presetClass="entr" presetSubtype="42"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outHorizontal)">
                                      <p:cBhvr>
                                        <p:cTn id="19" dur="500"/>
                                        <p:tgtEl>
                                          <p:spTgt spid="27"/>
                                        </p:tgtEl>
                                      </p:cBhvr>
                                    </p:animEffect>
                                  </p:childTnLst>
                                </p:cTn>
                              </p:par>
                              <p:par>
                                <p:cTn id="20" presetID="16" presetClass="entr" presetSubtype="42"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outHorizontal)">
                                      <p:cBhvr>
                                        <p:cTn id="22" dur="500"/>
                                        <p:tgtEl>
                                          <p:spTgt spid="25"/>
                                        </p:tgtEl>
                                      </p:cBhvr>
                                    </p:animEffect>
                                  </p:childTnLst>
                                </p:cTn>
                              </p:par>
                              <p:par>
                                <p:cTn id="23" presetID="16" presetClass="entr" presetSubtype="42"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arn(outHorizontal)">
                                      <p:cBhvr>
                                        <p:cTn id="25" dur="500"/>
                                        <p:tgtEl>
                                          <p:spTgt spid="26"/>
                                        </p:tgtEl>
                                      </p:cBhvr>
                                    </p:animEffect>
                                  </p:childTnLst>
                                </p:cTn>
                              </p:par>
                              <p:par>
                                <p:cTn id="26" presetID="16" presetClass="entr" presetSubtype="42"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barn(outHorizontal)">
                                      <p:cBhvr>
                                        <p:cTn id="28" dur="500"/>
                                        <p:tgtEl>
                                          <p:spTgt spid="1026"/>
                                        </p:tgtEl>
                                      </p:cBhvr>
                                    </p:animEffect>
                                  </p:childTnLst>
                                </p:cTn>
                              </p:par>
                              <p:par>
                                <p:cTn id="29" presetID="16" presetClass="entr" presetSubtype="42"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arn(outHorizontal)">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wipe(left)">
                                      <p:cBhvr>
                                        <p:cTn id="36" dur="5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wipe(left)">
                                      <p:cBhvr>
                                        <p:cTn id="41" dur="500"/>
                                        <p:tgtEl>
                                          <p:spTgt spid="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wipe(left)">
                                      <p:cBhvr>
                                        <p:cTn id="4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406400" y="1115748"/>
            <a:ext cx="6840141" cy="377429"/>
          </a:xfrm>
        </p:spPr>
        <p:txBody>
          <a:bodyPr/>
          <a:lstStyle/>
          <a:p>
            <a:pPr eaLnBrk="1" hangingPunct="1"/>
            <a:r>
              <a:rPr lang="zh-CN" altLang="en-US" dirty="0" smtClean="0">
                <a:latin typeface="Verdana" pitchFamily="34" charset="0"/>
              </a:rPr>
              <a:t>关键技术</a:t>
            </a:r>
            <a:r>
              <a:rPr lang="en-US" altLang="zh-CN" dirty="0" smtClean="0"/>
              <a:t>——</a:t>
            </a:r>
            <a:r>
              <a:rPr lang="zh-CN" altLang="en-US" dirty="0" smtClean="0"/>
              <a:t>应用技术</a:t>
            </a:r>
            <a:endParaRPr lang="zh-CN" altLang="en-US" dirty="0" smtClean="0">
              <a:latin typeface="Verdana" pitchFamily="34" charset="0"/>
            </a:endParaRPr>
          </a:p>
        </p:txBody>
      </p:sp>
      <p:sp>
        <p:nvSpPr>
          <p:cNvPr id="117763" name="Rectangle 3"/>
          <p:cNvSpPr>
            <a:spLocks noGrp="1" noChangeArrowheads="1"/>
          </p:cNvSpPr>
          <p:nvPr>
            <p:ph idx="4294967295"/>
          </p:nvPr>
        </p:nvSpPr>
        <p:spPr>
          <a:xfrm>
            <a:off x="725091" y="1701403"/>
            <a:ext cx="8418909" cy="3995738"/>
          </a:xfrm>
          <a:prstGeom prst="rect">
            <a:avLst/>
          </a:prstGeom>
        </p:spPr>
        <p:txBody>
          <a:bodyPr>
            <a:normAutofit/>
          </a:bodyPr>
          <a:lstStyle/>
          <a:p>
            <a:pPr eaLnBrk="1" hangingPunct="1"/>
            <a:r>
              <a:rPr lang="zh-CN" altLang="en-US" dirty="0" smtClean="0"/>
              <a:t>个性化应用技术</a:t>
            </a:r>
            <a:endParaRPr lang="en-US" altLang="zh-CN" dirty="0" smtClean="0"/>
          </a:p>
          <a:p>
            <a:pPr lvl="1" eaLnBrk="1" hangingPunct="1">
              <a:lnSpc>
                <a:spcPct val="200000"/>
              </a:lnSpc>
            </a:pPr>
            <a:r>
              <a:rPr lang="zh-CN" altLang="en-US" sz="1350" dirty="0">
                <a:cs typeface="微软雅黑"/>
              </a:rPr>
              <a:t>一键录像</a:t>
            </a:r>
            <a:endParaRPr lang="en-US" altLang="zh-CN" sz="1350" dirty="0">
              <a:cs typeface="微软雅黑"/>
            </a:endParaRPr>
          </a:p>
          <a:p>
            <a:pPr lvl="1" eaLnBrk="1" hangingPunct="1">
              <a:lnSpc>
                <a:spcPct val="200000"/>
              </a:lnSpc>
            </a:pPr>
            <a:r>
              <a:rPr lang="zh-CN" altLang="en-US" sz="1350" dirty="0">
                <a:cs typeface="微软雅黑"/>
              </a:rPr>
              <a:t>一键上网</a:t>
            </a:r>
            <a:endParaRPr lang="en-US" altLang="zh-CN" sz="1350" dirty="0">
              <a:cs typeface="微软雅黑"/>
            </a:endParaRPr>
          </a:p>
          <a:p>
            <a:pPr lvl="1" eaLnBrk="1" hangingPunct="1">
              <a:lnSpc>
                <a:spcPct val="200000"/>
              </a:lnSpc>
            </a:pPr>
            <a:r>
              <a:rPr lang="zh-CN" altLang="en-US" sz="1350" dirty="0">
                <a:cs typeface="微软雅黑"/>
              </a:rPr>
              <a:t>移动侦测</a:t>
            </a:r>
            <a:endParaRPr lang="en-US" altLang="zh-CN" sz="1350" dirty="0">
              <a:cs typeface="微软雅黑"/>
            </a:endParaRPr>
          </a:p>
          <a:p>
            <a:pPr lvl="1" eaLnBrk="1" hangingPunct="1">
              <a:lnSpc>
                <a:spcPct val="200000"/>
              </a:lnSpc>
            </a:pPr>
            <a:r>
              <a:rPr lang="zh-CN" altLang="en-US" sz="1350" dirty="0">
                <a:cs typeface="微软雅黑"/>
              </a:rPr>
              <a:t>字符叠加</a:t>
            </a:r>
            <a:endParaRPr lang="en-US" altLang="zh-CN" sz="1350" dirty="0">
              <a:cs typeface="微软雅黑"/>
            </a:endParaRPr>
          </a:p>
          <a:p>
            <a:pPr lvl="1" eaLnBrk="1" hangingPunct="1">
              <a:lnSpc>
                <a:spcPct val="200000"/>
              </a:lnSpc>
            </a:pPr>
            <a:r>
              <a:rPr lang="zh-CN" altLang="en-US" sz="1350" dirty="0">
                <a:cs typeface="微软雅黑"/>
              </a:rPr>
              <a:t>报警联动</a:t>
            </a:r>
            <a:endParaRPr lang="en-US" altLang="zh-CN" sz="1350" dirty="0">
              <a:cs typeface="微软雅黑"/>
            </a:endParaRPr>
          </a:p>
          <a:p>
            <a:pPr lvl="1" eaLnBrk="1" hangingPunct="1">
              <a:lnSpc>
                <a:spcPct val="200000"/>
              </a:lnSpc>
            </a:pPr>
            <a:r>
              <a:rPr lang="zh-CN" altLang="en-US" sz="1350" dirty="0">
                <a:cs typeface="微软雅黑"/>
              </a:rPr>
              <a:t>同步回放</a:t>
            </a:r>
            <a:endParaRPr lang="en-US" altLang="zh-CN" sz="1350" dirty="0">
              <a:cs typeface="微软雅黑"/>
            </a:endParaRPr>
          </a:p>
          <a:p>
            <a:pPr lvl="1" eaLnBrk="1" hangingPunct="1">
              <a:lnSpc>
                <a:spcPct val="200000"/>
              </a:lnSpc>
            </a:pPr>
            <a:r>
              <a:rPr lang="zh-CN" altLang="en-US" sz="1350" dirty="0">
                <a:cs typeface="微软雅黑"/>
              </a:rPr>
              <a:t>电子放大</a:t>
            </a:r>
            <a:endParaRPr lang="en-US" altLang="zh-CN" sz="1350" dirty="0">
              <a:cs typeface="微软雅黑"/>
            </a:endParaRPr>
          </a:p>
          <a:p>
            <a:pPr eaLnBrk="1" hangingPunct="1"/>
            <a:endParaRPr lang="en-US" altLang="zh-CN" dirty="0"/>
          </a:p>
          <a:p>
            <a:pPr eaLnBrk="1" hangingPunct="1"/>
            <a:endParaRPr lang="en-US" altLang="zh-CN" dirty="0" smtClean="0"/>
          </a:p>
          <a:p>
            <a:pPr eaLnBrk="1" hangingPunct="1"/>
            <a:endParaRPr lang="en-US" altLang="zh-CN" dirty="0"/>
          </a:p>
          <a:p>
            <a:pPr eaLnBrk="1" hangingPunct="1"/>
            <a:endParaRPr lang="en-US" altLang="zh-CN" dirty="0" smtClean="0"/>
          </a:p>
          <a:p>
            <a:pPr eaLnBrk="1" hangingPunct="1"/>
            <a:endParaRPr lang="en-US" altLang="zh-CN" dirty="0"/>
          </a:p>
          <a:p>
            <a:pPr marL="0" indent="0">
              <a:buNone/>
            </a:pPr>
            <a:endParaRPr lang="en-US" altLang="zh-CN" dirty="0" smtClean="0"/>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5886" y="2132856"/>
            <a:ext cx="4266474" cy="3227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97619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397933" y="1115748"/>
            <a:ext cx="6840141" cy="377429"/>
          </a:xfrm>
        </p:spPr>
        <p:txBody>
          <a:bodyPr/>
          <a:lstStyle/>
          <a:p>
            <a:pPr eaLnBrk="1" hangingPunct="1"/>
            <a:r>
              <a:rPr lang="en-US" altLang="zh-CN" dirty="0" smtClean="0">
                <a:latin typeface="Verdana" pitchFamily="34" charset="0"/>
              </a:rPr>
              <a:t>DVR</a:t>
            </a:r>
            <a:r>
              <a:rPr lang="zh-CN" altLang="en-US" dirty="0" smtClean="0">
                <a:latin typeface="Verdana" pitchFamily="34" charset="0"/>
              </a:rPr>
              <a:t>专用硬盘</a:t>
            </a:r>
          </a:p>
        </p:txBody>
      </p:sp>
      <p:sp>
        <p:nvSpPr>
          <p:cNvPr id="117763"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dirty="0"/>
              <a:t>普通</a:t>
            </a:r>
            <a:r>
              <a:rPr lang="zh-CN" altLang="en-US" dirty="0" smtClean="0"/>
              <a:t>硬盘</a:t>
            </a:r>
            <a:r>
              <a:rPr lang="en-US" altLang="zh-CN" dirty="0" smtClean="0"/>
              <a:t>VS</a:t>
            </a:r>
            <a:r>
              <a:rPr lang="zh-CN" altLang="en-US" dirty="0" smtClean="0"/>
              <a:t>监控专用硬盘</a:t>
            </a:r>
            <a:endParaRPr lang="en-US" altLang="zh-CN" dirty="0"/>
          </a:p>
          <a:p>
            <a:pPr eaLnBrk="1" hangingPunct="1"/>
            <a:endParaRPr lang="en-US" altLang="zh-CN" dirty="0" smtClean="0"/>
          </a:p>
          <a:p>
            <a:pPr eaLnBrk="1" hangingPunct="1"/>
            <a:endParaRPr lang="en-US" altLang="zh-CN" dirty="0"/>
          </a:p>
          <a:p>
            <a:pPr eaLnBrk="1" hangingPunct="1"/>
            <a:endParaRPr lang="en-US" altLang="zh-CN" dirty="0" smtClean="0"/>
          </a:p>
          <a:p>
            <a:pPr eaLnBrk="1" hangingPunct="1"/>
            <a:endParaRPr lang="en-US" altLang="zh-CN" dirty="0"/>
          </a:p>
        </p:txBody>
      </p:sp>
      <p:graphicFrame>
        <p:nvGraphicFramePr>
          <p:cNvPr id="22" name="Group 97"/>
          <p:cNvGraphicFramePr>
            <a:graphicFrameLocks noGrp="1"/>
          </p:cNvGraphicFramePr>
          <p:nvPr>
            <p:extLst/>
          </p:nvPr>
        </p:nvGraphicFramePr>
        <p:xfrm>
          <a:off x="1547814" y="2240757"/>
          <a:ext cx="6156722" cy="3077767"/>
        </p:xfrm>
        <a:graphic>
          <a:graphicData uri="http://schemas.openxmlformats.org/drawingml/2006/table">
            <a:tbl>
              <a:tblPr firstRow="1" firstCol="1" bandRow="1">
                <a:tableStyleId>{5C22544A-7EE6-4342-B048-85BDC9FD1C3A}</a:tableStyleId>
              </a:tblPr>
              <a:tblGrid>
                <a:gridCol w="1133475"/>
                <a:gridCol w="2571750"/>
                <a:gridCol w="2451497"/>
              </a:tblGrid>
              <a:tr h="384572">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性能指标</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200" u="none" strike="noStrike" cap="none" normalizeH="0" baseline="0" dirty="0" smtClean="0">
                          <a:ln>
                            <a:noFill/>
                          </a:ln>
                          <a:solidFill>
                            <a:schemeClr val="tx1"/>
                          </a:solidFill>
                          <a:effectLst/>
                          <a:latin typeface="微软雅黑" pitchFamily="34" charset="-122"/>
                          <a:ea typeface="微软雅黑" pitchFamily="34" charset="-122"/>
                        </a:rPr>
                        <a:t>DVR</a:t>
                      </a: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专用硬盘</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普通硬盘</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连续工作时间</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200" u="none" strike="noStrike" cap="none" normalizeH="0" baseline="0" dirty="0" smtClean="0">
                          <a:ln>
                            <a:noFill/>
                          </a:ln>
                          <a:solidFill>
                            <a:schemeClr val="tx1"/>
                          </a:solidFill>
                          <a:effectLst/>
                          <a:latin typeface="微软雅黑" pitchFamily="34" charset="-122"/>
                          <a:ea typeface="微软雅黑" pitchFamily="34" charset="-122"/>
                        </a:rPr>
                        <a:t>7×24</a:t>
                      </a: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小时，企业级应用环境设计</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200" u="none" strike="noStrike" cap="none" normalizeH="0" baseline="0" smtClean="0">
                          <a:ln>
                            <a:noFill/>
                          </a:ln>
                          <a:solidFill>
                            <a:schemeClr val="tx1"/>
                          </a:solidFill>
                          <a:effectLst/>
                          <a:latin typeface="微软雅黑" pitchFamily="34" charset="-122"/>
                          <a:ea typeface="微软雅黑" pitchFamily="34" charset="-122"/>
                        </a:rPr>
                        <a:t>5×8</a:t>
                      </a: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小时，商业、家庭环境设计</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6954">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启动电流</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200" u="none" strike="noStrike" cap="none" normalizeH="0" baseline="0" smtClean="0">
                          <a:ln>
                            <a:noFill/>
                          </a:ln>
                          <a:solidFill>
                            <a:schemeClr val="tx1"/>
                          </a:solidFill>
                          <a:effectLst/>
                          <a:latin typeface="微软雅黑" pitchFamily="34" charset="-122"/>
                          <a:ea typeface="微软雅黑" pitchFamily="34" charset="-122"/>
                        </a:rPr>
                        <a:t>≤2.0</a:t>
                      </a: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安培，优化电源配置</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200" u="none" strike="noStrike" cap="none" normalizeH="0" baseline="0" smtClean="0">
                          <a:ln>
                            <a:noFill/>
                          </a:ln>
                          <a:solidFill>
                            <a:schemeClr val="tx1"/>
                          </a:solidFill>
                          <a:effectLst/>
                          <a:latin typeface="微软雅黑" pitchFamily="34" charset="-122"/>
                          <a:ea typeface="微软雅黑" pitchFamily="34" charset="-122"/>
                        </a:rPr>
                        <a:t>≥2.8</a:t>
                      </a: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安培</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功耗和散热</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200" u="none" strike="noStrike" cap="none" normalizeH="0" baseline="0" smtClean="0">
                          <a:ln>
                            <a:noFill/>
                          </a:ln>
                          <a:solidFill>
                            <a:schemeClr val="tx1"/>
                          </a:solidFill>
                          <a:effectLst/>
                          <a:latin typeface="微软雅黑" pitchFamily="34" charset="-122"/>
                          <a:ea typeface="微软雅黑" pitchFamily="34" charset="-122"/>
                        </a:rPr>
                        <a:t>≤8W / </a:t>
                      </a: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盘，适合多盘应用</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200" u="none" strike="noStrike" cap="none" normalizeH="0" baseline="0" dirty="0" smtClean="0">
                          <a:ln>
                            <a:noFill/>
                          </a:ln>
                          <a:solidFill>
                            <a:schemeClr val="tx1"/>
                          </a:solidFill>
                          <a:effectLst/>
                          <a:latin typeface="微软雅黑" pitchFamily="34" charset="-122"/>
                          <a:ea typeface="微软雅黑" pitchFamily="34" charset="-122"/>
                        </a:rPr>
                        <a:t>≥14.5W / </a:t>
                      </a: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盘</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0056">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传输模式</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不间断传输，适合流媒体传输</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间断传输，适合文件传输</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767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并发访问</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支持多路并发</a:t>
                      </a:r>
                      <a:r>
                        <a:rPr kumimoji="0" lang="en-US" altLang="zh-CN" sz="1200" u="none" strike="noStrike" cap="none" normalizeH="0" baseline="0" smtClean="0">
                          <a:ln>
                            <a:noFill/>
                          </a:ln>
                          <a:solidFill>
                            <a:schemeClr val="tx1"/>
                          </a:solidFill>
                          <a:effectLst/>
                          <a:latin typeface="微软雅黑" pitchFamily="34" charset="-122"/>
                          <a:ea typeface="微软雅黑" pitchFamily="34" charset="-122"/>
                        </a:rPr>
                        <a:t>I/O</a:t>
                      </a:r>
                      <a:endPar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支持随机并发</a:t>
                      </a:r>
                      <a:r>
                        <a:rPr kumimoji="0" lang="en-US" altLang="zh-CN" sz="1200" u="none" strike="noStrike" cap="none" normalizeH="0" baseline="0" smtClean="0">
                          <a:ln>
                            <a:noFill/>
                          </a:ln>
                          <a:solidFill>
                            <a:schemeClr val="tx1"/>
                          </a:solidFill>
                          <a:effectLst/>
                          <a:latin typeface="微软雅黑" pitchFamily="34" charset="-122"/>
                          <a:ea typeface="微软雅黑" pitchFamily="34" charset="-122"/>
                        </a:rPr>
                        <a:t>I/O</a:t>
                      </a:r>
                      <a:endParaRPr kumimoji="0" lang="en-US" altLang="zh-CN"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316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防震性能</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多盘系统的专业抗震解决方案</a:t>
                      </a:r>
                      <a:endParaRPr kumimoji="0" lang="zh-CN" altLang="en-US" sz="1200" b="0" i="0" u="none" strike="noStrike" cap="none" normalizeH="0" baseline="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不考虑多盘系统的抗震</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Verdana" pitchFamily="34"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5386848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idx="4294967295"/>
          </p:nvPr>
        </p:nvSpPr>
        <p:spPr>
          <a:xfrm>
            <a:off x="381000" y="1132681"/>
            <a:ext cx="6840141" cy="377429"/>
          </a:xfrm>
        </p:spPr>
        <p:txBody>
          <a:bodyPr/>
          <a:lstStyle/>
          <a:p>
            <a:pPr eaLnBrk="1" hangingPunct="1"/>
            <a:r>
              <a:rPr lang="zh-CN" altLang="en-US" dirty="0" smtClean="0"/>
              <a:t>三个基本手段与三个基本要素</a:t>
            </a:r>
          </a:p>
        </p:txBody>
      </p:sp>
      <p:graphicFrame>
        <p:nvGraphicFramePr>
          <p:cNvPr id="9" name="表格 8"/>
          <p:cNvGraphicFramePr>
            <a:graphicFrameLocks noGrp="1"/>
          </p:cNvGraphicFramePr>
          <p:nvPr>
            <p:extLst/>
          </p:nvPr>
        </p:nvGraphicFramePr>
        <p:xfrm>
          <a:off x="2286000" y="1905000"/>
          <a:ext cx="4572000" cy="2082672"/>
        </p:xfrm>
        <a:graphic>
          <a:graphicData uri="http://schemas.openxmlformats.org/drawingml/2006/table">
            <a:tbl>
              <a:tblPr firstRow="1" bandRow="1"/>
              <a:tblGrid>
                <a:gridCol w="1143000"/>
                <a:gridCol w="1143000"/>
                <a:gridCol w="1143000"/>
                <a:gridCol w="1143000"/>
              </a:tblGrid>
              <a:tr h="520668">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ctr"/>
                      <a:endParaRPr lang="zh-CN" altLang="en-US" sz="1400" dirty="0"/>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ctr"/>
                      <a:r>
                        <a:rPr lang="zh-CN" altLang="en-US" sz="1800" b="0" dirty="0" smtClean="0"/>
                        <a:t>探测</a:t>
                      </a:r>
                      <a:endParaRPr lang="zh-CN" altLang="en-US" sz="1800" b="0" dirty="0"/>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ctr"/>
                      <a:r>
                        <a:rPr lang="zh-CN" altLang="en-US" sz="1800" b="0" dirty="0" smtClean="0"/>
                        <a:t>延迟</a:t>
                      </a:r>
                      <a:endParaRPr lang="zh-CN" altLang="en-US" sz="1800" b="0" dirty="0"/>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ctr"/>
                      <a:r>
                        <a:rPr lang="zh-CN" altLang="en-US" sz="1800" b="0" dirty="0" smtClean="0"/>
                        <a:t>反应</a:t>
                      </a:r>
                      <a:endParaRPr lang="zh-CN" altLang="en-US" sz="1800" b="0" dirty="0"/>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r>
              <a:tr h="520668">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ctr"/>
                      <a:r>
                        <a:rPr lang="zh-CN" altLang="en-US" sz="1800" dirty="0" smtClean="0"/>
                        <a:t>人防</a:t>
                      </a:r>
                      <a:endParaRPr lang="zh-CN" altLang="en-US" sz="1800" dirty="0"/>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1F28">
                        <a:lumMod val="60000"/>
                        <a:lumOff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ctr"/>
                      <a:r>
                        <a:rPr lang="zh-CN" altLang="en-US" sz="2700" dirty="0" smtClean="0">
                          <a:solidFill>
                            <a:srgbClr val="002060"/>
                          </a:solidFill>
                          <a:sym typeface="Wingdings 2"/>
                        </a:rPr>
                        <a:t></a:t>
                      </a:r>
                      <a:endParaRPr lang="zh-CN" altLang="en-US" sz="2700" dirty="0">
                        <a:solidFill>
                          <a:srgbClr val="002060"/>
                        </a:solidFill>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700" dirty="0" smtClean="0">
                          <a:solidFill>
                            <a:srgbClr val="002060"/>
                          </a:solidFill>
                          <a:sym typeface="Wingdings 2"/>
                        </a:rPr>
                        <a:t></a:t>
                      </a:r>
                      <a:endParaRPr lang="zh-CN" altLang="en-US" sz="2700" dirty="0" smtClean="0">
                        <a:solidFill>
                          <a:srgbClr val="002060"/>
                        </a:solidFill>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ctr"/>
                      <a:r>
                        <a:rPr lang="zh-CN" altLang="en-US" sz="2700" dirty="0" smtClean="0">
                          <a:solidFill>
                            <a:srgbClr val="002060"/>
                          </a:solidFill>
                          <a:sym typeface="Wingdings 2"/>
                        </a:rPr>
                        <a:t></a:t>
                      </a:r>
                      <a:endParaRPr lang="zh-CN" altLang="en-US" sz="2700" dirty="0">
                        <a:solidFill>
                          <a:srgbClr val="002060"/>
                        </a:solidFill>
                      </a:endParaRPr>
                    </a:p>
                  </a:txBody>
                  <a:tcPr marL="68580" marR="68580" marT="34290" marB="3429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r>
              <a:tr h="520668">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ctr"/>
                      <a:r>
                        <a:rPr lang="zh-CN" altLang="en-US" sz="1800" dirty="0" smtClean="0"/>
                        <a:t>物防</a:t>
                      </a:r>
                      <a:endParaRPr lang="zh-CN" altLang="en-US" sz="1800" dirty="0"/>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1F28">
                        <a:lumMod val="60000"/>
                        <a:lumOff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7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lang="zh-CN" altLang="en-US" sz="1400" dirty="0"/>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7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lang="zh-CN" altLang="en-US" sz="1400" dirty="0"/>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7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kumimoji="0" lang="zh-CN"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20000"/>
                      </a:srgbClr>
                    </a:solidFill>
                  </a:tcPr>
                </a:tc>
              </a:tr>
              <a:tr h="520668">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ctr"/>
                      <a:r>
                        <a:rPr lang="zh-CN" altLang="en-US" sz="1800" dirty="0" smtClean="0"/>
                        <a:t>技防</a:t>
                      </a:r>
                      <a:endParaRPr lang="zh-CN" altLang="en-US" sz="1800" dirty="0"/>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1F28">
                        <a:lumMod val="60000"/>
                        <a:lumOff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7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lang="zh-CN" altLang="en-US" sz="1400" dirty="0"/>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7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lang="zh-CN" altLang="en-US" sz="1400" dirty="0"/>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700" b="0" i="0" u="none" strike="noStrike" kern="1200" cap="none" spc="0" normalizeH="0" baseline="0" noProof="0" dirty="0" smtClean="0">
                          <a:ln>
                            <a:noFill/>
                          </a:ln>
                          <a:solidFill>
                            <a:srgbClr val="002060"/>
                          </a:solidFill>
                          <a:effectLst/>
                          <a:uLnTx/>
                          <a:uFillTx/>
                          <a:latin typeface="+mn-lt"/>
                          <a:ea typeface="+mn-ea"/>
                          <a:cs typeface="+mn-cs"/>
                          <a:sym typeface="Wingdings 2"/>
                        </a:rPr>
                        <a:t></a:t>
                      </a:r>
                      <a:endParaRPr kumimoji="0" lang="zh-CN"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DA2BF">
                        <a:tint val="40000"/>
                      </a:srgbClr>
                    </a:solidFill>
                  </a:tcPr>
                </a:tc>
              </a:tr>
            </a:tbl>
          </a:graphicData>
        </a:graphic>
      </p:graphicFrame>
      <p:sp>
        <p:nvSpPr>
          <p:cNvPr id="10" name="圆角矩形 9"/>
          <p:cNvSpPr/>
          <p:nvPr/>
        </p:nvSpPr>
        <p:spPr>
          <a:xfrm rot="-1500000">
            <a:off x="3664441" y="2889217"/>
            <a:ext cx="2981191" cy="567347"/>
          </a:xfrm>
          <a:prstGeom prst="roundRect">
            <a:avLst/>
          </a:prstGeom>
          <a:noFill/>
          <a:ln w="25400" cap="flat" cmpd="sng" algn="ctr">
            <a:solidFill>
              <a:srgbClr val="2DA2BF">
                <a:shade val="50000"/>
              </a:srgbClr>
            </a:solidFill>
            <a:prstDash val="dash"/>
          </a:ln>
          <a:effectLst/>
        </p:spPr>
        <p:txBody>
          <a:bodyPr rtlCol="0" anchor="ctr"/>
          <a:lstStyle/>
          <a:p>
            <a:pPr algn="ctr">
              <a:defRPr/>
            </a:pPr>
            <a:endParaRPr lang="zh-CN" altLang="en-US" sz="1350" kern="0">
              <a:solidFill>
                <a:sysClr val="window" lastClr="FFFFFF"/>
              </a:solidFill>
              <a:latin typeface="微软雅黑"/>
              <a:ea typeface="微软雅黑"/>
            </a:endParaRPr>
          </a:p>
        </p:txBody>
      </p:sp>
      <p:sp>
        <p:nvSpPr>
          <p:cNvPr id="11" name="TextBox 10"/>
          <p:cNvSpPr txBox="1"/>
          <p:nvPr/>
        </p:nvSpPr>
        <p:spPr>
          <a:xfrm>
            <a:off x="2087724" y="4644135"/>
            <a:ext cx="4914546" cy="796372"/>
          </a:xfrm>
          <a:prstGeom prst="rect">
            <a:avLst/>
          </a:prstGeom>
          <a:noFill/>
        </p:spPr>
        <p:txBody>
          <a:bodyPr wrap="square" lIns="0" tIns="0" rIns="0" bIns="0" rtlCol="0" anchor="t" anchorCtr="0">
            <a:spAutoFit/>
          </a:bodyPr>
          <a:lstStyle/>
          <a:p>
            <a:pPr>
              <a:lnSpc>
                <a:spcPct val="150000"/>
              </a:lnSpc>
            </a:pPr>
            <a:r>
              <a:rPr lang="zh-CN" altLang="en-US" sz="1050" dirty="0">
                <a:latin typeface="微软雅黑" pitchFamily="34" charset="-122"/>
                <a:ea typeface="微软雅黑" pitchFamily="34" charset="-122"/>
              </a:rPr>
              <a:t>安全防范工程设计应遵循的原则之一：</a:t>
            </a:r>
            <a:endParaRPr lang="en-US" altLang="zh-CN" sz="1050" dirty="0">
              <a:latin typeface="微软雅黑" pitchFamily="34" charset="-122"/>
              <a:ea typeface="微软雅黑" pitchFamily="34" charset="-122"/>
            </a:endParaRPr>
          </a:p>
          <a:p>
            <a:pPr>
              <a:lnSpc>
                <a:spcPct val="150000"/>
              </a:lnSpc>
            </a:pPr>
            <a:r>
              <a:rPr lang="zh-CN" altLang="en-US" sz="1050" dirty="0">
                <a:latin typeface="微软雅黑" pitchFamily="34" charset="-122"/>
                <a:ea typeface="微软雅黑" pitchFamily="34" charset="-122"/>
              </a:rPr>
              <a:t>       </a:t>
            </a:r>
            <a:r>
              <a:rPr lang="zh-CN" altLang="en-US" sz="1350" dirty="0">
                <a:solidFill>
                  <a:srgbClr val="C00000"/>
                </a:solidFill>
                <a:latin typeface="微软雅黑" pitchFamily="34" charset="-122"/>
                <a:ea typeface="微软雅黑" pitchFamily="34" charset="-122"/>
              </a:rPr>
              <a:t>技防、物防、人防相结合，探测、延迟、反应相协调</a:t>
            </a:r>
            <a:endParaRPr lang="en-US" altLang="zh-CN" sz="1350" dirty="0">
              <a:solidFill>
                <a:srgbClr val="C00000"/>
              </a:solidFill>
              <a:latin typeface="微软雅黑" pitchFamily="34" charset="-122"/>
              <a:ea typeface="微软雅黑" pitchFamily="34" charset="-122"/>
            </a:endParaRPr>
          </a:p>
          <a:p>
            <a:pPr algn="r">
              <a:lnSpc>
                <a:spcPct val="150000"/>
              </a:lnSpc>
            </a:pPr>
            <a:r>
              <a:rPr lang="en-US" altLang="zh-CN" sz="1050" b="1" dirty="0">
                <a:latin typeface="微软雅黑" pitchFamily="34" charset="-122"/>
                <a:ea typeface="微软雅黑" pitchFamily="34" charset="-122"/>
              </a:rPr>
              <a:t>——《</a:t>
            </a:r>
            <a:r>
              <a:rPr lang="zh-CN" altLang="en-US" sz="1050" b="1" dirty="0">
                <a:latin typeface="微软雅黑" pitchFamily="34" charset="-122"/>
                <a:ea typeface="微软雅黑" pitchFamily="34" charset="-122"/>
              </a:rPr>
              <a:t>安全防范工程技术规范</a:t>
            </a:r>
            <a:r>
              <a:rPr lang="en-US" altLang="zh-CN" sz="1050" b="1" dirty="0">
                <a:latin typeface="微软雅黑" pitchFamily="34" charset="-122"/>
                <a:ea typeface="微软雅黑" pitchFamily="34" charset="-122"/>
              </a:rPr>
              <a:t>》GB50348-2004</a:t>
            </a:r>
            <a:endParaRPr lang="zh-CN" altLang="en-US" sz="1050" b="1" dirty="0">
              <a:latin typeface="微软雅黑" pitchFamily="34" charset="-122"/>
              <a:ea typeface="微软雅黑" pitchFamily="34" charset="-122"/>
            </a:endParaRPr>
          </a:p>
        </p:txBody>
      </p:sp>
    </p:spTree>
    <p:extLst>
      <p:ext uri="{BB962C8B-B14F-4D97-AF65-F5344CB8AC3E}">
        <p14:creationId xmlns:p14="http://schemas.microsoft.com/office/powerpoint/2010/main" val="23704811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64067" y="1098815"/>
            <a:ext cx="6840141" cy="377429"/>
          </a:xfrm>
        </p:spPr>
        <p:txBody>
          <a:bodyPr/>
          <a:lstStyle/>
          <a:p>
            <a:r>
              <a:rPr lang="zh-CN" altLang="en-US" dirty="0" smtClean="0"/>
              <a:t>硬盘管理</a:t>
            </a:r>
            <a:r>
              <a:rPr lang="zh-CN" altLang="en-US" dirty="0"/>
              <a:t>策略</a:t>
            </a:r>
          </a:p>
        </p:txBody>
      </p:sp>
      <p:graphicFrame>
        <p:nvGraphicFramePr>
          <p:cNvPr id="7" name="图示 6"/>
          <p:cNvGraphicFramePr/>
          <p:nvPr>
            <p:extLst/>
          </p:nvPr>
        </p:nvGraphicFramePr>
        <p:xfrm>
          <a:off x="2303748" y="1754814"/>
          <a:ext cx="4644516" cy="3780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6481084"/>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1000" y="1115748"/>
            <a:ext cx="6840141" cy="377429"/>
          </a:xfrm>
        </p:spPr>
        <p:txBody>
          <a:bodyPr/>
          <a:lstStyle/>
          <a:p>
            <a:r>
              <a:rPr lang="zh-CN" altLang="en-US" dirty="0" smtClean="0"/>
              <a:t>硬盘管理策略</a:t>
            </a:r>
            <a:endParaRPr lang="zh-CN" altLang="en-US" dirty="0"/>
          </a:p>
        </p:txBody>
      </p:sp>
      <p:graphicFrame>
        <p:nvGraphicFramePr>
          <p:cNvPr id="4" name="图示 3"/>
          <p:cNvGraphicFramePr/>
          <p:nvPr>
            <p:extLst/>
          </p:nvPr>
        </p:nvGraphicFramePr>
        <p:xfrm>
          <a:off x="2303748" y="1808820"/>
          <a:ext cx="4644516" cy="3780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21832"/>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4294967295"/>
          </p:nvPr>
        </p:nvSpPr>
        <p:spPr>
          <a:xfrm>
            <a:off x="5960269" y="1593057"/>
            <a:ext cx="3183731" cy="2807494"/>
          </a:xfrm>
          <a:prstGeom prst="rect">
            <a:avLst/>
          </a:prstGeom>
          <a:solidFill>
            <a:schemeClr val="bg1">
              <a:lumMod val="95000"/>
            </a:schemeClr>
          </a:solidFill>
        </p:spPr>
        <p:txBody>
          <a:bodyPr/>
          <a:lstStyle/>
          <a:p>
            <a:pPr eaLnBrk="1" hangingPunct="1">
              <a:defRPr/>
            </a:pPr>
            <a:r>
              <a:rPr lang="zh-CN" altLang="en-US" dirty="0"/>
              <a:t>好处：</a:t>
            </a:r>
            <a:endParaRPr lang="en-US" altLang="zh-CN" dirty="0"/>
          </a:p>
          <a:p>
            <a:pPr lvl="1" eaLnBrk="1" hangingPunct="1">
              <a:defRPr/>
            </a:pPr>
            <a:r>
              <a:rPr lang="zh-CN" altLang="en-US" dirty="0"/>
              <a:t>确保不丢失数据</a:t>
            </a:r>
            <a:endParaRPr lang="en-US" altLang="zh-CN" dirty="0"/>
          </a:p>
          <a:p>
            <a:pPr lvl="1" eaLnBrk="1" hangingPunct="1">
              <a:defRPr/>
            </a:pPr>
            <a:endParaRPr lang="en-US" altLang="zh-CN" dirty="0"/>
          </a:p>
          <a:p>
            <a:pPr lvl="1" eaLnBrk="1" hangingPunct="1">
              <a:defRPr/>
            </a:pPr>
            <a:endParaRPr lang="en-US" altLang="zh-CN" dirty="0"/>
          </a:p>
          <a:p>
            <a:pPr lvl="1" eaLnBrk="1" hangingPunct="1">
              <a:defRPr/>
            </a:pPr>
            <a:endParaRPr lang="en-US" altLang="zh-CN" dirty="0"/>
          </a:p>
          <a:p>
            <a:pPr lvl="1" eaLnBrk="1" hangingPunct="1">
              <a:defRPr/>
            </a:pPr>
            <a:endParaRPr lang="en-US" altLang="zh-CN" dirty="0"/>
          </a:p>
          <a:p>
            <a:pPr eaLnBrk="1" hangingPunct="1">
              <a:defRPr/>
            </a:pPr>
            <a:r>
              <a:rPr lang="zh-CN" altLang="en-US" dirty="0"/>
              <a:t>结论：</a:t>
            </a:r>
            <a:endParaRPr lang="en-US" altLang="zh-CN" dirty="0"/>
          </a:p>
          <a:p>
            <a:pPr lvl="1" eaLnBrk="1" hangingPunct="1">
              <a:defRPr/>
            </a:pPr>
            <a:r>
              <a:rPr lang="zh-CN" altLang="en-US" dirty="0"/>
              <a:t>对用户负责！</a:t>
            </a:r>
          </a:p>
        </p:txBody>
      </p:sp>
      <p:sp>
        <p:nvSpPr>
          <p:cNvPr id="123906" name="标题 1"/>
          <p:cNvSpPr>
            <a:spLocks noGrp="1"/>
          </p:cNvSpPr>
          <p:nvPr>
            <p:ph type="title" idx="4294967295"/>
          </p:nvPr>
        </p:nvSpPr>
        <p:spPr>
          <a:xfrm>
            <a:off x="304800" y="1124214"/>
            <a:ext cx="6840141" cy="377429"/>
          </a:xfrm>
        </p:spPr>
        <p:txBody>
          <a:bodyPr/>
          <a:lstStyle/>
          <a:p>
            <a:pPr eaLnBrk="1" hangingPunct="1"/>
            <a:r>
              <a:rPr lang="zh-CN" altLang="en-US" dirty="0" smtClean="0"/>
              <a:t>为什么使用</a:t>
            </a:r>
            <a:r>
              <a:rPr lang="en-US" altLang="zh-CN" dirty="0" smtClean="0"/>
              <a:t>SMART</a:t>
            </a:r>
            <a:r>
              <a:rPr lang="zh-CN" altLang="en-US" dirty="0" smtClean="0"/>
              <a:t>？</a:t>
            </a:r>
          </a:p>
        </p:txBody>
      </p:sp>
      <p:sp>
        <p:nvSpPr>
          <p:cNvPr id="3" name="内容占位符 2"/>
          <p:cNvSpPr>
            <a:spLocks noGrp="1"/>
          </p:cNvSpPr>
          <p:nvPr>
            <p:ph idx="4294967295"/>
          </p:nvPr>
        </p:nvSpPr>
        <p:spPr>
          <a:xfrm>
            <a:off x="725091" y="1701403"/>
            <a:ext cx="8418909" cy="3995738"/>
          </a:xfrm>
          <a:prstGeom prst="rect">
            <a:avLst/>
          </a:prstGeom>
          <a:solidFill>
            <a:schemeClr val="bg1">
              <a:lumMod val="95000"/>
            </a:schemeClr>
          </a:solidFill>
        </p:spPr>
        <p:txBody>
          <a:bodyPr/>
          <a:lstStyle/>
          <a:p>
            <a:pPr eaLnBrk="1" hangingPunct="1">
              <a:defRPr/>
            </a:pPr>
            <a:r>
              <a:rPr lang="zh-CN" altLang="en-US" dirty="0"/>
              <a:t>麻烦：</a:t>
            </a:r>
            <a:endParaRPr lang="en-US" altLang="zh-CN" dirty="0"/>
          </a:p>
          <a:p>
            <a:pPr lvl="1" eaLnBrk="1" hangingPunct="1">
              <a:defRPr/>
            </a:pPr>
            <a:r>
              <a:rPr lang="zh-CN" altLang="en-US" dirty="0"/>
              <a:t>硬盘经常报错</a:t>
            </a:r>
            <a:endParaRPr lang="en-US" altLang="zh-CN" dirty="0"/>
          </a:p>
          <a:p>
            <a:pPr lvl="1" eaLnBrk="1" hangingPunct="1">
              <a:defRPr/>
            </a:pPr>
            <a:r>
              <a:rPr lang="zh-CN" altLang="en-US" dirty="0"/>
              <a:t>将“好”盘错报为坏盘</a:t>
            </a:r>
            <a:endParaRPr lang="en-US" altLang="zh-CN" dirty="0"/>
          </a:p>
          <a:p>
            <a:pPr lvl="1" eaLnBrk="1" hangingPunct="1">
              <a:defRPr/>
            </a:pPr>
            <a:r>
              <a:rPr lang="zh-CN" altLang="en-US" dirty="0"/>
              <a:t>硬盘“故障率”高</a:t>
            </a:r>
            <a:endParaRPr lang="en-US" altLang="zh-CN" dirty="0"/>
          </a:p>
          <a:p>
            <a:pPr lvl="1" eaLnBrk="1" hangingPunct="1">
              <a:defRPr/>
            </a:pPr>
            <a:r>
              <a:rPr lang="zh-CN" altLang="en-US" dirty="0"/>
              <a:t>必须使用指定型号硬盘</a:t>
            </a:r>
            <a:endParaRPr lang="en-US" altLang="zh-CN" dirty="0"/>
          </a:p>
          <a:p>
            <a:pPr lvl="1" eaLnBrk="1" hangingPunct="1">
              <a:defRPr/>
            </a:pPr>
            <a:endParaRPr lang="en-US" altLang="zh-CN" dirty="0"/>
          </a:p>
          <a:p>
            <a:pPr eaLnBrk="1" hangingPunct="1">
              <a:defRPr/>
            </a:pPr>
            <a:r>
              <a:rPr lang="zh-CN" altLang="en-US" dirty="0"/>
              <a:t>结论：</a:t>
            </a:r>
            <a:endParaRPr lang="en-US" altLang="zh-CN" dirty="0"/>
          </a:p>
          <a:p>
            <a:pPr lvl="1" eaLnBrk="1" hangingPunct="1">
              <a:defRPr/>
            </a:pPr>
            <a:r>
              <a:rPr lang="zh-CN" altLang="en-US" dirty="0"/>
              <a:t>海康</a:t>
            </a:r>
            <a:r>
              <a:rPr lang="en-US" altLang="zh-CN" dirty="0"/>
              <a:t>DVR</a:t>
            </a:r>
            <a:r>
              <a:rPr lang="zh-CN" altLang="en-US" dirty="0"/>
              <a:t>硬盘兼容性差？</a:t>
            </a:r>
          </a:p>
        </p:txBody>
      </p:sp>
      <p:sp>
        <p:nvSpPr>
          <p:cNvPr id="7" name="横卷形 6"/>
          <p:cNvSpPr/>
          <p:nvPr/>
        </p:nvSpPr>
        <p:spPr>
          <a:xfrm>
            <a:off x="2357439" y="4293375"/>
            <a:ext cx="4374356" cy="485775"/>
          </a:xfrm>
          <a:prstGeom prst="horizontalScroll">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500" dirty="0"/>
              <a:t>观点：数据本身的价值远高于硬盘的价值！</a:t>
            </a:r>
            <a:endParaRPr lang="en-US" altLang="zh-CN" sz="1500" dirty="0"/>
          </a:p>
        </p:txBody>
      </p:sp>
      <p:grpSp>
        <p:nvGrpSpPr>
          <p:cNvPr id="2" name="组合 12"/>
          <p:cNvGrpSpPr>
            <a:grpSpLocks/>
          </p:cNvGrpSpPr>
          <p:nvPr/>
        </p:nvGrpSpPr>
        <p:grpSpPr bwMode="auto">
          <a:xfrm>
            <a:off x="1871663" y="4887516"/>
            <a:ext cx="5400675" cy="809625"/>
            <a:chOff x="1331640" y="5301208"/>
            <a:chExt cx="7200800" cy="1080120"/>
          </a:xfrm>
        </p:grpSpPr>
        <p:sp>
          <p:nvSpPr>
            <p:cNvPr id="12" name="单圆角矩形 11"/>
            <p:cNvSpPr/>
            <p:nvPr/>
          </p:nvSpPr>
          <p:spPr>
            <a:xfrm>
              <a:off x="1331640" y="5301208"/>
              <a:ext cx="7200800" cy="108012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500" dirty="0">
                  <a:solidFill>
                    <a:schemeClr val="tx1"/>
                  </a:solidFill>
                </a:rPr>
                <a:t>       绝大多数用户认同这一观点，只是很多时候他们没有</a:t>
              </a:r>
              <a:endParaRPr lang="en-US" altLang="zh-CN" sz="1500" dirty="0">
                <a:solidFill>
                  <a:schemeClr val="tx1"/>
                </a:solidFill>
              </a:endParaRPr>
            </a:p>
            <a:p>
              <a:pPr>
                <a:defRPr/>
              </a:pPr>
              <a:r>
                <a:rPr lang="zh-CN" altLang="en-US" sz="1500" dirty="0">
                  <a:solidFill>
                    <a:schemeClr val="tx1"/>
                  </a:solidFill>
                </a:rPr>
                <a:t>想到这一层，需要加以引导。</a:t>
              </a:r>
              <a:endParaRPr lang="en-US" altLang="zh-CN" sz="1500" dirty="0">
                <a:solidFill>
                  <a:schemeClr val="tx1"/>
                </a:solidFill>
              </a:endParaRPr>
            </a:p>
          </p:txBody>
        </p:sp>
        <p:pic>
          <p:nvPicPr>
            <p:cNvPr id="123913" name="Picture 3" descr="C:\Program Files\Microsoft Office\MEDIA\CAGCAT10\j0301252.wmf"/>
            <p:cNvPicPr>
              <a:picLocks noChangeAspect="1" noChangeArrowheads="1"/>
            </p:cNvPicPr>
            <p:nvPr/>
          </p:nvPicPr>
          <p:blipFill>
            <a:blip r:embed="rId2" cstate="print"/>
            <a:srcRect/>
            <a:stretch>
              <a:fillRect/>
            </a:stretch>
          </p:blipFill>
          <p:spPr bwMode="auto">
            <a:xfrm>
              <a:off x="7524328" y="5445224"/>
              <a:ext cx="925799" cy="792088"/>
            </a:xfrm>
            <a:prstGeom prst="rect">
              <a:avLst/>
            </a:prstGeom>
            <a:noFill/>
            <a:ln w="9525">
              <a:noFill/>
              <a:miter lim="800000"/>
              <a:headEnd/>
              <a:tailEnd/>
            </a:ln>
          </p:spPr>
        </p:pic>
      </p:grpSp>
    </p:spTree>
    <p:extLst>
      <p:ext uri="{BB962C8B-B14F-4D97-AF65-F5344CB8AC3E}">
        <p14:creationId xmlns:p14="http://schemas.microsoft.com/office/powerpoint/2010/main" val="2866383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80">
                                          <p:stCondLst>
                                            <p:cond delay="0"/>
                                          </p:stCondLst>
                                        </p:cTn>
                                        <p:tgtEl>
                                          <p:spTgt spid="7"/>
                                        </p:tgtEl>
                                      </p:cBhvr>
                                    </p:animEffect>
                                    <p:anim calcmode="lin" valueType="num">
                                      <p:cBhvr>
                                        <p:cTn id="3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3" dur="26">
                                          <p:stCondLst>
                                            <p:cond delay="650"/>
                                          </p:stCondLst>
                                        </p:cTn>
                                        <p:tgtEl>
                                          <p:spTgt spid="7"/>
                                        </p:tgtEl>
                                      </p:cBhvr>
                                      <p:to x="100000" y="60000"/>
                                    </p:animScale>
                                    <p:animScale>
                                      <p:cBhvr>
                                        <p:cTn id="44" dur="166" decel="50000">
                                          <p:stCondLst>
                                            <p:cond delay="676"/>
                                          </p:stCondLst>
                                        </p:cTn>
                                        <p:tgtEl>
                                          <p:spTgt spid="7"/>
                                        </p:tgtEl>
                                      </p:cBhvr>
                                      <p:to x="100000" y="100000"/>
                                    </p:animScale>
                                    <p:animScale>
                                      <p:cBhvr>
                                        <p:cTn id="45" dur="26">
                                          <p:stCondLst>
                                            <p:cond delay="1312"/>
                                          </p:stCondLst>
                                        </p:cTn>
                                        <p:tgtEl>
                                          <p:spTgt spid="7"/>
                                        </p:tgtEl>
                                      </p:cBhvr>
                                      <p:to x="100000" y="80000"/>
                                    </p:animScale>
                                    <p:animScale>
                                      <p:cBhvr>
                                        <p:cTn id="46" dur="166" decel="50000">
                                          <p:stCondLst>
                                            <p:cond delay="1338"/>
                                          </p:stCondLst>
                                        </p:cTn>
                                        <p:tgtEl>
                                          <p:spTgt spid="7"/>
                                        </p:tgtEl>
                                      </p:cBhvr>
                                      <p:to x="100000" y="100000"/>
                                    </p:animScale>
                                    <p:animScale>
                                      <p:cBhvr>
                                        <p:cTn id="47" dur="26">
                                          <p:stCondLst>
                                            <p:cond delay="1642"/>
                                          </p:stCondLst>
                                        </p:cTn>
                                        <p:tgtEl>
                                          <p:spTgt spid="7"/>
                                        </p:tgtEl>
                                      </p:cBhvr>
                                      <p:to x="100000" y="90000"/>
                                    </p:animScale>
                                    <p:animScale>
                                      <p:cBhvr>
                                        <p:cTn id="48" dur="166" decel="50000">
                                          <p:stCondLst>
                                            <p:cond delay="1668"/>
                                          </p:stCondLst>
                                        </p:cTn>
                                        <p:tgtEl>
                                          <p:spTgt spid="7"/>
                                        </p:tgtEl>
                                      </p:cBhvr>
                                      <p:to x="100000" y="100000"/>
                                    </p:animScale>
                                    <p:animScale>
                                      <p:cBhvr>
                                        <p:cTn id="49" dur="26">
                                          <p:stCondLst>
                                            <p:cond delay="1808"/>
                                          </p:stCondLst>
                                        </p:cTn>
                                        <p:tgtEl>
                                          <p:spTgt spid="7"/>
                                        </p:tgtEl>
                                      </p:cBhvr>
                                      <p:to x="100000" y="95000"/>
                                    </p:animScale>
                                    <p:animScale>
                                      <p:cBhvr>
                                        <p:cTn id="50" dur="166" decel="50000">
                                          <p:stCondLst>
                                            <p:cond delay="1834"/>
                                          </p:stCondLst>
                                        </p:cTn>
                                        <p:tgtEl>
                                          <p:spTgt spid="7"/>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06400" y="1132681"/>
            <a:ext cx="6840141" cy="377429"/>
          </a:xfrm>
        </p:spPr>
        <p:txBody>
          <a:bodyPr/>
          <a:lstStyle/>
          <a:p>
            <a:r>
              <a:rPr lang="zh-CN" altLang="en-US" dirty="0" smtClean="0"/>
              <a:t>硬盘录像机</a:t>
            </a:r>
            <a:endParaRPr lang="zh-CN" altLang="en-US" dirty="0"/>
          </a:p>
        </p:txBody>
      </p:sp>
      <p:sp>
        <p:nvSpPr>
          <p:cNvPr id="5" name="圆角矩形 4"/>
          <p:cNvSpPr/>
          <p:nvPr/>
        </p:nvSpPr>
        <p:spPr>
          <a:xfrm>
            <a:off x="4247965" y="3051108"/>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500" dirty="0">
                <a:solidFill>
                  <a:schemeClr val="tx1"/>
                </a:solidFill>
              </a:rPr>
              <a:t>嵌入式硬盘录像机（</a:t>
            </a:r>
            <a:r>
              <a:rPr lang="en-US" altLang="zh-CN" sz="1500" dirty="0">
                <a:solidFill>
                  <a:schemeClr val="tx1"/>
                </a:solidFill>
              </a:rPr>
              <a:t>DVR</a:t>
            </a:r>
            <a:r>
              <a:rPr lang="zh-CN" altLang="en-US" sz="1500" dirty="0">
                <a:solidFill>
                  <a:schemeClr val="tx1"/>
                </a:solidFill>
              </a:rPr>
              <a:t>）</a:t>
            </a:r>
          </a:p>
        </p:txBody>
      </p:sp>
      <p:sp>
        <p:nvSpPr>
          <p:cNvPr id="7" name="圆角矩形 6"/>
          <p:cNvSpPr/>
          <p:nvPr/>
        </p:nvSpPr>
        <p:spPr>
          <a:xfrm>
            <a:off x="4247965" y="2294874"/>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500" dirty="0">
                <a:solidFill>
                  <a:schemeClr val="tx1"/>
                </a:solidFill>
              </a:rPr>
              <a:t>PC</a:t>
            </a:r>
            <a:r>
              <a:rPr lang="zh-CN" altLang="en-US" sz="1500" dirty="0">
                <a:solidFill>
                  <a:schemeClr val="tx1"/>
                </a:solidFill>
              </a:rPr>
              <a:t>式硬盘录像机（</a:t>
            </a:r>
            <a:r>
              <a:rPr lang="en-US" altLang="zh-CN" sz="1500" dirty="0">
                <a:solidFill>
                  <a:schemeClr val="tx1"/>
                </a:solidFill>
              </a:rPr>
              <a:t>PC-DVR</a:t>
            </a:r>
            <a:r>
              <a:rPr lang="zh-CN" altLang="en-US" sz="1500" dirty="0">
                <a:solidFill>
                  <a:schemeClr val="tx1"/>
                </a:solidFill>
              </a:rPr>
              <a:t>）</a:t>
            </a:r>
          </a:p>
        </p:txBody>
      </p:sp>
      <p:pic>
        <p:nvPicPr>
          <p:cNvPr id="12" name="图片 6" descr="TV-Wall&amp;Tinker.jpg"/>
          <p:cNvPicPr>
            <a:picLocks noChangeAspect="1"/>
          </p:cNvPicPr>
          <p:nvPr/>
        </p:nvPicPr>
        <p:blipFill>
          <a:blip r:embed="rId2" cstate="print"/>
          <a:srcRect/>
          <a:stretch>
            <a:fillRect/>
          </a:stretch>
        </p:blipFill>
        <p:spPr bwMode="auto">
          <a:xfrm>
            <a:off x="1385647" y="1808821"/>
            <a:ext cx="2664619" cy="3617360"/>
          </a:xfrm>
          <a:prstGeom prst="rect">
            <a:avLst/>
          </a:prstGeom>
          <a:noFill/>
          <a:ln w="9525">
            <a:noFill/>
            <a:miter lim="800000"/>
            <a:headEnd/>
            <a:tailEnd/>
          </a:ln>
        </p:spPr>
      </p:pic>
      <p:sp>
        <p:nvSpPr>
          <p:cNvPr id="9" name="圆角矩形 8"/>
          <p:cNvSpPr/>
          <p:nvPr/>
        </p:nvSpPr>
        <p:spPr>
          <a:xfrm>
            <a:off x="4247965" y="4563126"/>
            <a:ext cx="3240881" cy="43219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500" dirty="0"/>
              <a:t>NVR</a:t>
            </a:r>
            <a:r>
              <a:rPr lang="zh-CN" altLang="en-US" sz="1500" dirty="0"/>
              <a:t>、</a:t>
            </a:r>
            <a:r>
              <a:rPr lang="en-US" altLang="zh-CN" sz="1500" dirty="0"/>
              <a:t>HDVR</a:t>
            </a:r>
            <a:endParaRPr lang="zh-CN" altLang="en-US" sz="1500" dirty="0"/>
          </a:p>
        </p:txBody>
      </p:sp>
      <p:sp>
        <p:nvSpPr>
          <p:cNvPr id="10" name="圆角矩形 9"/>
          <p:cNvSpPr/>
          <p:nvPr/>
        </p:nvSpPr>
        <p:spPr>
          <a:xfrm>
            <a:off x="4247965" y="3807043"/>
            <a:ext cx="3240881" cy="432197"/>
          </a:xfrm>
          <a:prstGeom prst="round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500" dirty="0">
                <a:solidFill>
                  <a:schemeClr val="tx1"/>
                </a:solidFill>
              </a:rPr>
              <a:t>DVR</a:t>
            </a:r>
            <a:r>
              <a:rPr lang="zh-CN" altLang="en-US" sz="1500" dirty="0">
                <a:solidFill>
                  <a:schemeClr val="tx1"/>
                </a:solidFill>
              </a:rPr>
              <a:t>的关键技术</a:t>
            </a:r>
          </a:p>
        </p:txBody>
      </p:sp>
    </p:spTree>
    <p:extLst>
      <p:ext uri="{BB962C8B-B14F-4D97-AF65-F5344CB8AC3E}">
        <p14:creationId xmlns:p14="http://schemas.microsoft.com/office/powerpoint/2010/main" val="256825117"/>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a:xfrm>
            <a:off x="364067" y="1124215"/>
            <a:ext cx="6840141" cy="377429"/>
          </a:xfrm>
        </p:spPr>
        <p:txBody>
          <a:bodyPr/>
          <a:lstStyle/>
          <a:p>
            <a:pPr eaLnBrk="1" hangingPunct="1"/>
            <a:r>
              <a:rPr lang="zh-CN" altLang="en-US" dirty="0" smtClean="0"/>
              <a:t>网络视频录像机（</a:t>
            </a:r>
            <a:r>
              <a:rPr lang="en-US" altLang="zh-CN" dirty="0" smtClean="0"/>
              <a:t>NVR</a:t>
            </a:r>
            <a:r>
              <a:rPr lang="zh-CN" altLang="en-US" dirty="0" smtClean="0"/>
              <a:t>）</a:t>
            </a:r>
          </a:p>
        </p:txBody>
      </p:sp>
      <p:sp>
        <p:nvSpPr>
          <p:cNvPr id="150531"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en-US" altLang="zh-CN"/>
              <a:t>NVR</a:t>
            </a:r>
            <a:r>
              <a:rPr lang="zh-CN" altLang="en-US"/>
              <a:t>是</a:t>
            </a:r>
            <a:r>
              <a:rPr lang="en-US" altLang="zh-CN"/>
              <a:t>Net Video Recorder</a:t>
            </a:r>
            <a:r>
              <a:rPr lang="zh-CN" altLang="en-US"/>
              <a:t>的缩写 </a:t>
            </a:r>
            <a:r>
              <a:rPr lang="en-US" altLang="zh-CN"/>
              <a:t>,</a:t>
            </a:r>
            <a:r>
              <a:rPr lang="zh-CN" altLang="en-US"/>
              <a:t>其主要功能是对网络音视频数据进行集中存储和检索</a:t>
            </a:r>
          </a:p>
          <a:p>
            <a:pPr eaLnBrk="1" hangingPunct="1"/>
            <a:r>
              <a:rPr lang="zh-CN" altLang="en-US"/>
              <a:t>主要工作原理：</a:t>
            </a:r>
          </a:p>
        </p:txBody>
      </p:sp>
      <p:grpSp>
        <p:nvGrpSpPr>
          <p:cNvPr id="2" name="Group 20"/>
          <p:cNvGrpSpPr>
            <a:grpSpLocks/>
          </p:cNvGrpSpPr>
          <p:nvPr/>
        </p:nvGrpSpPr>
        <p:grpSpPr bwMode="auto">
          <a:xfrm>
            <a:off x="3383756" y="4768455"/>
            <a:ext cx="2052638" cy="750094"/>
            <a:chOff x="1883" y="1842"/>
            <a:chExt cx="1406" cy="998"/>
          </a:xfrm>
        </p:grpSpPr>
        <p:sp>
          <p:nvSpPr>
            <p:cNvPr id="150550" name="Line 21"/>
            <p:cNvSpPr>
              <a:spLocks noChangeShapeType="1"/>
            </p:cNvSpPr>
            <p:nvPr/>
          </p:nvSpPr>
          <p:spPr bwMode="auto">
            <a:xfrm>
              <a:off x="1883" y="1842"/>
              <a:ext cx="0" cy="998"/>
            </a:xfrm>
            <a:prstGeom prst="line">
              <a:avLst/>
            </a:prstGeom>
            <a:noFill/>
            <a:ln w="9525">
              <a:solidFill>
                <a:schemeClr val="tx1"/>
              </a:solidFill>
              <a:round/>
              <a:headEnd/>
              <a:tailEnd/>
            </a:ln>
          </p:spPr>
          <p:txBody>
            <a:bodyPr/>
            <a:lstStyle/>
            <a:p>
              <a:endParaRPr lang="zh-CN" altLang="en-US" sz="1350"/>
            </a:p>
          </p:txBody>
        </p:sp>
        <p:sp>
          <p:nvSpPr>
            <p:cNvPr id="150551" name="Line 22"/>
            <p:cNvSpPr>
              <a:spLocks noChangeShapeType="1"/>
            </p:cNvSpPr>
            <p:nvPr/>
          </p:nvSpPr>
          <p:spPr bwMode="auto">
            <a:xfrm>
              <a:off x="3289" y="1842"/>
              <a:ext cx="0" cy="998"/>
            </a:xfrm>
            <a:prstGeom prst="line">
              <a:avLst/>
            </a:prstGeom>
            <a:noFill/>
            <a:ln w="9525">
              <a:solidFill>
                <a:schemeClr val="tx1"/>
              </a:solidFill>
              <a:round/>
              <a:headEnd/>
              <a:tailEnd/>
            </a:ln>
          </p:spPr>
          <p:txBody>
            <a:bodyPr/>
            <a:lstStyle/>
            <a:p>
              <a:endParaRPr lang="zh-CN" altLang="en-US" sz="1350"/>
            </a:p>
          </p:txBody>
        </p:sp>
      </p:grpSp>
      <p:sp>
        <p:nvSpPr>
          <p:cNvPr id="150533" name="Text Box 4"/>
          <p:cNvSpPr txBox="1">
            <a:spLocks noChangeArrowheads="1"/>
          </p:cNvSpPr>
          <p:nvPr/>
        </p:nvSpPr>
        <p:spPr bwMode="auto">
          <a:xfrm>
            <a:off x="1818085" y="4843463"/>
            <a:ext cx="1457325" cy="323165"/>
          </a:xfrm>
          <a:prstGeom prst="rect">
            <a:avLst/>
          </a:prstGeom>
          <a:noFill/>
          <a:ln w="9525">
            <a:noFill/>
            <a:miter lim="800000"/>
            <a:headEnd/>
            <a:tailEnd/>
          </a:ln>
        </p:spPr>
        <p:txBody>
          <a:bodyPr>
            <a:spAutoFit/>
          </a:bodyPr>
          <a:lstStyle/>
          <a:p>
            <a:pPr algn="ctr">
              <a:spcBef>
                <a:spcPct val="50000"/>
              </a:spcBef>
            </a:pPr>
            <a:r>
              <a:rPr lang="zh-CN" altLang="en-US" sz="1500">
                <a:latin typeface="微软雅黑" pitchFamily="34" charset="-122"/>
                <a:ea typeface="微软雅黑" pitchFamily="34" charset="-122"/>
              </a:rPr>
              <a:t>采集</a:t>
            </a:r>
            <a:r>
              <a:rPr lang="en-US" altLang="zh-CN" sz="1500">
                <a:latin typeface="微软雅黑" pitchFamily="34" charset="-122"/>
                <a:ea typeface="微软雅黑" pitchFamily="34" charset="-122"/>
              </a:rPr>
              <a:t>+</a:t>
            </a:r>
            <a:r>
              <a:rPr lang="zh-CN" altLang="en-US" sz="1500">
                <a:latin typeface="微软雅黑" pitchFamily="34" charset="-122"/>
                <a:ea typeface="微软雅黑" pitchFamily="34" charset="-122"/>
              </a:rPr>
              <a:t>编码</a:t>
            </a:r>
          </a:p>
        </p:txBody>
      </p:sp>
      <p:sp>
        <p:nvSpPr>
          <p:cNvPr id="150534" name="Text Box 5"/>
          <p:cNvSpPr txBox="1">
            <a:spLocks noChangeArrowheads="1"/>
          </p:cNvSpPr>
          <p:nvPr/>
        </p:nvSpPr>
        <p:spPr bwMode="auto">
          <a:xfrm>
            <a:off x="4193381" y="4877991"/>
            <a:ext cx="647700" cy="323165"/>
          </a:xfrm>
          <a:prstGeom prst="rect">
            <a:avLst/>
          </a:prstGeom>
          <a:noFill/>
          <a:ln w="9525">
            <a:noFill/>
            <a:miter lim="800000"/>
            <a:headEnd/>
            <a:tailEnd/>
          </a:ln>
        </p:spPr>
        <p:txBody>
          <a:bodyPr>
            <a:spAutoFit/>
          </a:bodyPr>
          <a:lstStyle/>
          <a:p>
            <a:pPr algn="ctr">
              <a:spcBef>
                <a:spcPct val="50000"/>
              </a:spcBef>
            </a:pPr>
            <a:r>
              <a:rPr lang="zh-CN" altLang="en-US" sz="1500">
                <a:latin typeface="微软雅黑" pitchFamily="34" charset="-122"/>
                <a:ea typeface="微软雅黑" pitchFamily="34" charset="-122"/>
              </a:rPr>
              <a:t>传输</a:t>
            </a:r>
          </a:p>
        </p:txBody>
      </p:sp>
      <p:sp>
        <p:nvSpPr>
          <p:cNvPr id="150535" name="Text Box 6"/>
          <p:cNvSpPr txBox="1">
            <a:spLocks noChangeArrowheads="1"/>
          </p:cNvSpPr>
          <p:nvPr/>
        </p:nvSpPr>
        <p:spPr bwMode="auto">
          <a:xfrm>
            <a:off x="6030516" y="4897041"/>
            <a:ext cx="647700" cy="323165"/>
          </a:xfrm>
          <a:prstGeom prst="rect">
            <a:avLst/>
          </a:prstGeom>
          <a:noFill/>
          <a:ln w="9525">
            <a:noFill/>
            <a:miter lim="800000"/>
            <a:headEnd/>
            <a:tailEnd/>
          </a:ln>
        </p:spPr>
        <p:txBody>
          <a:bodyPr>
            <a:spAutoFit/>
          </a:bodyPr>
          <a:lstStyle/>
          <a:p>
            <a:pPr algn="ctr">
              <a:spcBef>
                <a:spcPct val="50000"/>
              </a:spcBef>
            </a:pPr>
            <a:r>
              <a:rPr lang="zh-CN" altLang="en-US" sz="1500">
                <a:latin typeface="微软雅黑" pitchFamily="34" charset="-122"/>
                <a:ea typeface="微软雅黑" pitchFamily="34" charset="-122"/>
              </a:rPr>
              <a:t>存储</a:t>
            </a:r>
          </a:p>
        </p:txBody>
      </p:sp>
      <p:grpSp>
        <p:nvGrpSpPr>
          <p:cNvPr id="150536" name="Group 10"/>
          <p:cNvGrpSpPr>
            <a:grpSpLocks/>
          </p:cNvGrpSpPr>
          <p:nvPr/>
        </p:nvGrpSpPr>
        <p:grpSpPr bwMode="auto">
          <a:xfrm>
            <a:off x="3221831" y="3429000"/>
            <a:ext cx="2591991" cy="820341"/>
            <a:chOff x="1639" y="2205"/>
            <a:chExt cx="2177" cy="689"/>
          </a:xfrm>
        </p:grpSpPr>
        <p:sp>
          <p:nvSpPr>
            <p:cNvPr id="27" name="AutoShape 12"/>
            <p:cNvSpPr>
              <a:spLocks noChangeArrowheads="1"/>
            </p:cNvSpPr>
            <p:nvPr/>
          </p:nvSpPr>
          <p:spPr bwMode="auto">
            <a:xfrm>
              <a:off x="3317" y="2523"/>
              <a:ext cx="499" cy="182"/>
            </a:xfrm>
            <a:prstGeom prst="rightArrow">
              <a:avLst>
                <a:gd name="adj1" fmla="val 50000"/>
                <a:gd name="adj2" fmla="val 68544"/>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none" anchor="ctr"/>
            <a:lstStyle/>
            <a:p>
              <a:pPr algn="ctr">
                <a:defRPr/>
              </a:pPr>
              <a:endParaRPr lang="zh-CN" altLang="en-US" sz="1500">
                <a:latin typeface="微软雅黑" pitchFamily="34" charset="-122"/>
                <a:ea typeface="微软雅黑" pitchFamily="34" charset="-122"/>
              </a:endParaRPr>
            </a:p>
          </p:txBody>
        </p:sp>
        <p:sp>
          <p:nvSpPr>
            <p:cNvPr id="150544" name="Text Box 13"/>
            <p:cNvSpPr txBox="1">
              <a:spLocks noChangeArrowheads="1"/>
            </p:cNvSpPr>
            <p:nvPr/>
          </p:nvSpPr>
          <p:spPr bwMode="auto">
            <a:xfrm>
              <a:off x="3296" y="2238"/>
              <a:ext cx="520" cy="349"/>
            </a:xfrm>
            <a:prstGeom prst="rect">
              <a:avLst/>
            </a:prstGeom>
            <a:noFill/>
            <a:ln w="9525">
              <a:noFill/>
              <a:miter lim="800000"/>
              <a:headEnd/>
              <a:tailEnd/>
            </a:ln>
          </p:spPr>
          <p:txBody>
            <a:bodyPr>
              <a:spAutoFit/>
            </a:bodyPr>
            <a:lstStyle/>
            <a:p>
              <a:pPr algn="ctr">
                <a:spcBef>
                  <a:spcPct val="50000"/>
                </a:spcBef>
              </a:pPr>
              <a:r>
                <a:rPr lang="zh-CN" altLang="en-US" sz="1050">
                  <a:latin typeface="微软雅黑" pitchFamily="34" charset="-122"/>
                  <a:ea typeface="微软雅黑" pitchFamily="34" charset="-122"/>
                </a:rPr>
                <a:t>网络视频流</a:t>
              </a:r>
            </a:p>
          </p:txBody>
        </p:sp>
        <p:sp>
          <p:nvSpPr>
            <p:cNvPr id="150545" name="Text Box 14"/>
            <p:cNvSpPr txBox="1">
              <a:spLocks noChangeArrowheads="1"/>
            </p:cNvSpPr>
            <p:nvPr/>
          </p:nvSpPr>
          <p:spPr bwMode="auto">
            <a:xfrm>
              <a:off x="1639" y="2238"/>
              <a:ext cx="544" cy="349"/>
            </a:xfrm>
            <a:prstGeom prst="rect">
              <a:avLst/>
            </a:prstGeom>
            <a:noFill/>
            <a:ln w="9525">
              <a:noFill/>
              <a:miter lim="800000"/>
              <a:headEnd/>
              <a:tailEnd/>
            </a:ln>
          </p:spPr>
          <p:txBody>
            <a:bodyPr>
              <a:spAutoFit/>
            </a:bodyPr>
            <a:lstStyle/>
            <a:p>
              <a:pPr algn="ctr">
                <a:spcBef>
                  <a:spcPct val="50000"/>
                </a:spcBef>
              </a:pPr>
              <a:r>
                <a:rPr lang="zh-CN" altLang="en-US" sz="1050">
                  <a:latin typeface="微软雅黑" pitchFamily="34" charset="-122"/>
                  <a:ea typeface="微软雅黑" pitchFamily="34" charset="-122"/>
                </a:rPr>
                <a:t>网络视频流</a:t>
              </a:r>
            </a:p>
          </p:txBody>
        </p:sp>
        <p:sp>
          <p:nvSpPr>
            <p:cNvPr id="30" name="AutoShape 15"/>
            <p:cNvSpPr>
              <a:spLocks noChangeArrowheads="1"/>
            </p:cNvSpPr>
            <p:nvPr/>
          </p:nvSpPr>
          <p:spPr bwMode="auto">
            <a:xfrm>
              <a:off x="1684" y="2524"/>
              <a:ext cx="499" cy="182"/>
            </a:xfrm>
            <a:prstGeom prst="rightArrow">
              <a:avLst>
                <a:gd name="adj1" fmla="val 50000"/>
                <a:gd name="adj2" fmla="val 68544"/>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wrap="none" anchor="ctr"/>
            <a:lstStyle/>
            <a:p>
              <a:pPr algn="ctr">
                <a:defRPr/>
              </a:pPr>
              <a:endParaRPr lang="zh-CN" altLang="en-US" sz="1500">
                <a:latin typeface="微软雅黑" pitchFamily="34" charset="-122"/>
                <a:ea typeface="微软雅黑" pitchFamily="34" charset="-122"/>
              </a:endParaRPr>
            </a:p>
          </p:txBody>
        </p:sp>
        <p:grpSp>
          <p:nvGrpSpPr>
            <p:cNvPr id="150547" name="Group 17"/>
            <p:cNvGrpSpPr>
              <a:grpSpLocks/>
            </p:cNvGrpSpPr>
            <p:nvPr/>
          </p:nvGrpSpPr>
          <p:grpSpPr bwMode="auto">
            <a:xfrm>
              <a:off x="2233" y="2205"/>
              <a:ext cx="1024" cy="689"/>
              <a:chOff x="1021" y="900"/>
              <a:chExt cx="1024" cy="689"/>
            </a:xfrm>
          </p:grpSpPr>
          <p:pic>
            <p:nvPicPr>
              <p:cNvPr id="150548" name="Picture 18" descr="cloud"/>
              <p:cNvPicPr>
                <a:picLocks noChangeAspect="1" noChangeArrowheads="1"/>
              </p:cNvPicPr>
              <p:nvPr/>
            </p:nvPicPr>
            <p:blipFill>
              <a:blip r:embed="rId2" cstate="print"/>
              <a:srcRect/>
              <a:stretch>
                <a:fillRect/>
              </a:stretch>
            </p:blipFill>
            <p:spPr bwMode="auto">
              <a:xfrm>
                <a:off x="1021" y="900"/>
                <a:ext cx="1024" cy="689"/>
              </a:xfrm>
              <a:prstGeom prst="rect">
                <a:avLst/>
              </a:prstGeom>
              <a:noFill/>
              <a:ln w="9525">
                <a:noFill/>
                <a:miter lim="800000"/>
                <a:headEnd/>
                <a:tailEnd/>
              </a:ln>
            </p:spPr>
          </p:pic>
          <p:sp>
            <p:nvSpPr>
              <p:cNvPr id="150549" name="Text Box 19"/>
              <p:cNvSpPr txBox="1">
                <a:spLocks noChangeArrowheads="1"/>
              </p:cNvSpPr>
              <p:nvPr/>
            </p:nvSpPr>
            <p:spPr bwMode="auto">
              <a:xfrm>
                <a:off x="1021" y="1125"/>
                <a:ext cx="998" cy="271"/>
              </a:xfrm>
              <a:prstGeom prst="rect">
                <a:avLst/>
              </a:prstGeom>
              <a:noFill/>
              <a:ln w="28575" algn="ctr">
                <a:noFill/>
                <a:miter lim="800000"/>
                <a:headEnd/>
                <a:tailEnd/>
              </a:ln>
            </p:spPr>
            <p:txBody>
              <a:bodyPr>
                <a:spAutoFit/>
              </a:bodyPr>
              <a:lstStyle/>
              <a:p>
                <a:pPr algn="ctr">
                  <a:spcBef>
                    <a:spcPct val="50000"/>
                  </a:spcBef>
                </a:pPr>
                <a:r>
                  <a:rPr lang="zh-CN" altLang="en-US" sz="1500">
                    <a:latin typeface="微软雅黑" pitchFamily="34" charset="-122"/>
                    <a:ea typeface="微软雅黑" pitchFamily="34" charset="-122"/>
                  </a:rPr>
                  <a:t>网络</a:t>
                </a:r>
              </a:p>
            </p:txBody>
          </p:sp>
        </p:grpSp>
      </p:grpSp>
      <p:grpSp>
        <p:nvGrpSpPr>
          <p:cNvPr id="150537" name="组合 33"/>
          <p:cNvGrpSpPr>
            <a:grpSpLocks/>
          </p:cNvGrpSpPr>
          <p:nvPr/>
        </p:nvGrpSpPr>
        <p:grpSpPr bwMode="auto">
          <a:xfrm>
            <a:off x="1989536" y="3643314"/>
            <a:ext cx="1178719" cy="589360"/>
            <a:chOff x="1071660" y="3337296"/>
            <a:chExt cx="4260815" cy="2060452"/>
          </a:xfrm>
        </p:grpSpPr>
        <p:pic>
          <p:nvPicPr>
            <p:cNvPr id="150541" name="图片 34" descr="枪机.png"/>
            <p:cNvPicPr>
              <a:picLocks noChangeAspect="1"/>
            </p:cNvPicPr>
            <p:nvPr/>
          </p:nvPicPr>
          <p:blipFill>
            <a:blip r:embed="rId3" cstate="print"/>
            <a:srcRect/>
            <a:stretch>
              <a:fillRect/>
            </a:stretch>
          </p:blipFill>
          <p:spPr bwMode="auto">
            <a:xfrm>
              <a:off x="1071660" y="3337296"/>
              <a:ext cx="3889256" cy="2060452"/>
            </a:xfrm>
            <a:prstGeom prst="rect">
              <a:avLst/>
            </a:prstGeom>
            <a:noFill/>
            <a:ln w="9525">
              <a:noFill/>
              <a:miter lim="800000"/>
              <a:headEnd/>
              <a:tailEnd/>
            </a:ln>
          </p:spPr>
        </p:pic>
        <p:pic>
          <p:nvPicPr>
            <p:cNvPr id="150542" name="图片 35" descr="网络.png"/>
            <p:cNvPicPr>
              <a:picLocks noChangeAspect="1"/>
            </p:cNvPicPr>
            <p:nvPr/>
          </p:nvPicPr>
          <p:blipFill>
            <a:blip r:embed="rId4" cstate="print"/>
            <a:srcRect/>
            <a:stretch>
              <a:fillRect/>
            </a:stretch>
          </p:blipFill>
          <p:spPr bwMode="auto">
            <a:xfrm>
              <a:off x="4116349" y="3900978"/>
              <a:ext cx="1216126" cy="1204996"/>
            </a:xfrm>
            <a:prstGeom prst="rect">
              <a:avLst/>
            </a:prstGeom>
            <a:noFill/>
            <a:ln w="9525">
              <a:noFill/>
              <a:miter lim="800000"/>
              <a:headEnd/>
              <a:tailEnd/>
            </a:ln>
          </p:spPr>
        </p:pic>
      </p:grpSp>
      <p:grpSp>
        <p:nvGrpSpPr>
          <p:cNvPr id="6" name="组合 36"/>
          <p:cNvGrpSpPr/>
          <p:nvPr/>
        </p:nvGrpSpPr>
        <p:grpSpPr>
          <a:xfrm>
            <a:off x="5814138" y="3482150"/>
            <a:ext cx="1285884" cy="857256"/>
            <a:chOff x="3428992" y="2000240"/>
            <a:chExt cx="5029210" cy="2944374"/>
          </a:xfrm>
          <a:effectLst>
            <a:outerShdw blurRad="50800" dist="38100" dir="2700000" algn="tl" rotWithShape="0">
              <a:prstClr val="black">
                <a:alpha val="40000"/>
              </a:prstClr>
            </a:outerShdw>
          </a:effectLst>
        </p:grpSpPr>
        <p:pic>
          <p:nvPicPr>
            <p:cNvPr id="38" name="图片 37" descr="仪器01.png"/>
            <p:cNvPicPr>
              <a:picLocks noChangeAspect="1"/>
            </p:cNvPicPr>
            <p:nvPr/>
          </p:nvPicPr>
          <p:blipFill>
            <a:blip r:embed="rId5" cstate="print"/>
            <a:stretch>
              <a:fillRect/>
            </a:stretch>
          </p:blipFill>
          <p:spPr>
            <a:xfrm>
              <a:off x="3428992" y="2000240"/>
              <a:ext cx="5029210" cy="2944374"/>
            </a:xfrm>
            <a:prstGeom prst="rect">
              <a:avLst/>
            </a:prstGeom>
          </p:spPr>
        </p:pic>
        <p:pic>
          <p:nvPicPr>
            <p:cNvPr id="39" name="图片 38" descr="存储.png"/>
            <p:cNvPicPr>
              <a:picLocks noChangeAspect="1"/>
            </p:cNvPicPr>
            <p:nvPr/>
          </p:nvPicPr>
          <p:blipFill>
            <a:blip r:embed="rId6" cstate="print"/>
            <a:stretch>
              <a:fillRect/>
            </a:stretch>
          </p:blipFill>
          <p:spPr>
            <a:xfrm>
              <a:off x="4929190" y="2500306"/>
              <a:ext cx="2170180" cy="1130810"/>
            </a:xfrm>
            <a:prstGeom prst="rect">
              <a:avLst/>
            </a:prstGeom>
          </p:spPr>
        </p:pic>
      </p:grpSp>
      <p:sp>
        <p:nvSpPr>
          <p:cNvPr id="150539" name="Text Box 6"/>
          <p:cNvSpPr txBox="1">
            <a:spLocks noChangeArrowheads="1"/>
          </p:cNvSpPr>
          <p:nvPr/>
        </p:nvSpPr>
        <p:spPr bwMode="auto">
          <a:xfrm>
            <a:off x="6149579" y="4400551"/>
            <a:ext cx="647700" cy="276999"/>
          </a:xfrm>
          <a:prstGeom prst="rect">
            <a:avLst/>
          </a:prstGeom>
          <a:noFill/>
          <a:ln w="9525">
            <a:noFill/>
            <a:miter lim="800000"/>
            <a:headEnd/>
            <a:tailEnd/>
          </a:ln>
        </p:spPr>
        <p:txBody>
          <a:bodyPr>
            <a:spAutoFit/>
          </a:bodyPr>
          <a:lstStyle/>
          <a:p>
            <a:pPr algn="ctr">
              <a:spcBef>
                <a:spcPct val="50000"/>
              </a:spcBef>
            </a:pPr>
            <a:r>
              <a:rPr lang="en-US" altLang="zh-CN" sz="1200">
                <a:latin typeface="微软雅黑" pitchFamily="34" charset="-122"/>
                <a:ea typeface="微软雅黑" pitchFamily="34" charset="-122"/>
              </a:rPr>
              <a:t>NVR</a:t>
            </a:r>
            <a:endParaRPr lang="zh-CN" altLang="en-US" sz="1200">
              <a:latin typeface="微软雅黑" pitchFamily="34" charset="-122"/>
              <a:ea typeface="微软雅黑" pitchFamily="34" charset="-122"/>
            </a:endParaRPr>
          </a:p>
        </p:txBody>
      </p:sp>
      <p:sp>
        <p:nvSpPr>
          <p:cNvPr id="150540" name="Text Box 6"/>
          <p:cNvSpPr txBox="1">
            <a:spLocks noChangeArrowheads="1"/>
          </p:cNvSpPr>
          <p:nvPr/>
        </p:nvSpPr>
        <p:spPr bwMode="auto">
          <a:xfrm>
            <a:off x="2190751" y="4400551"/>
            <a:ext cx="964406" cy="276999"/>
          </a:xfrm>
          <a:prstGeom prst="rect">
            <a:avLst/>
          </a:prstGeom>
          <a:noFill/>
          <a:ln w="9525">
            <a:noFill/>
            <a:miter lim="800000"/>
            <a:headEnd/>
            <a:tailEnd/>
          </a:ln>
        </p:spPr>
        <p:txBody>
          <a:bodyPr>
            <a:spAutoFit/>
          </a:bodyPr>
          <a:lstStyle/>
          <a:p>
            <a:pPr algn="ctr">
              <a:spcBef>
                <a:spcPct val="50000"/>
              </a:spcBef>
            </a:pPr>
            <a:r>
              <a:rPr lang="zh-CN" altLang="en-US" sz="1200">
                <a:latin typeface="微软雅黑" pitchFamily="34" charset="-122"/>
                <a:ea typeface="微软雅黑" pitchFamily="34" charset="-122"/>
              </a:rPr>
              <a:t>网络摄像机</a:t>
            </a:r>
          </a:p>
        </p:txBody>
      </p:sp>
    </p:spTree>
    <p:extLst>
      <p:ext uri="{BB962C8B-B14F-4D97-AF65-F5344CB8AC3E}">
        <p14:creationId xmlns:p14="http://schemas.microsoft.com/office/powerpoint/2010/main" val="3623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idx="4294967295"/>
          </p:nvPr>
        </p:nvSpPr>
        <p:spPr>
          <a:xfrm>
            <a:off x="355600" y="1124215"/>
            <a:ext cx="6840141" cy="377429"/>
          </a:xfrm>
        </p:spPr>
        <p:txBody>
          <a:bodyPr/>
          <a:lstStyle/>
          <a:p>
            <a:pPr eaLnBrk="1" hangingPunct="1"/>
            <a:r>
              <a:rPr lang="zh-CN" altLang="en-US" dirty="0" smtClean="0"/>
              <a:t>网络视频录像机（</a:t>
            </a:r>
            <a:r>
              <a:rPr lang="en-US" altLang="zh-CN" dirty="0" smtClean="0"/>
              <a:t>NVR</a:t>
            </a:r>
            <a:r>
              <a:rPr lang="zh-CN" altLang="en-US" dirty="0" smtClean="0"/>
              <a:t>）</a:t>
            </a:r>
          </a:p>
        </p:txBody>
      </p:sp>
      <p:sp>
        <p:nvSpPr>
          <p:cNvPr id="151555" name="内容占位符 2"/>
          <p:cNvSpPr>
            <a:spLocks noGrp="1"/>
          </p:cNvSpPr>
          <p:nvPr>
            <p:ph idx="4294967295"/>
          </p:nvPr>
        </p:nvSpPr>
        <p:spPr>
          <a:xfrm>
            <a:off x="725091" y="1701403"/>
            <a:ext cx="8418909" cy="3995738"/>
          </a:xfrm>
          <a:prstGeom prst="rect">
            <a:avLst/>
          </a:prstGeom>
        </p:spPr>
        <p:txBody>
          <a:bodyPr/>
          <a:lstStyle/>
          <a:p>
            <a:pPr eaLnBrk="1" hangingPunct="1"/>
            <a:r>
              <a:rPr lang="zh-CN" altLang="en-US" smtClean="0">
                <a:latin typeface="幼圆" pitchFamily="49" charset="-122"/>
              </a:rPr>
              <a:t>定位：中小网络监控系统方案</a:t>
            </a:r>
          </a:p>
          <a:p>
            <a:pPr eaLnBrk="1" hangingPunct="1"/>
            <a:r>
              <a:rPr lang="zh-CN" altLang="en-US" smtClean="0">
                <a:latin typeface="幼圆" pitchFamily="49" charset="-122"/>
              </a:rPr>
              <a:t>功能：支持网络视频的接入、存储、点播</a:t>
            </a:r>
          </a:p>
          <a:p>
            <a:pPr eaLnBrk="1" hangingPunct="1"/>
            <a:r>
              <a:rPr lang="zh-CN" altLang="en-US" smtClean="0">
                <a:latin typeface="幼圆" pitchFamily="49" charset="-122"/>
              </a:rPr>
              <a:t>优势：使监控简单布署、美观</a:t>
            </a:r>
          </a:p>
          <a:p>
            <a:pPr eaLnBrk="1" hangingPunct="1"/>
            <a:endParaRPr lang="zh-CN" altLang="en-US" smtClean="0">
              <a:latin typeface="幼圆" pitchFamily="49" charset="-122"/>
            </a:endParaRPr>
          </a:p>
        </p:txBody>
      </p:sp>
      <p:pic>
        <p:nvPicPr>
          <p:cNvPr id="151556" name="图片 3" descr="NVR方案.png"/>
          <p:cNvPicPr>
            <a:picLocks noChangeAspect="1"/>
          </p:cNvPicPr>
          <p:nvPr/>
        </p:nvPicPr>
        <p:blipFill>
          <a:blip r:embed="rId2" cstate="print"/>
          <a:srcRect/>
          <a:stretch>
            <a:fillRect/>
          </a:stretch>
        </p:blipFill>
        <p:spPr bwMode="auto">
          <a:xfrm>
            <a:off x="4196953" y="3053955"/>
            <a:ext cx="2946797" cy="2426494"/>
          </a:xfrm>
          <a:prstGeom prst="rect">
            <a:avLst/>
          </a:prstGeom>
          <a:noFill/>
          <a:ln w="9525">
            <a:noFill/>
            <a:miter lim="800000"/>
            <a:headEnd/>
            <a:tailEnd/>
          </a:ln>
        </p:spPr>
      </p:pic>
    </p:spTree>
    <p:extLst>
      <p:ext uri="{BB962C8B-B14F-4D97-AF65-F5344CB8AC3E}">
        <p14:creationId xmlns:p14="http://schemas.microsoft.com/office/powerpoint/2010/main" val="259666134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364067" y="1124215"/>
            <a:ext cx="6840141" cy="377429"/>
          </a:xfrm>
        </p:spPr>
        <p:txBody>
          <a:bodyPr/>
          <a:lstStyle/>
          <a:p>
            <a:pPr eaLnBrk="1" hangingPunct="1"/>
            <a:r>
              <a:rPr lang="zh-CN" altLang="en-US" dirty="0" smtClean="0"/>
              <a:t>混合型网络硬盘录像机（</a:t>
            </a:r>
            <a:r>
              <a:rPr lang="en-US" altLang="zh-CN" dirty="0" smtClean="0"/>
              <a:t>H-DVR</a:t>
            </a:r>
            <a:r>
              <a:rPr lang="zh-CN" altLang="en-US" dirty="0" smtClean="0"/>
              <a:t>）</a:t>
            </a:r>
          </a:p>
        </p:txBody>
      </p:sp>
      <p:sp>
        <p:nvSpPr>
          <p:cNvPr id="153603"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en-US" altLang="zh-CN"/>
              <a:t>H-DVR</a:t>
            </a:r>
            <a:r>
              <a:rPr lang="zh-CN" altLang="en-US"/>
              <a:t>（</a:t>
            </a:r>
            <a:r>
              <a:rPr lang="en-US" altLang="zh-CN"/>
              <a:t>Hybrid DVR</a:t>
            </a:r>
            <a:r>
              <a:rPr lang="zh-CN" altLang="en-US"/>
              <a:t>）混合型</a:t>
            </a:r>
            <a:r>
              <a:rPr lang="en-US" altLang="zh-CN"/>
              <a:t>DVR</a:t>
            </a:r>
            <a:r>
              <a:rPr lang="zh-CN" altLang="en-US"/>
              <a:t>或复合</a:t>
            </a:r>
            <a:r>
              <a:rPr lang="en-US" altLang="zh-CN"/>
              <a:t>DVR</a:t>
            </a:r>
            <a:r>
              <a:rPr lang="zh-CN" altLang="en-US"/>
              <a:t>；可同时接入模拟摄像机和网络摄像机</a:t>
            </a:r>
          </a:p>
          <a:p>
            <a:pPr eaLnBrk="1" hangingPunct="1"/>
            <a:r>
              <a:rPr lang="en-US" altLang="zh-CN"/>
              <a:t>H-DVR = DVR + NVR</a:t>
            </a:r>
          </a:p>
        </p:txBody>
      </p:sp>
      <p:pic>
        <p:nvPicPr>
          <p:cNvPr id="153604" name="Picture 4" descr="DS-9000三维"/>
          <p:cNvPicPr>
            <a:picLocks noChangeAspect="1" noChangeArrowheads="1"/>
          </p:cNvPicPr>
          <p:nvPr/>
        </p:nvPicPr>
        <p:blipFill>
          <a:blip r:embed="rId2" cstate="print"/>
          <a:srcRect/>
          <a:stretch>
            <a:fillRect/>
          </a:stretch>
        </p:blipFill>
        <p:spPr bwMode="auto">
          <a:xfrm>
            <a:off x="3221831" y="3212307"/>
            <a:ext cx="2538413" cy="864394"/>
          </a:xfrm>
          <a:prstGeom prst="rect">
            <a:avLst/>
          </a:prstGeom>
          <a:noFill/>
          <a:ln w="9525">
            <a:noFill/>
            <a:miter lim="800000"/>
            <a:headEnd/>
            <a:tailEnd/>
          </a:ln>
        </p:spPr>
      </p:pic>
      <p:pic>
        <p:nvPicPr>
          <p:cNvPr id="81925" name="Picture 5" descr="19"/>
          <p:cNvPicPr>
            <a:picLocks noChangeAspect="1" noChangeArrowheads="1"/>
          </p:cNvPicPr>
          <p:nvPr/>
        </p:nvPicPr>
        <p:blipFill>
          <a:blip r:embed="rId3" cstate="print"/>
          <a:srcRect/>
          <a:stretch>
            <a:fillRect/>
          </a:stretch>
        </p:blipFill>
        <p:spPr bwMode="auto">
          <a:xfrm>
            <a:off x="5491164" y="4242199"/>
            <a:ext cx="922735" cy="753665"/>
          </a:xfrm>
          <a:prstGeom prst="rect">
            <a:avLst/>
          </a:prstGeom>
          <a:noFill/>
          <a:ln w="9525">
            <a:noFill/>
            <a:miter lim="800000"/>
            <a:headEnd/>
            <a:tailEnd/>
          </a:ln>
        </p:spPr>
      </p:pic>
      <p:pic>
        <p:nvPicPr>
          <p:cNvPr id="81926" name="Picture 6" descr="02"/>
          <p:cNvPicPr>
            <a:picLocks noChangeAspect="1" noChangeArrowheads="1"/>
          </p:cNvPicPr>
          <p:nvPr/>
        </p:nvPicPr>
        <p:blipFill>
          <a:blip r:embed="rId4" cstate="print"/>
          <a:srcRect/>
          <a:stretch>
            <a:fillRect/>
          </a:stretch>
        </p:blipFill>
        <p:spPr bwMode="auto">
          <a:xfrm>
            <a:off x="1656160" y="4619626"/>
            <a:ext cx="776288" cy="389335"/>
          </a:xfrm>
          <a:prstGeom prst="rect">
            <a:avLst/>
          </a:prstGeom>
          <a:noFill/>
          <a:ln w="9525">
            <a:noFill/>
            <a:miter lim="800000"/>
            <a:headEnd/>
            <a:tailEnd/>
          </a:ln>
        </p:spPr>
      </p:pic>
      <p:pic>
        <p:nvPicPr>
          <p:cNvPr id="81927" name="Picture 7" descr="02"/>
          <p:cNvPicPr>
            <a:picLocks noChangeAspect="1" noChangeArrowheads="1"/>
          </p:cNvPicPr>
          <p:nvPr/>
        </p:nvPicPr>
        <p:blipFill>
          <a:blip r:embed="rId4" cstate="print"/>
          <a:srcRect/>
          <a:stretch>
            <a:fillRect/>
          </a:stretch>
        </p:blipFill>
        <p:spPr bwMode="auto">
          <a:xfrm>
            <a:off x="2520553" y="4619626"/>
            <a:ext cx="776288" cy="389335"/>
          </a:xfrm>
          <a:prstGeom prst="rect">
            <a:avLst/>
          </a:prstGeom>
          <a:noFill/>
          <a:ln w="9525">
            <a:noFill/>
            <a:miter lim="800000"/>
            <a:headEnd/>
            <a:tailEnd/>
          </a:ln>
        </p:spPr>
      </p:pic>
      <p:pic>
        <p:nvPicPr>
          <p:cNvPr id="81928" name="Picture 8" descr="02"/>
          <p:cNvPicPr>
            <a:picLocks noChangeAspect="1" noChangeArrowheads="1"/>
          </p:cNvPicPr>
          <p:nvPr/>
        </p:nvPicPr>
        <p:blipFill>
          <a:blip r:embed="rId4" cstate="print"/>
          <a:srcRect/>
          <a:stretch>
            <a:fillRect/>
          </a:stretch>
        </p:blipFill>
        <p:spPr bwMode="auto">
          <a:xfrm>
            <a:off x="3384947" y="4566047"/>
            <a:ext cx="776288" cy="389334"/>
          </a:xfrm>
          <a:prstGeom prst="rect">
            <a:avLst/>
          </a:prstGeom>
          <a:noFill/>
          <a:ln w="9525">
            <a:noFill/>
            <a:miter lim="800000"/>
            <a:headEnd/>
            <a:tailEnd/>
          </a:ln>
        </p:spPr>
      </p:pic>
      <p:pic>
        <p:nvPicPr>
          <p:cNvPr id="81929" name="Picture 9" descr="19"/>
          <p:cNvPicPr>
            <a:picLocks noChangeAspect="1" noChangeArrowheads="1"/>
          </p:cNvPicPr>
          <p:nvPr/>
        </p:nvPicPr>
        <p:blipFill>
          <a:blip r:embed="rId3" cstate="print"/>
          <a:srcRect/>
          <a:stretch>
            <a:fillRect/>
          </a:stretch>
        </p:blipFill>
        <p:spPr bwMode="auto">
          <a:xfrm>
            <a:off x="4626770" y="4242199"/>
            <a:ext cx="922735" cy="753665"/>
          </a:xfrm>
          <a:prstGeom prst="rect">
            <a:avLst/>
          </a:prstGeom>
          <a:noFill/>
          <a:ln w="9525">
            <a:noFill/>
            <a:miter lim="800000"/>
            <a:headEnd/>
            <a:tailEnd/>
          </a:ln>
        </p:spPr>
      </p:pic>
      <p:pic>
        <p:nvPicPr>
          <p:cNvPr id="81930" name="Picture 10" descr="19"/>
          <p:cNvPicPr>
            <a:picLocks noChangeAspect="1" noChangeArrowheads="1"/>
          </p:cNvPicPr>
          <p:nvPr/>
        </p:nvPicPr>
        <p:blipFill>
          <a:blip r:embed="rId3" cstate="print"/>
          <a:srcRect/>
          <a:stretch>
            <a:fillRect/>
          </a:stretch>
        </p:blipFill>
        <p:spPr bwMode="auto">
          <a:xfrm>
            <a:off x="6462714" y="4295775"/>
            <a:ext cx="922735" cy="753666"/>
          </a:xfrm>
          <a:prstGeom prst="rect">
            <a:avLst/>
          </a:prstGeom>
          <a:noFill/>
          <a:ln w="9525">
            <a:noFill/>
            <a:miter lim="800000"/>
            <a:headEnd/>
            <a:tailEnd/>
          </a:ln>
        </p:spPr>
      </p:pic>
    </p:spTree>
    <p:extLst>
      <p:ext uri="{BB962C8B-B14F-4D97-AF65-F5344CB8AC3E}">
        <p14:creationId xmlns:p14="http://schemas.microsoft.com/office/powerpoint/2010/main" val="26107353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28"/>
                                        </p:tgtEl>
                                        <p:attrNameLst>
                                          <p:attrName>style.visibility</p:attrName>
                                        </p:attrNameLst>
                                      </p:cBhvr>
                                      <p:to>
                                        <p:strVal val="visible"/>
                                      </p:to>
                                    </p:set>
                                    <p:anim calcmode="lin" valueType="num">
                                      <p:cBhvr additive="base">
                                        <p:cTn id="7" dur="500" fill="hold"/>
                                        <p:tgtEl>
                                          <p:spTgt spid="81928"/>
                                        </p:tgtEl>
                                        <p:attrNameLst>
                                          <p:attrName>ppt_x</p:attrName>
                                        </p:attrNameLst>
                                      </p:cBhvr>
                                      <p:tavLst>
                                        <p:tav tm="0">
                                          <p:val>
                                            <p:strVal val="0-#ppt_w/2"/>
                                          </p:val>
                                        </p:tav>
                                        <p:tav tm="100000">
                                          <p:val>
                                            <p:strVal val="#ppt_x"/>
                                          </p:val>
                                        </p:tav>
                                      </p:tavLst>
                                    </p:anim>
                                    <p:anim calcmode="lin" valueType="num">
                                      <p:cBhvr additive="base">
                                        <p:cTn id="8" dur="500" fill="hold"/>
                                        <p:tgtEl>
                                          <p:spTgt spid="819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1927"/>
                                        </p:tgtEl>
                                        <p:attrNameLst>
                                          <p:attrName>style.visibility</p:attrName>
                                        </p:attrNameLst>
                                      </p:cBhvr>
                                      <p:to>
                                        <p:strVal val="visible"/>
                                      </p:to>
                                    </p:set>
                                    <p:anim calcmode="lin" valueType="num">
                                      <p:cBhvr additive="base">
                                        <p:cTn id="12" dur="500" fill="hold"/>
                                        <p:tgtEl>
                                          <p:spTgt spid="81927"/>
                                        </p:tgtEl>
                                        <p:attrNameLst>
                                          <p:attrName>ppt_x</p:attrName>
                                        </p:attrNameLst>
                                      </p:cBhvr>
                                      <p:tavLst>
                                        <p:tav tm="0">
                                          <p:val>
                                            <p:strVal val="0-#ppt_w/2"/>
                                          </p:val>
                                        </p:tav>
                                        <p:tav tm="100000">
                                          <p:val>
                                            <p:strVal val="#ppt_x"/>
                                          </p:val>
                                        </p:tav>
                                      </p:tavLst>
                                    </p:anim>
                                    <p:anim calcmode="lin" valueType="num">
                                      <p:cBhvr additive="base">
                                        <p:cTn id="13" dur="500" fill="hold"/>
                                        <p:tgtEl>
                                          <p:spTgt spid="819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1926"/>
                                        </p:tgtEl>
                                        <p:attrNameLst>
                                          <p:attrName>style.visibility</p:attrName>
                                        </p:attrNameLst>
                                      </p:cBhvr>
                                      <p:to>
                                        <p:strVal val="visible"/>
                                      </p:to>
                                    </p:set>
                                    <p:anim calcmode="lin" valueType="num">
                                      <p:cBhvr additive="base">
                                        <p:cTn id="17" dur="500" fill="hold"/>
                                        <p:tgtEl>
                                          <p:spTgt spid="81926"/>
                                        </p:tgtEl>
                                        <p:attrNameLst>
                                          <p:attrName>ppt_x</p:attrName>
                                        </p:attrNameLst>
                                      </p:cBhvr>
                                      <p:tavLst>
                                        <p:tav tm="0">
                                          <p:val>
                                            <p:strVal val="0-#ppt_w/2"/>
                                          </p:val>
                                        </p:tav>
                                        <p:tav tm="100000">
                                          <p:val>
                                            <p:strVal val="#ppt_x"/>
                                          </p:val>
                                        </p:tav>
                                      </p:tavLst>
                                    </p:anim>
                                    <p:anim calcmode="lin" valueType="num">
                                      <p:cBhvr additive="base">
                                        <p:cTn id="18" dur="500" fill="hold"/>
                                        <p:tgtEl>
                                          <p:spTgt spid="8192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81929"/>
                                        </p:tgtEl>
                                        <p:attrNameLst>
                                          <p:attrName>style.visibility</p:attrName>
                                        </p:attrNameLst>
                                      </p:cBhvr>
                                      <p:to>
                                        <p:strVal val="visible"/>
                                      </p:to>
                                    </p:set>
                                    <p:anim calcmode="lin" valueType="num">
                                      <p:cBhvr additive="base">
                                        <p:cTn id="23" dur="500" fill="hold"/>
                                        <p:tgtEl>
                                          <p:spTgt spid="81929"/>
                                        </p:tgtEl>
                                        <p:attrNameLst>
                                          <p:attrName>ppt_x</p:attrName>
                                        </p:attrNameLst>
                                      </p:cBhvr>
                                      <p:tavLst>
                                        <p:tav tm="0">
                                          <p:val>
                                            <p:strVal val="1+#ppt_w/2"/>
                                          </p:val>
                                        </p:tav>
                                        <p:tav tm="100000">
                                          <p:val>
                                            <p:strVal val="#ppt_x"/>
                                          </p:val>
                                        </p:tav>
                                      </p:tavLst>
                                    </p:anim>
                                    <p:anim calcmode="lin" valueType="num">
                                      <p:cBhvr additive="base">
                                        <p:cTn id="24" dur="500" fill="hold"/>
                                        <p:tgtEl>
                                          <p:spTgt spid="81929"/>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2" fill="hold" nodeType="afterEffect">
                                  <p:stCondLst>
                                    <p:cond delay="0"/>
                                  </p:stCondLst>
                                  <p:childTnLst>
                                    <p:set>
                                      <p:cBhvr>
                                        <p:cTn id="27" dur="1" fill="hold">
                                          <p:stCondLst>
                                            <p:cond delay="0"/>
                                          </p:stCondLst>
                                        </p:cTn>
                                        <p:tgtEl>
                                          <p:spTgt spid="81925"/>
                                        </p:tgtEl>
                                        <p:attrNameLst>
                                          <p:attrName>style.visibility</p:attrName>
                                        </p:attrNameLst>
                                      </p:cBhvr>
                                      <p:to>
                                        <p:strVal val="visible"/>
                                      </p:to>
                                    </p:set>
                                    <p:anim calcmode="lin" valueType="num">
                                      <p:cBhvr additive="base">
                                        <p:cTn id="28" dur="500" fill="hold"/>
                                        <p:tgtEl>
                                          <p:spTgt spid="81925"/>
                                        </p:tgtEl>
                                        <p:attrNameLst>
                                          <p:attrName>ppt_x</p:attrName>
                                        </p:attrNameLst>
                                      </p:cBhvr>
                                      <p:tavLst>
                                        <p:tav tm="0">
                                          <p:val>
                                            <p:strVal val="1+#ppt_w/2"/>
                                          </p:val>
                                        </p:tav>
                                        <p:tav tm="100000">
                                          <p:val>
                                            <p:strVal val="#ppt_x"/>
                                          </p:val>
                                        </p:tav>
                                      </p:tavLst>
                                    </p:anim>
                                    <p:anim calcmode="lin" valueType="num">
                                      <p:cBhvr additive="base">
                                        <p:cTn id="29" dur="500" fill="hold"/>
                                        <p:tgtEl>
                                          <p:spTgt spid="81925"/>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2" fill="hold" nodeType="afterEffect">
                                  <p:stCondLst>
                                    <p:cond delay="0"/>
                                  </p:stCondLst>
                                  <p:childTnLst>
                                    <p:set>
                                      <p:cBhvr>
                                        <p:cTn id="32" dur="1" fill="hold">
                                          <p:stCondLst>
                                            <p:cond delay="0"/>
                                          </p:stCondLst>
                                        </p:cTn>
                                        <p:tgtEl>
                                          <p:spTgt spid="81930"/>
                                        </p:tgtEl>
                                        <p:attrNameLst>
                                          <p:attrName>style.visibility</p:attrName>
                                        </p:attrNameLst>
                                      </p:cBhvr>
                                      <p:to>
                                        <p:strVal val="visible"/>
                                      </p:to>
                                    </p:set>
                                    <p:anim calcmode="lin" valueType="num">
                                      <p:cBhvr additive="base">
                                        <p:cTn id="33" dur="500" fill="hold"/>
                                        <p:tgtEl>
                                          <p:spTgt spid="81930"/>
                                        </p:tgtEl>
                                        <p:attrNameLst>
                                          <p:attrName>ppt_x</p:attrName>
                                        </p:attrNameLst>
                                      </p:cBhvr>
                                      <p:tavLst>
                                        <p:tav tm="0">
                                          <p:val>
                                            <p:strVal val="1+#ppt_w/2"/>
                                          </p:val>
                                        </p:tav>
                                        <p:tav tm="100000">
                                          <p:val>
                                            <p:strVal val="#ppt_x"/>
                                          </p:val>
                                        </p:tav>
                                      </p:tavLst>
                                    </p:anim>
                                    <p:anim calcmode="lin" valueType="num">
                                      <p:cBhvr additive="base">
                                        <p:cTn id="34" dur="500" fill="hold"/>
                                        <p:tgtEl>
                                          <p:spTgt spid="819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idx="4294967295"/>
          </p:nvPr>
        </p:nvSpPr>
        <p:spPr>
          <a:xfrm>
            <a:off x="389467" y="1115748"/>
            <a:ext cx="6840141" cy="377429"/>
          </a:xfrm>
        </p:spPr>
        <p:txBody>
          <a:bodyPr/>
          <a:lstStyle/>
          <a:p>
            <a:pPr eaLnBrk="1" hangingPunct="1"/>
            <a:r>
              <a:rPr lang="zh-CN" altLang="en-US" dirty="0" smtClean="0"/>
              <a:t>什么是</a:t>
            </a:r>
            <a:r>
              <a:rPr lang="en-US" altLang="zh-CN" dirty="0" smtClean="0"/>
              <a:t>Hybrid</a:t>
            </a:r>
            <a:r>
              <a:rPr lang="zh-CN" altLang="en-US" dirty="0" smtClean="0"/>
              <a:t>（混合）</a:t>
            </a:r>
          </a:p>
        </p:txBody>
      </p:sp>
      <p:pic>
        <p:nvPicPr>
          <p:cNvPr id="10" name="图片 9" descr="混合动力6BMW.jpg"/>
          <p:cNvPicPr>
            <a:picLocks noChangeAspect="1"/>
          </p:cNvPicPr>
          <p:nvPr/>
        </p:nvPicPr>
        <p:blipFill>
          <a:blip r:embed="rId2" cstate="print"/>
          <a:stretch>
            <a:fillRect/>
          </a:stretch>
        </p:blipFill>
        <p:spPr>
          <a:xfrm>
            <a:off x="1494235" y="4023124"/>
            <a:ext cx="2643188" cy="1106090"/>
          </a:xfrm>
          <a:prstGeom prst="rect">
            <a:avLst/>
          </a:prstGeom>
          <a:ln>
            <a:noFill/>
          </a:ln>
          <a:effectLst>
            <a:outerShdw blurRad="292100" dist="139700" dir="2700000" algn="tl" rotWithShape="0">
              <a:srgbClr val="333333">
                <a:alpha val="65000"/>
              </a:srgbClr>
            </a:outerShdw>
          </a:effectLst>
        </p:spPr>
      </p:pic>
      <p:pic>
        <p:nvPicPr>
          <p:cNvPr id="11" name="图片 10" descr="混合动力.jpg"/>
          <p:cNvPicPr>
            <a:picLocks noChangeAspect="1"/>
          </p:cNvPicPr>
          <p:nvPr/>
        </p:nvPicPr>
        <p:blipFill>
          <a:blip r:embed="rId3" cstate="print"/>
          <a:stretch>
            <a:fillRect/>
          </a:stretch>
        </p:blipFill>
        <p:spPr>
          <a:xfrm>
            <a:off x="1469233" y="1863330"/>
            <a:ext cx="2661047" cy="1835944"/>
          </a:xfrm>
          <a:prstGeom prst="rect">
            <a:avLst/>
          </a:prstGeom>
          <a:ln>
            <a:noFill/>
          </a:ln>
          <a:effectLst>
            <a:outerShdw blurRad="292100" dist="139700" dir="2700000" algn="tl" rotWithShape="0">
              <a:srgbClr val="333333">
                <a:alpha val="65000"/>
              </a:srgbClr>
            </a:outerShdw>
          </a:effectLst>
        </p:spPr>
      </p:pic>
      <p:cxnSp>
        <p:nvCxnSpPr>
          <p:cNvPr id="16" name="直接连接符 15"/>
          <p:cNvCxnSpPr/>
          <p:nvPr/>
        </p:nvCxnSpPr>
        <p:spPr>
          <a:xfrm rot="5400000">
            <a:off x="2519959" y="3645099"/>
            <a:ext cx="3996928"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30"/>
          <p:cNvGrpSpPr>
            <a:grpSpLocks/>
          </p:cNvGrpSpPr>
          <p:nvPr/>
        </p:nvGrpSpPr>
        <p:grpSpPr bwMode="auto">
          <a:xfrm>
            <a:off x="4950620" y="2018111"/>
            <a:ext cx="2699147" cy="1140619"/>
            <a:chOff x="5076056" y="1547500"/>
            <a:chExt cx="3600400" cy="1521460"/>
          </a:xfrm>
        </p:grpSpPr>
        <p:sp>
          <p:nvSpPr>
            <p:cNvPr id="22" name="下箭头标注 21"/>
            <p:cNvSpPr/>
            <p:nvPr/>
          </p:nvSpPr>
          <p:spPr>
            <a:xfrm>
              <a:off x="5076056" y="1557029"/>
              <a:ext cx="3600400" cy="1511931"/>
            </a:xfrm>
            <a:prstGeom prst="downArrowCallou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mn-ea"/>
              </a:endParaRPr>
            </a:p>
          </p:txBody>
        </p:sp>
        <p:pic>
          <p:nvPicPr>
            <p:cNvPr id="18" name="Picture 6" descr="02"/>
            <p:cNvPicPr>
              <a:picLocks noChangeAspect="1" noChangeArrowheads="1"/>
            </p:cNvPicPr>
            <p:nvPr/>
          </p:nvPicPr>
          <p:blipFill>
            <a:blip r:embed="rId4" cstate="print"/>
            <a:srcRect/>
            <a:stretch>
              <a:fillRect/>
            </a:stretch>
          </p:blipFill>
          <p:spPr bwMode="auto">
            <a:xfrm>
              <a:off x="5435300" y="1902346"/>
              <a:ext cx="746761" cy="374526"/>
            </a:xfrm>
            <a:prstGeom prst="rect">
              <a:avLst/>
            </a:prstGeom>
            <a:noFill/>
            <a:effectLst>
              <a:reflection blurRad="6350" stA="50000" endA="300" endPos="55000" dir="5400000" sy="-100000" algn="bl" rotWithShape="0"/>
            </a:effectLst>
          </p:spPr>
        </p:pic>
        <p:pic>
          <p:nvPicPr>
            <p:cNvPr id="19" name="Picture 7" descr="02"/>
            <p:cNvPicPr>
              <a:picLocks noChangeAspect="1" noChangeArrowheads="1"/>
            </p:cNvPicPr>
            <p:nvPr/>
          </p:nvPicPr>
          <p:blipFill>
            <a:blip r:embed="rId4" cstate="print"/>
            <a:srcRect/>
            <a:stretch>
              <a:fillRect/>
            </a:stretch>
          </p:blipFill>
          <p:spPr bwMode="auto">
            <a:xfrm>
              <a:off x="6587825" y="1902346"/>
              <a:ext cx="746761" cy="374526"/>
            </a:xfrm>
            <a:prstGeom prst="rect">
              <a:avLst/>
            </a:prstGeom>
            <a:noFill/>
            <a:effectLst>
              <a:reflection blurRad="6350" stA="50000" endA="300" endPos="55000" dir="5400000" sy="-100000" algn="bl" rotWithShape="0"/>
            </a:effectLst>
          </p:spPr>
        </p:pic>
        <p:pic>
          <p:nvPicPr>
            <p:cNvPr id="20" name="Picture 8" descr="02"/>
            <p:cNvPicPr>
              <a:picLocks noChangeAspect="1" noChangeArrowheads="1"/>
            </p:cNvPicPr>
            <p:nvPr/>
          </p:nvPicPr>
          <p:blipFill>
            <a:blip r:embed="rId4" cstate="print"/>
            <a:srcRect/>
            <a:stretch>
              <a:fillRect/>
            </a:stretch>
          </p:blipFill>
          <p:spPr bwMode="auto">
            <a:xfrm>
              <a:off x="7740352" y="1887860"/>
              <a:ext cx="746760" cy="374525"/>
            </a:xfrm>
            <a:prstGeom prst="rect">
              <a:avLst/>
            </a:prstGeom>
            <a:noFill/>
            <a:effectLst>
              <a:reflection blurRad="6350" stA="50000" endA="300" endPos="55000" dir="5400000" sy="-100000" algn="bl" rotWithShape="0"/>
            </a:effectLst>
          </p:spPr>
        </p:pic>
        <p:sp>
          <p:nvSpPr>
            <p:cNvPr id="23" name="TextBox 22"/>
            <p:cNvSpPr txBox="1"/>
            <p:nvPr/>
          </p:nvSpPr>
          <p:spPr>
            <a:xfrm>
              <a:off x="5940025" y="1547500"/>
              <a:ext cx="2088851" cy="400276"/>
            </a:xfrm>
            <a:prstGeom prst="rect">
              <a:avLst/>
            </a:prstGeom>
            <a:noFill/>
          </p:spPr>
          <p:txBody>
            <a:bodyPr wrap="square">
              <a:spAutoFit/>
            </a:bodyPr>
            <a:lstStyle/>
            <a:p>
              <a:pPr>
                <a:defRPr/>
              </a:pPr>
              <a:r>
                <a:rPr lang="zh-CN" altLang="en-US" sz="1350" dirty="0">
                  <a:solidFill>
                    <a:schemeClr val="bg1"/>
                  </a:solidFill>
                  <a:latin typeface="+mn-ea"/>
                </a:rPr>
                <a:t>模  拟  摄  像  机</a:t>
              </a:r>
            </a:p>
          </p:txBody>
        </p:sp>
      </p:grpSp>
      <p:grpSp>
        <p:nvGrpSpPr>
          <p:cNvPr id="3" name="组合 31"/>
          <p:cNvGrpSpPr>
            <a:grpSpLocks/>
          </p:cNvGrpSpPr>
          <p:nvPr/>
        </p:nvGrpSpPr>
        <p:grpSpPr bwMode="auto">
          <a:xfrm>
            <a:off x="5004197" y="4131469"/>
            <a:ext cx="2700338" cy="1156142"/>
            <a:chOff x="5148064" y="4365104"/>
            <a:chExt cx="3600400" cy="1542408"/>
          </a:xfrm>
        </p:grpSpPr>
        <p:sp>
          <p:nvSpPr>
            <p:cNvPr id="24" name="下箭头标注 23"/>
            <p:cNvSpPr/>
            <p:nvPr/>
          </p:nvSpPr>
          <p:spPr>
            <a:xfrm rot="10800000">
              <a:off x="5148064" y="4365104"/>
              <a:ext cx="3600400" cy="1512168"/>
            </a:xfrm>
            <a:prstGeom prst="downArrowCallou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mn-ea"/>
              </a:endParaRPr>
            </a:p>
          </p:txBody>
        </p:sp>
        <p:pic>
          <p:nvPicPr>
            <p:cNvPr id="25" name="图片 24" descr="DS-2CD876MF-E.png"/>
            <p:cNvPicPr>
              <a:picLocks noChangeAspect="1"/>
            </p:cNvPicPr>
            <p:nvPr/>
          </p:nvPicPr>
          <p:blipFill>
            <a:blip r:embed="rId5" cstate="print"/>
            <a:stretch>
              <a:fillRect/>
            </a:stretch>
          </p:blipFill>
          <p:spPr>
            <a:xfrm>
              <a:off x="5364088" y="5013176"/>
              <a:ext cx="792088" cy="360400"/>
            </a:xfrm>
            <a:prstGeom prst="rect">
              <a:avLst/>
            </a:prstGeom>
            <a:effectLst>
              <a:reflection blurRad="6350" stA="50000" endA="300" endPos="55000" dir="5400000" sy="-100000" algn="bl" rotWithShape="0"/>
            </a:effectLst>
          </p:spPr>
        </p:pic>
        <p:pic>
          <p:nvPicPr>
            <p:cNvPr id="26" name="图片 25" descr="DS-2CD876MF-E.png"/>
            <p:cNvPicPr>
              <a:picLocks noChangeAspect="1"/>
            </p:cNvPicPr>
            <p:nvPr/>
          </p:nvPicPr>
          <p:blipFill>
            <a:blip r:embed="rId5" cstate="print"/>
            <a:stretch>
              <a:fillRect/>
            </a:stretch>
          </p:blipFill>
          <p:spPr>
            <a:xfrm>
              <a:off x="6516216" y="5013176"/>
              <a:ext cx="792088" cy="360400"/>
            </a:xfrm>
            <a:prstGeom prst="rect">
              <a:avLst/>
            </a:prstGeom>
            <a:effectLst>
              <a:reflection blurRad="6350" stA="50000" endA="300" endPos="55000" dir="5400000" sy="-100000" algn="bl" rotWithShape="0"/>
            </a:effectLst>
          </p:spPr>
        </p:pic>
        <p:pic>
          <p:nvPicPr>
            <p:cNvPr id="27" name="图片 26" descr="DS-2CD876MF-E.png"/>
            <p:cNvPicPr>
              <a:picLocks noChangeAspect="1"/>
            </p:cNvPicPr>
            <p:nvPr/>
          </p:nvPicPr>
          <p:blipFill>
            <a:blip r:embed="rId5" cstate="print"/>
            <a:stretch>
              <a:fillRect/>
            </a:stretch>
          </p:blipFill>
          <p:spPr>
            <a:xfrm>
              <a:off x="7668344" y="5013176"/>
              <a:ext cx="792088" cy="360400"/>
            </a:xfrm>
            <a:prstGeom prst="rect">
              <a:avLst/>
            </a:prstGeom>
            <a:effectLst>
              <a:reflection blurRad="6350" stA="50000" endA="300" endPos="55000" dir="5400000" sy="-100000" algn="bl" rotWithShape="0"/>
            </a:effectLst>
          </p:spPr>
        </p:pic>
        <p:sp>
          <p:nvSpPr>
            <p:cNvPr id="28" name="TextBox 27"/>
            <p:cNvSpPr txBox="1"/>
            <p:nvPr/>
          </p:nvSpPr>
          <p:spPr>
            <a:xfrm>
              <a:off x="5940216" y="5507173"/>
              <a:ext cx="2159938" cy="400339"/>
            </a:xfrm>
            <a:prstGeom prst="rect">
              <a:avLst/>
            </a:prstGeom>
            <a:noFill/>
          </p:spPr>
          <p:txBody>
            <a:bodyPr wrap="square">
              <a:spAutoFit/>
            </a:bodyPr>
            <a:lstStyle/>
            <a:p>
              <a:pPr>
                <a:defRPr/>
              </a:pPr>
              <a:r>
                <a:rPr lang="zh-CN" altLang="en-US" sz="1350" dirty="0">
                  <a:solidFill>
                    <a:schemeClr val="bg1"/>
                  </a:solidFill>
                  <a:latin typeface="+mn-ea"/>
                </a:rPr>
                <a:t>网  络  摄  像  机</a:t>
              </a:r>
            </a:p>
          </p:txBody>
        </p:sp>
      </p:grpSp>
      <p:grpSp>
        <p:nvGrpSpPr>
          <p:cNvPr id="4" name="组合 29"/>
          <p:cNvGrpSpPr>
            <a:grpSpLocks/>
          </p:cNvGrpSpPr>
          <p:nvPr/>
        </p:nvGrpSpPr>
        <p:grpSpPr bwMode="auto">
          <a:xfrm>
            <a:off x="5004197" y="3259931"/>
            <a:ext cx="2538413" cy="1001360"/>
            <a:chOff x="5076056" y="3140968"/>
            <a:chExt cx="3384550" cy="1335670"/>
          </a:xfrm>
        </p:grpSpPr>
        <p:pic>
          <p:nvPicPr>
            <p:cNvPr id="154633" name="Picture 4" descr="DS-9000三维"/>
            <p:cNvPicPr>
              <a:picLocks noChangeAspect="1" noChangeArrowheads="1"/>
            </p:cNvPicPr>
            <p:nvPr/>
          </p:nvPicPr>
          <p:blipFill>
            <a:blip r:embed="rId6" cstate="print"/>
            <a:srcRect/>
            <a:stretch>
              <a:fillRect/>
            </a:stretch>
          </p:blipFill>
          <p:spPr bwMode="auto">
            <a:xfrm>
              <a:off x="5076056" y="3140968"/>
              <a:ext cx="3384550" cy="1152525"/>
            </a:xfrm>
            <a:prstGeom prst="rect">
              <a:avLst/>
            </a:prstGeom>
            <a:noFill/>
            <a:ln w="9525">
              <a:noFill/>
              <a:miter lim="800000"/>
              <a:headEnd/>
              <a:tailEnd/>
            </a:ln>
          </p:spPr>
        </p:pic>
        <p:sp>
          <p:nvSpPr>
            <p:cNvPr id="29" name="TextBox 28"/>
            <p:cNvSpPr txBox="1"/>
            <p:nvPr/>
          </p:nvSpPr>
          <p:spPr>
            <a:xfrm>
              <a:off x="5076056" y="4076372"/>
              <a:ext cx="1655762" cy="400266"/>
            </a:xfrm>
            <a:prstGeom prst="rect">
              <a:avLst/>
            </a:prstGeom>
            <a:noFill/>
          </p:spPr>
          <p:txBody>
            <a:bodyPr>
              <a:spAutoFit/>
            </a:bodyPr>
            <a:lstStyle/>
            <a:p>
              <a:pPr>
                <a:defRPr/>
              </a:pPr>
              <a:r>
                <a:rPr lang="en-US" altLang="zh-CN" sz="1350" b="1" dirty="0">
                  <a:solidFill>
                    <a:srgbClr val="C00000"/>
                  </a:solidFill>
                  <a:effectLst>
                    <a:outerShdw blurRad="38100" dist="38100" dir="2700000" algn="tl">
                      <a:srgbClr val="000000">
                        <a:alpha val="43137"/>
                      </a:srgbClr>
                    </a:outerShdw>
                  </a:effectLst>
                  <a:latin typeface="+mn-ea"/>
                </a:rPr>
                <a:t>Hybrid DVR</a:t>
              </a:r>
              <a:endParaRPr lang="zh-CN" altLang="en-US" sz="1350" b="1" dirty="0">
                <a:solidFill>
                  <a:srgbClr val="C00000"/>
                </a:solidFill>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2324627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06400" y="1107281"/>
            <a:ext cx="6840141" cy="377429"/>
          </a:xfrm>
        </p:spPr>
        <p:txBody>
          <a:bodyPr/>
          <a:lstStyle/>
          <a:p>
            <a:r>
              <a:rPr lang="zh-CN" altLang="en-US" dirty="0" smtClean="0">
                <a:latin typeface="Verdana" pitchFamily="34" charset="0"/>
              </a:rPr>
              <a:t>混合型</a:t>
            </a:r>
            <a:r>
              <a:rPr lang="en-US" altLang="zh-CN" dirty="0" smtClean="0">
                <a:latin typeface="Verdana" pitchFamily="34" charset="0"/>
              </a:rPr>
              <a:t>DVR</a:t>
            </a:r>
            <a:r>
              <a:rPr lang="zh-CN" altLang="en-US" dirty="0" smtClean="0">
                <a:latin typeface="Verdana" pitchFamily="34" charset="0"/>
              </a:rPr>
              <a:t>的典型应用</a:t>
            </a:r>
            <a:endParaRPr lang="zh-CN" altLang="en-US" dirty="0"/>
          </a:p>
        </p:txBody>
      </p:sp>
      <p:pic>
        <p:nvPicPr>
          <p:cNvPr id="4" name="Picture 3" descr="DS-9000三维"/>
          <p:cNvPicPr>
            <a:picLocks noChangeAspect="1" noChangeArrowheads="1"/>
          </p:cNvPicPr>
          <p:nvPr/>
        </p:nvPicPr>
        <p:blipFill>
          <a:blip r:embed="rId2" cstate="print"/>
          <a:srcRect/>
          <a:stretch>
            <a:fillRect/>
          </a:stretch>
        </p:blipFill>
        <p:spPr bwMode="auto">
          <a:xfrm>
            <a:off x="4950619" y="3699273"/>
            <a:ext cx="1728788" cy="588169"/>
          </a:xfrm>
          <a:prstGeom prst="rect">
            <a:avLst/>
          </a:prstGeom>
          <a:noFill/>
          <a:ln w="9525">
            <a:noFill/>
            <a:miter lim="800000"/>
            <a:headEnd/>
            <a:tailEnd/>
          </a:ln>
        </p:spPr>
      </p:pic>
      <p:sp>
        <p:nvSpPr>
          <p:cNvPr id="5" name="AutoShape 4"/>
          <p:cNvSpPr>
            <a:spLocks noChangeArrowheads="1"/>
          </p:cNvSpPr>
          <p:nvPr/>
        </p:nvSpPr>
        <p:spPr bwMode="auto">
          <a:xfrm>
            <a:off x="1547814" y="1863330"/>
            <a:ext cx="1079897" cy="216694"/>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1350">
                <a:latin typeface="Verdana" pitchFamily="34" charset="0"/>
                <a:ea typeface="+mj-ea"/>
              </a:rPr>
              <a:t>监  视</a:t>
            </a:r>
          </a:p>
        </p:txBody>
      </p:sp>
      <p:sp>
        <p:nvSpPr>
          <p:cNvPr id="6" name="AutoShape 5"/>
          <p:cNvSpPr>
            <a:spLocks noChangeArrowheads="1"/>
          </p:cNvSpPr>
          <p:nvPr/>
        </p:nvSpPr>
        <p:spPr bwMode="auto">
          <a:xfrm>
            <a:off x="1547814" y="2509839"/>
            <a:ext cx="1079897" cy="216694"/>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1350">
                <a:latin typeface="Verdana" pitchFamily="34" charset="0"/>
                <a:ea typeface="+mj-ea"/>
              </a:rPr>
              <a:t>回  放</a:t>
            </a:r>
          </a:p>
        </p:txBody>
      </p:sp>
      <p:sp>
        <p:nvSpPr>
          <p:cNvPr id="7" name="AutoShape 6"/>
          <p:cNvSpPr>
            <a:spLocks noChangeArrowheads="1"/>
          </p:cNvSpPr>
          <p:nvPr/>
        </p:nvSpPr>
        <p:spPr bwMode="auto">
          <a:xfrm>
            <a:off x="1547814" y="2187180"/>
            <a:ext cx="1079897" cy="216694"/>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1350">
                <a:latin typeface="Verdana" pitchFamily="34" charset="0"/>
                <a:ea typeface="+mj-ea"/>
              </a:rPr>
              <a:t>录  像</a:t>
            </a:r>
          </a:p>
        </p:txBody>
      </p:sp>
      <p:sp>
        <p:nvSpPr>
          <p:cNvPr id="8" name="AutoShape 7"/>
          <p:cNvSpPr>
            <a:spLocks noChangeArrowheads="1"/>
          </p:cNvSpPr>
          <p:nvPr/>
        </p:nvSpPr>
        <p:spPr bwMode="auto">
          <a:xfrm>
            <a:off x="1547814" y="2836070"/>
            <a:ext cx="1079897" cy="216694"/>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1350">
                <a:latin typeface="Verdana" pitchFamily="34" charset="0"/>
                <a:ea typeface="+mj-ea"/>
              </a:rPr>
              <a:t>联  网</a:t>
            </a:r>
          </a:p>
        </p:txBody>
      </p:sp>
      <p:sp>
        <p:nvSpPr>
          <p:cNvPr id="9" name="AutoShape 8"/>
          <p:cNvSpPr>
            <a:spLocks noChangeArrowheads="1"/>
          </p:cNvSpPr>
          <p:nvPr/>
        </p:nvSpPr>
        <p:spPr bwMode="auto">
          <a:xfrm>
            <a:off x="1547814" y="3159920"/>
            <a:ext cx="1079897" cy="216694"/>
          </a:xfrm>
          <a:prstGeom prst="roundRect">
            <a:avLst>
              <a:gd name="adj" fmla="val 16667"/>
            </a:avLst>
          </a:prstGeom>
          <a:solidFill>
            <a:schemeClr val="accent1"/>
          </a:solidFill>
          <a:ln w="9525">
            <a:solidFill>
              <a:schemeClr val="tx1"/>
            </a:solidFill>
            <a:round/>
            <a:headEnd/>
            <a:tailEnd/>
          </a:ln>
        </p:spPr>
        <p:txBody>
          <a:bodyPr wrap="none" anchor="ctr"/>
          <a:lstStyle/>
          <a:p>
            <a:pPr algn="ctr"/>
            <a:r>
              <a:rPr lang="zh-CN" altLang="en-US" sz="1350">
                <a:latin typeface="Verdana" pitchFamily="34" charset="0"/>
                <a:ea typeface="+mj-ea"/>
              </a:rPr>
              <a:t>报  警</a:t>
            </a:r>
          </a:p>
        </p:txBody>
      </p:sp>
      <p:sp>
        <p:nvSpPr>
          <p:cNvPr id="10" name="AutoShape 18"/>
          <p:cNvSpPr>
            <a:spLocks noChangeArrowheads="1"/>
          </p:cNvSpPr>
          <p:nvPr/>
        </p:nvSpPr>
        <p:spPr bwMode="auto">
          <a:xfrm rot="-5400000">
            <a:off x="6785372" y="3752850"/>
            <a:ext cx="270272" cy="377429"/>
          </a:xfrm>
          <a:prstGeom prst="upDownArrow">
            <a:avLst>
              <a:gd name="adj1" fmla="val 49778"/>
              <a:gd name="adj2" fmla="val 33037"/>
            </a:avLst>
          </a:prstGeom>
          <a:solidFill>
            <a:srgbClr val="C0C0C0"/>
          </a:solidFill>
          <a:ln w="9525">
            <a:solidFill>
              <a:schemeClr val="bg1"/>
            </a:solidFill>
            <a:miter lim="800000"/>
            <a:headEnd/>
            <a:tailEnd/>
          </a:ln>
        </p:spPr>
        <p:txBody>
          <a:bodyPr vert="eaVert" wrap="none" anchor="ctr"/>
          <a:lstStyle/>
          <a:p>
            <a:endParaRPr lang="zh-CN" altLang="zh-CN" sz="1500">
              <a:latin typeface="Verdana" pitchFamily="34" charset="0"/>
              <a:ea typeface="+mj-ea"/>
            </a:endParaRPr>
          </a:p>
        </p:txBody>
      </p:sp>
      <p:pic>
        <p:nvPicPr>
          <p:cNvPr id="11" name="Picture 10" descr="监视器04"/>
          <p:cNvPicPr>
            <a:picLocks noChangeAspect="1" noChangeArrowheads="1"/>
          </p:cNvPicPr>
          <p:nvPr/>
        </p:nvPicPr>
        <p:blipFill>
          <a:blip r:embed="rId3" cstate="print"/>
          <a:srcRect/>
          <a:stretch>
            <a:fillRect/>
          </a:stretch>
        </p:blipFill>
        <p:spPr bwMode="auto">
          <a:xfrm>
            <a:off x="5489974" y="2484835"/>
            <a:ext cx="810815" cy="728663"/>
          </a:xfrm>
          <a:prstGeom prst="rect">
            <a:avLst/>
          </a:prstGeom>
          <a:noFill/>
          <a:ln w="9525">
            <a:noFill/>
            <a:miter lim="800000"/>
            <a:headEnd/>
            <a:tailEnd/>
          </a:ln>
        </p:spPr>
      </p:pic>
      <p:sp>
        <p:nvSpPr>
          <p:cNvPr id="12" name="AutoShape 28"/>
          <p:cNvSpPr>
            <a:spLocks noChangeArrowheads="1"/>
          </p:cNvSpPr>
          <p:nvPr/>
        </p:nvSpPr>
        <p:spPr bwMode="auto">
          <a:xfrm rot="-5400000">
            <a:off x="5706667" y="3321845"/>
            <a:ext cx="378619" cy="269081"/>
          </a:xfrm>
          <a:prstGeom prst="rightArrow">
            <a:avLst>
              <a:gd name="adj1" fmla="val 49556"/>
              <a:gd name="adj2" fmla="val 39379"/>
            </a:avLst>
          </a:prstGeom>
          <a:solidFill>
            <a:srgbClr val="C0C0C0"/>
          </a:solidFill>
          <a:ln w="9525">
            <a:solidFill>
              <a:schemeClr val="bg1"/>
            </a:solidFill>
            <a:miter lim="800000"/>
            <a:headEnd/>
            <a:tailEnd/>
          </a:ln>
        </p:spPr>
        <p:txBody>
          <a:bodyPr vert="eaVert" wrap="none" anchor="ctr"/>
          <a:lstStyle/>
          <a:p>
            <a:endParaRPr lang="zh-CN" altLang="zh-CN" sz="1500">
              <a:latin typeface="Verdana" pitchFamily="34" charset="0"/>
              <a:ea typeface="+mj-ea"/>
            </a:endParaRPr>
          </a:p>
        </p:txBody>
      </p:sp>
      <p:sp>
        <p:nvSpPr>
          <p:cNvPr id="13" name="AutoShape 28"/>
          <p:cNvSpPr>
            <a:spLocks noChangeArrowheads="1"/>
          </p:cNvSpPr>
          <p:nvPr/>
        </p:nvSpPr>
        <p:spPr bwMode="auto">
          <a:xfrm>
            <a:off x="4463655" y="3914776"/>
            <a:ext cx="378619" cy="269081"/>
          </a:xfrm>
          <a:prstGeom prst="rightArrow">
            <a:avLst>
              <a:gd name="adj1" fmla="val 49556"/>
              <a:gd name="adj2" fmla="val 39379"/>
            </a:avLst>
          </a:prstGeom>
          <a:solidFill>
            <a:srgbClr val="C0C0C0"/>
          </a:solidFill>
          <a:ln w="9525">
            <a:solidFill>
              <a:schemeClr val="bg1"/>
            </a:solidFill>
            <a:miter lim="800000"/>
            <a:headEnd/>
            <a:tailEnd/>
          </a:ln>
        </p:spPr>
        <p:txBody>
          <a:bodyPr wrap="none" anchor="ctr"/>
          <a:lstStyle/>
          <a:p>
            <a:endParaRPr lang="zh-CN" altLang="zh-CN" sz="1500">
              <a:latin typeface="Verdana" pitchFamily="34" charset="0"/>
              <a:ea typeface="+mj-ea"/>
            </a:endParaRPr>
          </a:p>
        </p:txBody>
      </p:sp>
      <p:grpSp>
        <p:nvGrpSpPr>
          <p:cNvPr id="14" name="Group 13"/>
          <p:cNvGrpSpPr>
            <a:grpSpLocks/>
          </p:cNvGrpSpPr>
          <p:nvPr/>
        </p:nvGrpSpPr>
        <p:grpSpPr bwMode="auto">
          <a:xfrm>
            <a:off x="5198270" y="4832749"/>
            <a:ext cx="1318022" cy="486965"/>
            <a:chOff x="3424" y="3384"/>
            <a:chExt cx="1107" cy="409"/>
          </a:xfrm>
        </p:grpSpPr>
        <p:pic>
          <p:nvPicPr>
            <p:cNvPr id="15" name="Picture 14" descr="警号"/>
            <p:cNvPicPr>
              <a:picLocks noChangeAspect="1" noChangeArrowheads="1"/>
            </p:cNvPicPr>
            <p:nvPr/>
          </p:nvPicPr>
          <p:blipFill>
            <a:blip r:embed="rId4" cstate="print"/>
            <a:srcRect/>
            <a:stretch>
              <a:fillRect/>
            </a:stretch>
          </p:blipFill>
          <p:spPr bwMode="auto">
            <a:xfrm>
              <a:off x="4150" y="3384"/>
              <a:ext cx="381" cy="409"/>
            </a:xfrm>
            <a:prstGeom prst="rect">
              <a:avLst/>
            </a:prstGeom>
            <a:noFill/>
            <a:ln w="9525">
              <a:noFill/>
              <a:miter lim="800000"/>
              <a:headEnd/>
              <a:tailEnd/>
            </a:ln>
          </p:spPr>
        </p:pic>
        <p:pic>
          <p:nvPicPr>
            <p:cNvPr id="16" name="Picture 15" descr="红外对射"/>
            <p:cNvPicPr>
              <a:picLocks noChangeAspect="1" noChangeArrowheads="1"/>
            </p:cNvPicPr>
            <p:nvPr/>
          </p:nvPicPr>
          <p:blipFill>
            <a:blip r:embed="rId5" cstate="print"/>
            <a:srcRect/>
            <a:stretch>
              <a:fillRect/>
            </a:stretch>
          </p:blipFill>
          <p:spPr bwMode="auto">
            <a:xfrm>
              <a:off x="3424" y="3385"/>
              <a:ext cx="152" cy="363"/>
            </a:xfrm>
            <a:prstGeom prst="rect">
              <a:avLst/>
            </a:prstGeom>
            <a:noFill/>
            <a:ln w="9525">
              <a:noFill/>
              <a:miter lim="800000"/>
              <a:headEnd/>
              <a:tailEnd/>
            </a:ln>
          </p:spPr>
        </p:pic>
        <p:pic>
          <p:nvPicPr>
            <p:cNvPr id="17" name="Picture 16" descr="红外对射"/>
            <p:cNvPicPr>
              <a:picLocks noChangeAspect="1" noChangeArrowheads="1"/>
            </p:cNvPicPr>
            <p:nvPr/>
          </p:nvPicPr>
          <p:blipFill>
            <a:blip r:embed="rId5" cstate="print"/>
            <a:srcRect/>
            <a:stretch>
              <a:fillRect/>
            </a:stretch>
          </p:blipFill>
          <p:spPr bwMode="auto">
            <a:xfrm>
              <a:off x="3651" y="3385"/>
              <a:ext cx="152" cy="363"/>
            </a:xfrm>
            <a:prstGeom prst="rect">
              <a:avLst/>
            </a:prstGeom>
            <a:noFill/>
            <a:ln w="9525">
              <a:noFill/>
              <a:miter lim="800000"/>
              <a:headEnd/>
              <a:tailEnd/>
            </a:ln>
          </p:spPr>
        </p:pic>
      </p:grpSp>
      <p:grpSp>
        <p:nvGrpSpPr>
          <p:cNvPr id="18" name="Group 17"/>
          <p:cNvGrpSpPr>
            <a:grpSpLocks/>
          </p:cNvGrpSpPr>
          <p:nvPr/>
        </p:nvGrpSpPr>
        <p:grpSpPr bwMode="auto">
          <a:xfrm>
            <a:off x="5306616" y="4400551"/>
            <a:ext cx="1079897" cy="379810"/>
            <a:chOff x="3497" y="2976"/>
            <a:chExt cx="907" cy="319"/>
          </a:xfrm>
        </p:grpSpPr>
        <p:sp>
          <p:nvSpPr>
            <p:cNvPr id="19" name="AutoShape 28"/>
            <p:cNvSpPr>
              <a:spLocks noChangeArrowheads="1"/>
            </p:cNvSpPr>
            <p:nvPr/>
          </p:nvSpPr>
          <p:spPr bwMode="auto">
            <a:xfrm rot="-5400000">
              <a:off x="3451" y="3022"/>
              <a:ext cx="318" cy="226"/>
            </a:xfrm>
            <a:prstGeom prst="rightArrow">
              <a:avLst>
                <a:gd name="adj1" fmla="val 49556"/>
                <a:gd name="adj2" fmla="val 39379"/>
              </a:avLst>
            </a:prstGeom>
            <a:solidFill>
              <a:srgbClr val="C0C0C0"/>
            </a:solidFill>
            <a:ln w="9525">
              <a:solidFill>
                <a:schemeClr val="bg1"/>
              </a:solidFill>
              <a:miter lim="800000"/>
              <a:headEnd/>
              <a:tailEnd/>
            </a:ln>
          </p:spPr>
          <p:txBody>
            <a:bodyPr vert="eaVert" wrap="none" anchor="ctr"/>
            <a:lstStyle/>
            <a:p>
              <a:endParaRPr lang="zh-CN" altLang="zh-CN" sz="1500">
                <a:latin typeface="Verdana" pitchFamily="34" charset="0"/>
                <a:ea typeface="+mj-ea"/>
              </a:endParaRPr>
            </a:p>
          </p:txBody>
        </p:sp>
        <p:sp>
          <p:nvSpPr>
            <p:cNvPr id="20" name="AutoShape 28"/>
            <p:cNvSpPr>
              <a:spLocks noChangeArrowheads="1"/>
            </p:cNvSpPr>
            <p:nvPr/>
          </p:nvSpPr>
          <p:spPr bwMode="auto">
            <a:xfrm rot="5400000">
              <a:off x="4132" y="3023"/>
              <a:ext cx="318" cy="226"/>
            </a:xfrm>
            <a:prstGeom prst="rightArrow">
              <a:avLst>
                <a:gd name="adj1" fmla="val 49556"/>
                <a:gd name="adj2" fmla="val 39379"/>
              </a:avLst>
            </a:prstGeom>
            <a:solidFill>
              <a:srgbClr val="C0C0C0"/>
            </a:solidFill>
            <a:ln w="9525">
              <a:solidFill>
                <a:schemeClr val="bg1"/>
              </a:solidFill>
              <a:miter lim="800000"/>
              <a:headEnd/>
              <a:tailEnd/>
            </a:ln>
          </p:spPr>
          <p:txBody>
            <a:bodyPr rot="10800000" vert="eaVert" wrap="none" anchor="ctr"/>
            <a:lstStyle/>
            <a:p>
              <a:endParaRPr lang="zh-CN" altLang="zh-CN" sz="1500">
                <a:latin typeface="Verdana" pitchFamily="34" charset="0"/>
                <a:ea typeface="+mj-ea"/>
              </a:endParaRPr>
            </a:p>
          </p:txBody>
        </p:sp>
      </p:grpSp>
      <p:grpSp>
        <p:nvGrpSpPr>
          <p:cNvPr id="21" name="Group 20"/>
          <p:cNvGrpSpPr>
            <a:grpSpLocks/>
          </p:cNvGrpSpPr>
          <p:nvPr/>
        </p:nvGrpSpPr>
        <p:grpSpPr bwMode="auto">
          <a:xfrm>
            <a:off x="7163992" y="3702844"/>
            <a:ext cx="715565" cy="613173"/>
            <a:chOff x="5057" y="2390"/>
            <a:chExt cx="601" cy="515"/>
          </a:xfrm>
        </p:grpSpPr>
        <p:pic>
          <p:nvPicPr>
            <p:cNvPr id="22" name="Picture 21" descr="cloud"/>
            <p:cNvPicPr>
              <a:picLocks noChangeAspect="1" noChangeArrowheads="1"/>
            </p:cNvPicPr>
            <p:nvPr/>
          </p:nvPicPr>
          <p:blipFill>
            <a:blip r:embed="rId6" cstate="print"/>
            <a:srcRect/>
            <a:stretch>
              <a:fillRect/>
            </a:stretch>
          </p:blipFill>
          <p:spPr bwMode="auto">
            <a:xfrm>
              <a:off x="5057" y="2390"/>
              <a:ext cx="601" cy="405"/>
            </a:xfrm>
            <a:prstGeom prst="rect">
              <a:avLst/>
            </a:prstGeom>
            <a:noFill/>
            <a:ln w="9525">
              <a:noFill/>
              <a:miter lim="800000"/>
              <a:headEnd/>
              <a:tailEnd/>
            </a:ln>
          </p:spPr>
        </p:pic>
        <p:sp>
          <p:nvSpPr>
            <p:cNvPr id="23" name="Text Box 22"/>
            <p:cNvSpPr txBox="1">
              <a:spLocks noChangeArrowheads="1"/>
            </p:cNvSpPr>
            <p:nvPr/>
          </p:nvSpPr>
          <p:spPr bwMode="auto">
            <a:xfrm>
              <a:off x="5148" y="2478"/>
              <a:ext cx="408" cy="427"/>
            </a:xfrm>
            <a:prstGeom prst="rect">
              <a:avLst/>
            </a:prstGeom>
            <a:noFill/>
            <a:ln w="9525">
              <a:noFill/>
              <a:miter lim="800000"/>
              <a:headEnd/>
              <a:tailEnd/>
            </a:ln>
          </p:spPr>
          <p:txBody>
            <a:bodyPr>
              <a:spAutoFit/>
            </a:bodyPr>
            <a:lstStyle/>
            <a:p>
              <a:pPr>
                <a:spcBef>
                  <a:spcPct val="50000"/>
                </a:spcBef>
              </a:pPr>
              <a:r>
                <a:rPr lang="zh-CN" altLang="en-US" sz="1350">
                  <a:latin typeface="Verdana" pitchFamily="34" charset="0"/>
                  <a:ea typeface="+mj-ea"/>
                </a:rPr>
                <a:t>网络</a:t>
              </a:r>
            </a:p>
          </p:txBody>
        </p:sp>
      </p:grpSp>
      <p:grpSp>
        <p:nvGrpSpPr>
          <p:cNvPr id="24" name="Group 23"/>
          <p:cNvGrpSpPr>
            <a:grpSpLocks/>
          </p:cNvGrpSpPr>
          <p:nvPr/>
        </p:nvGrpSpPr>
        <p:grpSpPr bwMode="auto">
          <a:xfrm>
            <a:off x="3600450" y="3936206"/>
            <a:ext cx="809625" cy="976313"/>
            <a:chOff x="2064" y="2586"/>
            <a:chExt cx="680" cy="820"/>
          </a:xfrm>
        </p:grpSpPr>
        <p:pic>
          <p:nvPicPr>
            <p:cNvPr id="25" name="Picture 24" descr="摄像机外罩"/>
            <p:cNvPicPr>
              <a:picLocks noChangeAspect="1" noChangeArrowheads="1"/>
            </p:cNvPicPr>
            <p:nvPr/>
          </p:nvPicPr>
          <p:blipFill>
            <a:blip r:embed="rId7" cstate="print"/>
            <a:srcRect/>
            <a:stretch>
              <a:fillRect/>
            </a:stretch>
          </p:blipFill>
          <p:spPr bwMode="auto">
            <a:xfrm>
              <a:off x="2154" y="2586"/>
              <a:ext cx="499" cy="209"/>
            </a:xfrm>
            <a:prstGeom prst="rect">
              <a:avLst/>
            </a:prstGeom>
            <a:noFill/>
            <a:ln w="9525">
              <a:noFill/>
              <a:miter lim="800000"/>
              <a:headEnd/>
              <a:tailEnd/>
            </a:ln>
          </p:spPr>
        </p:pic>
        <p:pic>
          <p:nvPicPr>
            <p:cNvPr id="26" name="Picture 25" descr="摄像机外罩"/>
            <p:cNvPicPr>
              <a:picLocks noChangeAspect="1" noChangeArrowheads="1"/>
            </p:cNvPicPr>
            <p:nvPr/>
          </p:nvPicPr>
          <p:blipFill>
            <a:blip r:embed="rId7" cstate="print"/>
            <a:srcRect/>
            <a:stretch>
              <a:fillRect/>
            </a:stretch>
          </p:blipFill>
          <p:spPr bwMode="auto">
            <a:xfrm>
              <a:off x="2154" y="2840"/>
              <a:ext cx="499" cy="209"/>
            </a:xfrm>
            <a:prstGeom prst="rect">
              <a:avLst/>
            </a:prstGeom>
            <a:noFill/>
            <a:ln w="9525">
              <a:noFill/>
              <a:miter lim="800000"/>
              <a:headEnd/>
              <a:tailEnd/>
            </a:ln>
          </p:spPr>
        </p:pic>
        <p:sp>
          <p:nvSpPr>
            <p:cNvPr id="27" name="Text Box 26"/>
            <p:cNvSpPr txBox="1">
              <a:spLocks noChangeArrowheads="1"/>
            </p:cNvSpPr>
            <p:nvPr/>
          </p:nvSpPr>
          <p:spPr bwMode="auto">
            <a:xfrm>
              <a:off x="2064" y="3057"/>
              <a:ext cx="680" cy="349"/>
            </a:xfrm>
            <a:prstGeom prst="rect">
              <a:avLst/>
            </a:prstGeom>
            <a:noFill/>
            <a:ln w="9525">
              <a:noFill/>
              <a:miter lim="800000"/>
              <a:headEnd/>
              <a:tailEnd/>
            </a:ln>
          </p:spPr>
          <p:txBody>
            <a:bodyPr>
              <a:spAutoFit/>
            </a:bodyPr>
            <a:lstStyle/>
            <a:p>
              <a:pPr>
                <a:spcBef>
                  <a:spcPct val="50000"/>
                </a:spcBef>
              </a:pPr>
              <a:r>
                <a:rPr lang="zh-CN" altLang="en-US" sz="1050">
                  <a:latin typeface="Verdana" pitchFamily="34" charset="0"/>
                  <a:ea typeface="+mj-ea"/>
                </a:rPr>
                <a:t>模拟摄像机</a:t>
              </a:r>
            </a:p>
          </p:txBody>
        </p:sp>
      </p:grpSp>
      <p:sp>
        <p:nvSpPr>
          <p:cNvPr id="28" name="AutoShape 18"/>
          <p:cNvSpPr>
            <a:spLocks noChangeArrowheads="1"/>
          </p:cNvSpPr>
          <p:nvPr/>
        </p:nvSpPr>
        <p:spPr bwMode="auto">
          <a:xfrm rot="-5400000">
            <a:off x="4517232" y="3321845"/>
            <a:ext cx="270272" cy="377428"/>
          </a:xfrm>
          <a:prstGeom prst="upDownArrow">
            <a:avLst>
              <a:gd name="adj1" fmla="val 49778"/>
              <a:gd name="adj2" fmla="val 33037"/>
            </a:avLst>
          </a:prstGeom>
          <a:solidFill>
            <a:srgbClr val="C0C0C0"/>
          </a:solidFill>
          <a:ln w="9525">
            <a:solidFill>
              <a:schemeClr val="bg1"/>
            </a:solidFill>
            <a:miter lim="800000"/>
            <a:headEnd/>
            <a:tailEnd/>
          </a:ln>
        </p:spPr>
        <p:txBody>
          <a:bodyPr vert="eaVert" wrap="none" anchor="ctr"/>
          <a:lstStyle/>
          <a:p>
            <a:endParaRPr lang="zh-CN" altLang="zh-CN" sz="1500">
              <a:latin typeface="Verdana" pitchFamily="34" charset="0"/>
              <a:ea typeface="+mj-ea"/>
            </a:endParaRPr>
          </a:p>
        </p:txBody>
      </p:sp>
      <p:grpSp>
        <p:nvGrpSpPr>
          <p:cNvPr id="29" name="Group 28"/>
          <p:cNvGrpSpPr>
            <a:grpSpLocks/>
          </p:cNvGrpSpPr>
          <p:nvPr/>
        </p:nvGrpSpPr>
        <p:grpSpPr bwMode="auto">
          <a:xfrm>
            <a:off x="3654030" y="3213496"/>
            <a:ext cx="702469" cy="892968"/>
            <a:chOff x="2109" y="2023"/>
            <a:chExt cx="590" cy="750"/>
          </a:xfrm>
        </p:grpSpPr>
        <p:pic>
          <p:nvPicPr>
            <p:cNvPr id="30" name="Picture 29" descr="02"/>
            <p:cNvPicPr>
              <a:picLocks noChangeAspect="1" noChangeArrowheads="1"/>
            </p:cNvPicPr>
            <p:nvPr/>
          </p:nvPicPr>
          <p:blipFill>
            <a:blip r:embed="rId8" cstate="print"/>
            <a:srcRect/>
            <a:stretch>
              <a:fillRect/>
            </a:stretch>
          </p:blipFill>
          <p:spPr bwMode="auto">
            <a:xfrm>
              <a:off x="2109" y="2023"/>
              <a:ext cx="544" cy="273"/>
            </a:xfrm>
            <a:prstGeom prst="rect">
              <a:avLst/>
            </a:prstGeom>
            <a:noFill/>
            <a:ln w="9525">
              <a:noFill/>
              <a:miter lim="800000"/>
              <a:headEnd/>
              <a:tailEnd/>
            </a:ln>
          </p:spPr>
        </p:pic>
        <p:sp>
          <p:nvSpPr>
            <p:cNvPr id="31" name="Text Box 30"/>
            <p:cNvSpPr txBox="1">
              <a:spLocks noChangeArrowheads="1"/>
            </p:cNvSpPr>
            <p:nvPr/>
          </p:nvSpPr>
          <p:spPr bwMode="auto">
            <a:xfrm>
              <a:off x="2110" y="2288"/>
              <a:ext cx="589" cy="485"/>
            </a:xfrm>
            <a:prstGeom prst="rect">
              <a:avLst/>
            </a:prstGeom>
            <a:noFill/>
            <a:ln w="9525">
              <a:noFill/>
              <a:miter lim="800000"/>
              <a:headEnd/>
              <a:tailEnd/>
            </a:ln>
          </p:spPr>
          <p:txBody>
            <a:bodyPr>
              <a:spAutoFit/>
            </a:bodyPr>
            <a:lstStyle/>
            <a:p>
              <a:pPr>
                <a:spcBef>
                  <a:spcPct val="50000"/>
                </a:spcBef>
              </a:pPr>
              <a:r>
                <a:rPr lang="zh-CN" altLang="en-US" sz="1050">
                  <a:latin typeface="Verdana" pitchFamily="34" charset="0"/>
                  <a:ea typeface="+mj-ea"/>
                </a:rPr>
                <a:t>高清网络摄像机</a:t>
              </a:r>
            </a:p>
          </p:txBody>
        </p:sp>
      </p:grpSp>
      <p:sp>
        <p:nvSpPr>
          <p:cNvPr id="32" name="AutoShape 31"/>
          <p:cNvSpPr>
            <a:spLocks noChangeArrowheads="1"/>
          </p:cNvSpPr>
          <p:nvPr/>
        </p:nvSpPr>
        <p:spPr bwMode="auto">
          <a:xfrm>
            <a:off x="2844403" y="2509839"/>
            <a:ext cx="1079897" cy="216694"/>
          </a:xfrm>
          <a:prstGeom prst="roundRect">
            <a:avLst>
              <a:gd name="adj" fmla="val 16667"/>
            </a:avLst>
          </a:prstGeom>
          <a:solidFill>
            <a:srgbClr val="CCFF33"/>
          </a:solidFill>
          <a:ln w="9525">
            <a:solidFill>
              <a:schemeClr val="tx1"/>
            </a:solidFill>
            <a:round/>
            <a:headEnd/>
            <a:tailEnd/>
          </a:ln>
        </p:spPr>
        <p:txBody>
          <a:bodyPr wrap="none" anchor="ctr"/>
          <a:lstStyle/>
          <a:p>
            <a:pPr algn="ctr"/>
            <a:r>
              <a:rPr lang="zh-CN" altLang="en-US" sz="1350">
                <a:latin typeface="Verdana" pitchFamily="34" charset="0"/>
                <a:ea typeface="+mj-ea"/>
              </a:rPr>
              <a:t>高清回放</a:t>
            </a:r>
          </a:p>
        </p:txBody>
      </p:sp>
      <p:sp>
        <p:nvSpPr>
          <p:cNvPr id="33" name="AutoShape 32"/>
          <p:cNvSpPr>
            <a:spLocks noChangeArrowheads="1"/>
          </p:cNvSpPr>
          <p:nvPr/>
        </p:nvSpPr>
        <p:spPr bwMode="auto">
          <a:xfrm>
            <a:off x="2844403" y="2187180"/>
            <a:ext cx="1079897" cy="216694"/>
          </a:xfrm>
          <a:prstGeom prst="roundRect">
            <a:avLst>
              <a:gd name="adj" fmla="val 16667"/>
            </a:avLst>
          </a:prstGeom>
          <a:solidFill>
            <a:srgbClr val="CCFF33"/>
          </a:solidFill>
          <a:ln w="9525">
            <a:solidFill>
              <a:schemeClr val="tx1"/>
            </a:solidFill>
            <a:round/>
            <a:headEnd/>
            <a:tailEnd/>
          </a:ln>
        </p:spPr>
        <p:txBody>
          <a:bodyPr wrap="none" anchor="ctr"/>
          <a:lstStyle/>
          <a:p>
            <a:pPr algn="ctr"/>
            <a:r>
              <a:rPr lang="zh-CN" altLang="en-US" sz="1350">
                <a:latin typeface="Verdana" pitchFamily="34" charset="0"/>
                <a:ea typeface="+mj-ea"/>
              </a:rPr>
              <a:t>高清录像</a:t>
            </a:r>
          </a:p>
        </p:txBody>
      </p:sp>
      <p:pic>
        <p:nvPicPr>
          <p:cNvPr id="34" name="Picture 33" descr="液晶显示器01"/>
          <p:cNvPicPr>
            <a:picLocks noChangeAspect="1" noChangeArrowheads="1"/>
          </p:cNvPicPr>
          <p:nvPr/>
        </p:nvPicPr>
        <p:blipFill>
          <a:blip r:embed="rId9" cstate="print"/>
          <a:srcRect/>
          <a:stretch>
            <a:fillRect/>
          </a:stretch>
        </p:blipFill>
        <p:spPr bwMode="auto">
          <a:xfrm>
            <a:off x="5554267" y="2403872"/>
            <a:ext cx="691753" cy="809625"/>
          </a:xfrm>
          <a:prstGeom prst="rect">
            <a:avLst/>
          </a:prstGeom>
          <a:noFill/>
          <a:ln w="9525">
            <a:noFill/>
            <a:miter lim="800000"/>
            <a:headEnd/>
            <a:tailEnd/>
          </a:ln>
        </p:spPr>
      </p:pic>
      <p:sp>
        <p:nvSpPr>
          <p:cNvPr id="35" name="AutoShape 34"/>
          <p:cNvSpPr>
            <a:spLocks noChangeArrowheads="1"/>
          </p:cNvSpPr>
          <p:nvPr/>
        </p:nvSpPr>
        <p:spPr bwMode="auto">
          <a:xfrm>
            <a:off x="2844403" y="1862139"/>
            <a:ext cx="1079897" cy="216694"/>
          </a:xfrm>
          <a:prstGeom prst="roundRect">
            <a:avLst>
              <a:gd name="adj" fmla="val 16667"/>
            </a:avLst>
          </a:prstGeom>
          <a:solidFill>
            <a:srgbClr val="CCFF33"/>
          </a:solidFill>
          <a:ln w="9525">
            <a:solidFill>
              <a:schemeClr val="tx1"/>
            </a:solidFill>
            <a:round/>
            <a:headEnd/>
            <a:tailEnd/>
          </a:ln>
        </p:spPr>
        <p:txBody>
          <a:bodyPr wrap="none" anchor="ctr"/>
          <a:lstStyle/>
          <a:p>
            <a:pPr algn="ctr"/>
            <a:r>
              <a:rPr lang="zh-CN" altLang="en-US" sz="1350">
                <a:latin typeface="Verdana" pitchFamily="34" charset="0"/>
                <a:ea typeface="+mj-ea"/>
              </a:rPr>
              <a:t>高清监视</a:t>
            </a:r>
          </a:p>
        </p:txBody>
      </p:sp>
      <p:sp>
        <p:nvSpPr>
          <p:cNvPr id="36" name="AutoShape 35"/>
          <p:cNvSpPr>
            <a:spLocks noChangeArrowheads="1"/>
          </p:cNvSpPr>
          <p:nvPr/>
        </p:nvSpPr>
        <p:spPr bwMode="auto">
          <a:xfrm>
            <a:off x="1547814" y="3644505"/>
            <a:ext cx="1079897" cy="216694"/>
          </a:xfrm>
          <a:prstGeom prst="roundRect">
            <a:avLst>
              <a:gd name="adj" fmla="val 16667"/>
            </a:avLst>
          </a:prstGeom>
          <a:solidFill>
            <a:srgbClr val="CCFF33"/>
          </a:solidFill>
          <a:ln w="9525">
            <a:solidFill>
              <a:schemeClr val="tx1"/>
            </a:solidFill>
            <a:round/>
            <a:headEnd/>
            <a:tailEnd/>
          </a:ln>
        </p:spPr>
        <p:txBody>
          <a:bodyPr wrap="none" anchor="ctr"/>
          <a:lstStyle/>
          <a:p>
            <a:pPr algn="ctr"/>
            <a:r>
              <a:rPr lang="zh-CN" altLang="en-US" sz="1350">
                <a:latin typeface="Verdana" pitchFamily="34" charset="0"/>
                <a:ea typeface="+mj-ea"/>
              </a:rPr>
              <a:t>智能分析</a:t>
            </a:r>
          </a:p>
        </p:txBody>
      </p:sp>
      <p:sp>
        <p:nvSpPr>
          <p:cNvPr id="37" name="AutoShape 36"/>
          <p:cNvSpPr>
            <a:spLocks noChangeArrowheads="1"/>
          </p:cNvSpPr>
          <p:nvPr/>
        </p:nvSpPr>
        <p:spPr bwMode="auto">
          <a:xfrm>
            <a:off x="1547814" y="3968355"/>
            <a:ext cx="1079897" cy="216694"/>
          </a:xfrm>
          <a:prstGeom prst="roundRect">
            <a:avLst>
              <a:gd name="adj" fmla="val 16667"/>
            </a:avLst>
          </a:prstGeom>
          <a:solidFill>
            <a:srgbClr val="CCFF33"/>
          </a:solidFill>
          <a:ln w="9525">
            <a:solidFill>
              <a:schemeClr val="tx1"/>
            </a:solidFill>
            <a:round/>
            <a:headEnd/>
            <a:tailEnd/>
          </a:ln>
        </p:spPr>
        <p:txBody>
          <a:bodyPr wrap="none" anchor="ctr"/>
          <a:lstStyle/>
          <a:p>
            <a:pPr algn="ctr"/>
            <a:r>
              <a:rPr lang="zh-CN" altLang="en-US" sz="1350">
                <a:latin typeface="Verdana" pitchFamily="34" charset="0"/>
                <a:ea typeface="+mj-ea"/>
              </a:rPr>
              <a:t>高速备份</a:t>
            </a:r>
          </a:p>
        </p:txBody>
      </p:sp>
    </p:spTree>
    <p:extLst>
      <p:ext uri="{BB962C8B-B14F-4D97-AF65-F5344CB8AC3E}">
        <p14:creationId xmlns:p14="http://schemas.microsoft.com/office/powerpoint/2010/main" val="997201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0-#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1+#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2" presetClass="entr" presetSubtype="8"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0-#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2" presetClass="entr" presetSubtype="8"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0-#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2" presetClass="entr" presetSubtype="8"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0-#ppt_w/2"/>
                                          </p:val>
                                        </p:tav>
                                        <p:tav tm="100000">
                                          <p:val>
                                            <p:strVal val="#ppt_x"/>
                                          </p:val>
                                        </p:tav>
                                      </p:tavLst>
                                    </p:anim>
                                    <p:anim calcmode="lin" valueType="num">
                                      <p:cBhvr additive="base">
                                        <p:cTn id="66" dur="500" fill="hold"/>
                                        <p:tgtEl>
                                          <p:spTgt spid="32"/>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0-#ppt_w/2"/>
                                          </p:val>
                                        </p:tav>
                                        <p:tav tm="100000">
                                          <p:val>
                                            <p:strVal val="#ppt_x"/>
                                          </p:val>
                                        </p:tav>
                                      </p:tavLst>
                                    </p:anim>
                                    <p:anim calcmode="lin" valueType="num">
                                      <p:cBhvr additive="base">
                                        <p:cTn id="7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2" fill="hold" nodeType="clickEffect">
                                  <p:stCondLst>
                                    <p:cond delay="0"/>
                                  </p:stCondLst>
                                  <p:childTnLst>
                                    <p:anim calcmode="lin" valueType="num">
                                      <p:cBhvr additive="base">
                                        <p:cTn id="74" dur="500"/>
                                        <p:tgtEl>
                                          <p:spTgt spid="11"/>
                                        </p:tgtEl>
                                        <p:attrNameLst>
                                          <p:attrName>ppt_x</p:attrName>
                                        </p:attrNameLst>
                                      </p:cBhvr>
                                      <p:tavLst>
                                        <p:tav tm="0">
                                          <p:val>
                                            <p:strVal val="ppt_x"/>
                                          </p:val>
                                        </p:tav>
                                        <p:tav tm="100000">
                                          <p:val>
                                            <p:strVal val="1+ppt_w/2"/>
                                          </p:val>
                                        </p:tav>
                                      </p:tavLst>
                                    </p:anim>
                                    <p:anim calcmode="lin" valueType="num">
                                      <p:cBhvr additive="base">
                                        <p:cTn id="75" dur="500"/>
                                        <p:tgtEl>
                                          <p:spTgt spid="11"/>
                                        </p:tgtEl>
                                        <p:attrNameLst>
                                          <p:attrName>ppt_y</p:attrName>
                                        </p:attrNameLst>
                                      </p:cBhvr>
                                      <p:tavLst>
                                        <p:tav tm="0">
                                          <p:val>
                                            <p:strVal val="ppt_y"/>
                                          </p:val>
                                        </p:tav>
                                        <p:tav tm="100000">
                                          <p:val>
                                            <p:strVal val="ppt_y"/>
                                          </p:val>
                                        </p:tav>
                                      </p:tavLst>
                                    </p:anim>
                                    <p:set>
                                      <p:cBhvr>
                                        <p:cTn id="76" dur="1" fill="hold">
                                          <p:stCondLst>
                                            <p:cond delay="499"/>
                                          </p:stCondLst>
                                        </p:cTn>
                                        <p:tgtEl>
                                          <p:spTgt spid="11"/>
                                        </p:tgtEl>
                                        <p:attrNameLst>
                                          <p:attrName>style.visibility</p:attrName>
                                        </p:attrNameLst>
                                      </p:cBhvr>
                                      <p:to>
                                        <p:strVal val="hidden"/>
                                      </p:to>
                                    </p:set>
                                  </p:childTnLst>
                                </p:cTn>
                              </p:par>
                            </p:childTnLst>
                          </p:cTn>
                        </p:par>
                        <p:par>
                          <p:cTn id="77" fill="hold">
                            <p:stCondLst>
                              <p:cond delay="500"/>
                            </p:stCondLst>
                            <p:childTnLst>
                              <p:par>
                                <p:cTn id="78" presetID="2" presetClass="entr" presetSubtype="2" fill="hold" nodeType="after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500" fill="hold"/>
                                        <p:tgtEl>
                                          <p:spTgt spid="34"/>
                                        </p:tgtEl>
                                        <p:attrNameLst>
                                          <p:attrName>ppt_x</p:attrName>
                                        </p:attrNameLst>
                                      </p:cBhvr>
                                      <p:tavLst>
                                        <p:tav tm="0">
                                          <p:val>
                                            <p:strVal val="1+#ppt_w/2"/>
                                          </p:val>
                                        </p:tav>
                                        <p:tav tm="100000">
                                          <p:val>
                                            <p:strVal val="#ppt_x"/>
                                          </p:val>
                                        </p:tav>
                                      </p:tavLst>
                                    </p:anim>
                                    <p:anim calcmode="lin" valueType="num">
                                      <p:cBhvr additive="base">
                                        <p:cTn id="81" dur="500" fill="hold"/>
                                        <p:tgtEl>
                                          <p:spTgt spid="34"/>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additive="base">
                                        <p:cTn id="84" dur="500" fill="hold"/>
                                        <p:tgtEl>
                                          <p:spTgt spid="35"/>
                                        </p:tgtEl>
                                        <p:attrNameLst>
                                          <p:attrName>ppt_x</p:attrName>
                                        </p:attrNameLst>
                                      </p:cBhvr>
                                      <p:tavLst>
                                        <p:tav tm="0">
                                          <p:val>
                                            <p:strVal val="0-#ppt_w/2"/>
                                          </p:val>
                                        </p:tav>
                                        <p:tav tm="100000">
                                          <p:val>
                                            <p:strVal val="#ppt_x"/>
                                          </p:val>
                                        </p:tav>
                                      </p:tavLst>
                                    </p:anim>
                                    <p:anim calcmode="lin" valueType="num">
                                      <p:cBhvr additive="base">
                                        <p:cTn id="8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additive="base">
                                        <p:cTn id="90" dur="500" fill="hold"/>
                                        <p:tgtEl>
                                          <p:spTgt spid="36"/>
                                        </p:tgtEl>
                                        <p:attrNameLst>
                                          <p:attrName>ppt_x</p:attrName>
                                        </p:attrNameLst>
                                      </p:cBhvr>
                                      <p:tavLst>
                                        <p:tav tm="0">
                                          <p:val>
                                            <p:strVal val="0-#ppt_w/2"/>
                                          </p:val>
                                        </p:tav>
                                        <p:tav tm="100000">
                                          <p:val>
                                            <p:strVal val="#ppt_x"/>
                                          </p:val>
                                        </p:tav>
                                      </p:tavLst>
                                    </p:anim>
                                    <p:anim calcmode="lin" valueType="num">
                                      <p:cBhvr additive="base">
                                        <p:cTn id="91"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37"/>
                                        </p:tgtEl>
                                        <p:attrNameLst>
                                          <p:attrName>style.visibility</p:attrName>
                                        </p:attrNameLst>
                                      </p:cBhvr>
                                      <p:to>
                                        <p:strVal val="visible"/>
                                      </p:to>
                                    </p:set>
                                    <p:anim calcmode="lin" valueType="num">
                                      <p:cBhvr additive="base">
                                        <p:cTn id="96" dur="500" fill="hold"/>
                                        <p:tgtEl>
                                          <p:spTgt spid="37"/>
                                        </p:tgtEl>
                                        <p:attrNameLst>
                                          <p:attrName>ppt_x</p:attrName>
                                        </p:attrNameLst>
                                      </p:cBhvr>
                                      <p:tavLst>
                                        <p:tav tm="0">
                                          <p:val>
                                            <p:strVal val="0-#ppt_w/2"/>
                                          </p:val>
                                        </p:tav>
                                        <p:tav tm="100000">
                                          <p:val>
                                            <p:strVal val="#ppt_x"/>
                                          </p:val>
                                        </p:tav>
                                      </p:tavLst>
                                    </p:anim>
                                    <p:anim calcmode="lin" valueType="num">
                                      <p:cBhvr additive="base">
                                        <p:cTn id="97"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animBg="1"/>
      <p:bldP spid="28" grpId="0" animBg="1"/>
      <p:bldP spid="32" grpId="0" animBg="1"/>
      <p:bldP spid="33" grpId="0" animBg="1"/>
      <p:bldP spid="35" grpId="0" animBg="1"/>
      <p:bldP spid="36" grpId="0" animBg="1"/>
      <p:bldP spid="3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06400" y="1115747"/>
            <a:ext cx="6840141" cy="377429"/>
          </a:xfrm>
        </p:spPr>
        <p:txBody>
          <a:bodyPr/>
          <a:lstStyle/>
          <a:p>
            <a:r>
              <a:rPr lang="en-US" altLang="zh-CN" dirty="0" smtClean="0"/>
              <a:t>NVR</a:t>
            </a:r>
            <a:r>
              <a:rPr lang="zh-CN" altLang="en-US" dirty="0" smtClean="0"/>
              <a:t>与</a:t>
            </a:r>
            <a:r>
              <a:rPr lang="en-US" altLang="zh-CN" dirty="0" smtClean="0"/>
              <a:t>H-DVR</a:t>
            </a:r>
            <a:r>
              <a:rPr lang="zh-CN" altLang="en-US" dirty="0" smtClean="0"/>
              <a:t>对比</a:t>
            </a:r>
            <a:endParaRPr lang="zh-CN" altLang="en-US" dirty="0"/>
          </a:p>
        </p:txBody>
      </p:sp>
      <p:graphicFrame>
        <p:nvGraphicFramePr>
          <p:cNvPr id="4" name="Group 3"/>
          <p:cNvGraphicFramePr>
            <a:graphicFrameLocks/>
          </p:cNvGraphicFramePr>
          <p:nvPr/>
        </p:nvGraphicFramePr>
        <p:xfrm>
          <a:off x="1493658" y="1970839"/>
          <a:ext cx="6048375" cy="3131345"/>
        </p:xfrm>
        <a:graphic>
          <a:graphicData uri="http://schemas.openxmlformats.org/drawingml/2006/table">
            <a:tbl>
              <a:tblPr firstRow="1" firstCol="1">
                <a:tableStyleId>{5C22544A-7EE6-4342-B048-85BDC9FD1C3A}</a:tableStyleId>
              </a:tblPr>
              <a:tblGrid>
                <a:gridCol w="1341834"/>
                <a:gridCol w="1412081"/>
                <a:gridCol w="1512094"/>
                <a:gridCol w="1782366"/>
              </a:tblGrid>
              <a:tr h="43219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zh-CN" sz="12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dirty="0" smtClean="0">
                          <a:ln>
                            <a:noFill/>
                          </a:ln>
                          <a:solidFill>
                            <a:schemeClr val="tx1"/>
                          </a:solidFill>
                          <a:effectLst/>
                          <a:latin typeface="微软雅黑" pitchFamily="34" charset="-122"/>
                          <a:ea typeface="微软雅黑" pitchFamily="34" charset="-122"/>
                        </a:rPr>
                        <a:t>DVR</a:t>
                      </a:r>
                      <a:endParaRPr kumimoji="0" lang="en-US" altLang="zh-CN" sz="14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solidFill>
                            <a:schemeClr val="tx1"/>
                          </a:solidFill>
                          <a:effectLst/>
                          <a:latin typeface="微软雅黑" pitchFamily="34" charset="-122"/>
                          <a:ea typeface="微软雅黑" pitchFamily="34" charset="-122"/>
                        </a:rPr>
                        <a:t>NVR</a:t>
                      </a:r>
                      <a:endParaRPr kumimoji="0" lang="en-US" altLang="zh-CN" sz="14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smtClean="0">
                          <a:ln>
                            <a:noFill/>
                          </a:ln>
                          <a:solidFill>
                            <a:schemeClr val="tx1"/>
                          </a:solidFill>
                          <a:effectLst/>
                          <a:latin typeface="微软雅黑" pitchFamily="34" charset="-122"/>
                          <a:ea typeface="微软雅黑" pitchFamily="34" charset="-122"/>
                        </a:rPr>
                        <a:t>HDVR</a:t>
                      </a:r>
                      <a:endParaRPr kumimoji="0" lang="en-US" altLang="zh-CN" sz="14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r>
              <a:tr h="43219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信号类型</a:t>
                      </a:r>
                      <a:endParaRPr kumimoji="0" lang="zh-CN" altLang="en-US" sz="1200" b="1" i="1"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模拟信号</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数字信号</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模拟信号、数字信号</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r>
              <a:tr h="485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前端类型</a:t>
                      </a:r>
                      <a:endParaRPr kumimoji="0" lang="zh-CN" altLang="en-US" sz="12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模拟摄像机</a:t>
                      </a:r>
                      <a:endParaRPr kumimoji="0" lang="zh-CN" altLang="en-US" sz="12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smtClean="0">
                          <a:ln>
                            <a:noFill/>
                          </a:ln>
                          <a:solidFill>
                            <a:schemeClr val="tx1"/>
                          </a:solidFill>
                          <a:effectLst/>
                          <a:latin typeface="微软雅黑" pitchFamily="34" charset="-122"/>
                          <a:ea typeface="微软雅黑" pitchFamily="34" charset="-122"/>
                        </a:rPr>
                        <a:t>IP</a:t>
                      </a: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摄像机</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模拟摄像机、</a:t>
                      </a:r>
                      <a:r>
                        <a:rPr kumimoji="0" lang="en-US" altLang="zh-CN" sz="1200" u="none" strike="noStrike" cap="none" normalizeH="0" baseline="0" smtClean="0">
                          <a:ln>
                            <a:noFill/>
                          </a:ln>
                          <a:solidFill>
                            <a:schemeClr val="tx1"/>
                          </a:solidFill>
                          <a:effectLst/>
                          <a:latin typeface="微软雅黑" pitchFamily="34" charset="-122"/>
                          <a:ea typeface="微软雅黑" pitchFamily="34" charset="-122"/>
                        </a:rPr>
                        <a:t>IP</a:t>
                      </a: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摄像机</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r>
              <a:tr h="485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操作方式</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本地操作</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远程操作</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本地操作、远程操作</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r>
              <a:tr h="43100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画面输出</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本地输出</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网络输出</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本地输出、网络输出</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r>
              <a:tr h="43219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录像检索</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本地检索</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网络检索</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本地检索、网络检索</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r>
              <a:tr h="43219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数据存储</a:t>
                      </a:r>
                      <a:endParaRPr kumimoji="0" lang="zh-CN" altLang="en-US" sz="12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数据块级</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smtClean="0">
                          <a:ln>
                            <a:noFill/>
                          </a:ln>
                          <a:solidFill>
                            <a:schemeClr val="tx1"/>
                          </a:solidFill>
                          <a:effectLst/>
                          <a:latin typeface="微软雅黑" pitchFamily="34" charset="-122"/>
                          <a:ea typeface="微软雅黑" pitchFamily="34" charset="-122"/>
                        </a:rPr>
                        <a:t>文件级</a:t>
                      </a:r>
                      <a:endParaRPr kumimoji="0" lang="zh-CN" altLang="en-US" sz="1200" b="1" i="1" u="none" strike="noStrike" cap="none" normalizeH="0" baseline="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u="none" strike="noStrike" cap="none" normalizeH="0" baseline="0" dirty="0" smtClean="0">
                          <a:ln>
                            <a:noFill/>
                          </a:ln>
                          <a:solidFill>
                            <a:schemeClr val="tx1"/>
                          </a:solidFill>
                          <a:effectLst/>
                          <a:latin typeface="微软雅黑" pitchFamily="34" charset="-122"/>
                          <a:ea typeface="微软雅黑" pitchFamily="34" charset="-122"/>
                        </a:rPr>
                        <a:t>数据块级</a:t>
                      </a:r>
                      <a:endParaRPr kumimoji="0" lang="zh-CN" altLang="en-US" sz="1200" b="1" i="1" u="none" strike="noStrike" cap="none" normalizeH="0" baseline="0" dirty="0" smtClean="0">
                        <a:ln>
                          <a:noFill/>
                        </a:ln>
                        <a:solidFill>
                          <a:schemeClr val="tx1"/>
                        </a:solidFill>
                        <a:effectLst/>
                        <a:latin typeface="微软雅黑" pitchFamily="34" charset="-122"/>
                        <a:ea typeface="微软雅黑" pitchFamily="34" charset="-122"/>
                      </a:endParaRPr>
                    </a:p>
                  </a:txBody>
                  <a:tcPr marL="67500" marR="67500" marT="35100" marB="35100" anchor="ctr" horzOverflow="overflow"/>
                </a:tc>
              </a:tr>
            </a:tbl>
          </a:graphicData>
        </a:graphic>
      </p:graphicFrame>
    </p:spTree>
    <p:extLst>
      <p:ext uri="{BB962C8B-B14F-4D97-AF65-F5344CB8AC3E}">
        <p14:creationId xmlns:p14="http://schemas.microsoft.com/office/powerpoint/2010/main" val="43732108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9467" y="1132681"/>
            <a:ext cx="6840141" cy="377429"/>
          </a:xfrm>
        </p:spPr>
        <p:txBody>
          <a:bodyPr/>
          <a:lstStyle/>
          <a:p>
            <a:r>
              <a:rPr lang="zh-CN" altLang="en-US" dirty="0" smtClean="0"/>
              <a:t>安全防范系统设计依据</a:t>
            </a:r>
            <a:endParaRPr lang="zh-CN" altLang="en-US" dirty="0"/>
          </a:p>
        </p:txBody>
      </p:sp>
      <p:graphicFrame>
        <p:nvGraphicFramePr>
          <p:cNvPr id="5" name="内容占位符 1"/>
          <p:cNvGraphicFramePr>
            <a:graphicFrameLocks noGrp="1"/>
          </p:cNvGraphicFramePr>
          <p:nvPr>
            <p:ph idx="4294967295"/>
            <p:extLst/>
          </p:nvPr>
        </p:nvGraphicFramePr>
        <p:xfrm>
          <a:off x="725091" y="1701403"/>
          <a:ext cx="8418909" cy="3995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0794744"/>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7134" y="1124214"/>
            <a:ext cx="6840141" cy="377429"/>
          </a:xfrm>
        </p:spPr>
        <p:txBody>
          <a:bodyPr/>
          <a:lstStyle/>
          <a:p>
            <a:r>
              <a:rPr lang="zh-CN" altLang="en-US" dirty="0" smtClean="0"/>
              <a:t>内容概要</a:t>
            </a:r>
            <a:endParaRPr lang="zh-CN" altLang="en-US" dirty="0"/>
          </a:p>
        </p:txBody>
      </p:sp>
      <p:sp>
        <p:nvSpPr>
          <p:cNvPr id="17" name="矩形 16"/>
          <p:cNvSpPr/>
          <p:nvPr/>
        </p:nvSpPr>
        <p:spPr>
          <a:xfrm>
            <a:off x="1277634" y="1592797"/>
            <a:ext cx="6520166" cy="3565520"/>
          </a:xfrm>
          <a:prstGeom prst="rect">
            <a:avLst/>
          </a:prstGeom>
          <a:gradFill>
            <a:gsLst>
              <a:gs pos="0">
                <a:schemeClr val="bg1">
                  <a:lumMod val="95000"/>
                </a:schemeClr>
              </a:gs>
              <a:gs pos="100000">
                <a:srgbClr val="EBE5D5">
                  <a:alpha val="0"/>
                </a:srgbClr>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latin typeface="微软雅黑" pitchFamily="34" charset="-122"/>
              <a:ea typeface="微软雅黑" pitchFamily="34" charset="-122"/>
            </a:endParaRPr>
          </a:p>
        </p:txBody>
      </p:sp>
      <p:grpSp>
        <p:nvGrpSpPr>
          <p:cNvPr id="3" name="组合 18"/>
          <p:cNvGrpSpPr/>
          <p:nvPr/>
        </p:nvGrpSpPr>
        <p:grpSpPr>
          <a:xfrm>
            <a:off x="1439280" y="1592609"/>
            <a:ext cx="6265069" cy="918290"/>
            <a:chOff x="395039" y="980477"/>
            <a:chExt cx="8353425" cy="1224387"/>
          </a:xfrm>
        </p:grpSpPr>
        <p:pic>
          <p:nvPicPr>
            <p:cNvPr id="24" name="Picture 3" descr="D:\桌面\软件界面\界面-公司介绍.jpg"/>
            <p:cNvPicPr>
              <a:picLocks noChangeAspect="1" noChangeArrowheads="1"/>
            </p:cNvPicPr>
            <p:nvPr/>
          </p:nvPicPr>
          <p:blipFill>
            <a:blip r:embed="rId2" cstate="print"/>
            <a:srcRect/>
            <a:stretch>
              <a:fillRect/>
            </a:stretch>
          </p:blipFill>
          <p:spPr bwMode="auto">
            <a:xfrm>
              <a:off x="395039" y="1160289"/>
              <a:ext cx="8353425" cy="1044575"/>
            </a:xfrm>
            <a:prstGeom prst="rect">
              <a:avLst/>
            </a:prstGeom>
            <a:noFill/>
            <a:ln w="9525">
              <a:noFill/>
              <a:miter lim="800000"/>
              <a:headEnd/>
              <a:tailEnd/>
            </a:ln>
          </p:spPr>
        </p:pic>
        <p:sp>
          <p:nvSpPr>
            <p:cNvPr id="28" name="矩形 27"/>
            <p:cNvSpPr/>
            <p:nvPr/>
          </p:nvSpPr>
          <p:spPr>
            <a:xfrm>
              <a:off x="395039" y="980477"/>
              <a:ext cx="8352928" cy="216024"/>
            </a:xfrm>
            <a:prstGeom prst="rect">
              <a:avLst/>
            </a:prstGeom>
            <a:gradFill flip="none" rotWithShape="1">
              <a:gsLst>
                <a:gs pos="0">
                  <a:srgbClr val="B52121">
                    <a:shade val="30000"/>
                    <a:satMod val="115000"/>
                  </a:srgbClr>
                </a:gs>
                <a:gs pos="50000">
                  <a:srgbClr val="B52121">
                    <a:shade val="67500"/>
                    <a:satMod val="115000"/>
                  </a:srgbClr>
                </a:gs>
                <a:gs pos="100000">
                  <a:srgbClr val="B52121">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pic>
        <p:nvPicPr>
          <p:cNvPr id="29" name="Picture 2"/>
          <p:cNvPicPr>
            <a:picLocks noChangeAspect="1" noChangeArrowheads="1"/>
          </p:cNvPicPr>
          <p:nvPr/>
        </p:nvPicPr>
        <p:blipFill>
          <a:blip r:embed="rId3" cstate="print"/>
          <a:srcRect/>
          <a:stretch>
            <a:fillRect/>
          </a:stretch>
        </p:blipFill>
        <p:spPr bwMode="auto">
          <a:xfrm>
            <a:off x="6408204" y="5157192"/>
            <a:ext cx="1171575" cy="328613"/>
          </a:xfrm>
          <a:prstGeom prst="rect">
            <a:avLst/>
          </a:prstGeom>
          <a:noFill/>
          <a:ln w="9525">
            <a:noFill/>
            <a:miter lim="800000"/>
            <a:headEnd/>
            <a:tailEnd/>
          </a:ln>
        </p:spPr>
      </p:pic>
      <p:sp>
        <p:nvSpPr>
          <p:cNvPr id="38" name="矩形 37"/>
          <p:cNvSpPr/>
          <p:nvPr/>
        </p:nvSpPr>
        <p:spPr>
          <a:xfrm>
            <a:off x="2201938" y="4671138"/>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39" name="TextBox 47"/>
          <p:cNvSpPr txBox="1">
            <a:spLocks noChangeArrowheads="1"/>
          </p:cNvSpPr>
          <p:nvPr/>
        </p:nvSpPr>
        <p:spPr bwMode="auto">
          <a:xfrm>
            <a:off x="2343622" y="4742576"/>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40" name="矩形 39"/>
          <p:cNvSpPr/>
          <p:nvPr/>
        </p:nvSpPr>
        <p:spPr>
          <a:xfrm>
            <a:off x="2742208" y="4735432"/>
            <a:ext cx="1050288" cy="300082"/>
          </a:xfrm>
          <a:prstGeom prst="rect">
            <a:avLst/>
          </a:prstGeom>
        </p:spPr>
        <p:txBody>
          <a:bodyPr wrap="non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硬盘录像机</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23" name="矩形 22"/>
          <p:cNvSpPr/>
          <p:nvPr/>
        </p:nvSpPr>
        <p:spPr>
          <a:xfrm>
            <a:off x="2195736" y="3050958"/>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5" name="矩形 24"/>
          <p:cNvSpPr/>
          <p:nvPr/>
        </p:nvSpPr>
        <p:spPr>
          <a:xfrm>
            <a:off x="2202716" y="3605156"/>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26" name="TextBox 46"/>
          <p:cNvSpPr txBox="1">
            <a:spLocks noChangeArrowheads="1"/>
          </p:cNvSpPr>
          <p:nvPr/>
        </p:nvSpPr>
        <p:spPr bwMode="auto">
          <a:xfrm>
            <a:off x="2337421" y="3117634"/>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27" name="TextBox 47"/>
          <p:cNvSpPr txBox="1">
            <a:spLocks noChangeArrowheads="1"/>
          </p:cNvSpPr>
          <p:nvPr/>
        </p:nvSpPr>
        <p:spPr bwMode="auto">
          <a:xfrm>
            <a:off x="2344401" y="3676595"/>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41" name="矩形 40"/>
          <p:cNvSpPr/>
          <p:nvPr/>
        </p:nvSpPr>
        <p:spPr>
          <a:xfrm>
            <a:off x="2735796" y="3114061"/>
            <a:ext cx="1026114"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安全防范</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42" name="矩形 41"/>
          <p:cNvSpPr/>
          <p:nvPr/>
        </p:nvSpPr>
        <p:spPr>
          <a:xfrm>
            <a:off x="2735796" y="3669450"/>
            <a:ext cx="1728192"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视频监控原理和技术</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43" name="矩形 42"/>
          <p:cNvSpPr/>
          <p:nvPr/>
        </p:nvSpPr>
        <p:spPr>
          <a:xfrm>
            <a:off x="2202716" y="4131078"/>
            <a:ext cx="377429" cy="377429"/>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4" name="TextBox 47"/>
          <p:cNvSpPr txBox="1">
            <a:spLocks noChangeArrowheads="1"/>
          </p:cNvSpPr>
          <p:nvPr/>
        </p:nvSpPr>
        <p:spPr bwMode="auto">
          <a:xfrm>
            <a:off x="2344401" y="4202516"/>
            <a:ext cx="319318" cy="369332"/>
          </a:xfrm>
          <a:prstGeom prst="rect">
            <a:avLst/>
          </a:prstGeom>
          <a:noFill/>
          <a:ln w="9525">
            <a:noFill/>
            <a:miter lim="800000"/>
            <a:headEnd/>
            <a:tailEnd/>
          </a:ln>
        </p:spPr>
        <p:txBody>
          <a:bodyPr wrap="none">
            <a:spAutoFit/>
          </a:bodyPr>
          <a:lstStyle/>
          <a:p>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45" name="矩形 44"/>
          <p:cNvSpPr/>
          <p:nvPr/>
        </p:nvSpPr>
        <p:spPr>
          <a:xfrm>
            <a:off x="2735796" y="4195372"/>
            <a:ext cx="1620180" cy="300082"/>
          </a:xfrm>
          <a:prstGeom prst="rect">
            <a:avLst/>
          </a:prstGeom>
        </p:spPr>
        <p:txBody>
          <a:bodyPr wrap="square">
            <a:spAutoFit/>
          </a:bodyPr>
          <a:lstStyle/>
          <a:p>
            <a:pPr>
              <a:defRPr/>
            </a:pPr>
            <a:r>
              <a:rPr lang="zh-CN" altLang="en-US" sz="1350" dirty="0">
                <a:solidFill>
                  <a:schemeClr val="tx1">
                    <a:lumMod val="65000"/>
                    <a:lumOff val="35000"/>
                  </a:schemeClr>
                </a:solidFill>
                <a:latin typeface="微软雅黑" pitchFamily="34" charset="-122"/>
                <a:ea typeface="微软雅黑" pitchFamily="34" charset="-122"/>
              </a:rPr>
              <a:t>摄像机基础</a:t>
            </a:r>
            <a:endParaRPr lang="zh-CN" altLang="zh-CN" sz="1350" dirty="0">
              <a:solidFill>
                <a:schemeClr val="tx1">
                  <a:lumMod val="65000"/>
                  <a:lumOff val="35000"/>
                </a:schemeClr>
              </a:solidFill>
              <a:latin typeface="微软雅黑" pitchFamily="34" charset="-122"/>
              <a:ea typeface="微软雅黑" pitchFamily="34" charset="-122"/>
            </a:endParaRPr>
          </a:p>
        </p:txBody>
      </p:sp>
      <p:sp>
        <p:nvSpPr>
          <p:cNvPr id="46" name="矩形 45"/>
          <p:cNvSpPr/>
          <p:nvPr/>
        </p:nvSpPr>
        <p:spPr>
          <a:xfrm>
            <a:off x="2235201" y="5268384"/>
            <a:ext cx="339062" cy="423334"/>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sz="135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微软雅黑" pitchFamily="34" charset="-122"/>
              <a:ea typeface="微软雅黑" pitchFamily="34" charset="-122"/>
            </a:endParaRPr>
          </a:p>
        </p:txBody>
      </p:sp>
      <p:sp>
        <p:nvSpPr>
          <p:cNvPr id="47" name="TextBox 41"/>
          <p:cNvSpPr txBox="1">
            <a:spLocks noChangeArrowheads="1"/>
          </p:cNvSpPr>
          <p:nvPr/>
        </p:nvSpPr>
        <p:spPr bwMode="auto">
          <a:xfrm>
            <a:off x="2287322" y="5319547"/>
            <a:ext cx="278078" cy="507831"/>
          </a:xfrm>
          <a:prstGeom prst="rect">
            <a:avLst/>
          </a:prstGeom>
          <a:noFill/>
          <a:ln w="9525">
            <a:noFill/>
            <a:miter lim="800000"/>
            <a:headEnd/>
            <a:tailEnd/>
          </a:ln>
        </p:spPr>
        <p:txBody>
          <a:bodyPr wrap="square">
            <a:spAutoFit/>
          </a:bodyPr>
          <a:lstStyle/>
          <a:p>
            <a:r>
              <a:rPr lang="en-US" altLang="zh-CN" sz="2700" dirty="0">
                <a:solidFill>
                  <a:schemeClr val="bg1"/>
                </a:solidFill>
                <a:latin typeface="微软雅黑" pitchFamily="34" charset="-122"/>
                <a:ea typeface="微软雅黑" pitchFamily="34" charset="-122"/>
              </a:rPr>
              <a:t>5</a:t>
            </a:r>
            <a:endParaRPr lang="zh-CN" altLang="en-US" sz="2700" dirty="0">
              <a:solidFill>
                <a:schemeClr val="bg1"/>
              </a:solidFill>
              <a:latin typeface="微软雅黑" pitchFamily="34" charset="-122"/>
              <a:ea typeface="微软雅黑" pitchFamily="34" charset="-122"/>
            </a:endParaRPr>
          </a:p>
        </p:txBody>
      </p:sp>
      <p:sp>
        <p:nvSpPr>
          <p:cNvPr id="48" name="矩形 51"/>
          <p:cNvSpPr>
            <a:spLocks noChangeArrowheads="1"/>
          </p:cNvSpPr>
          <p:nvPr/>
        </p:nvSpPr>
        <p:spPr bwMode="auto">
          <a:xfrm>
            <a:off x="2723843" y="5307640"/>
            <a:ext cx="1107996" cy="369332"/>
          </a:xfrm>
          <a:prstGeom prst="rect">
            <a:avLst/>
          </a:prstGeom>
          <a:noFill/>
          <a:ln w="9525">
            <a:noFill/>
            <a:miter lim="800000"/>
            <a:headEnd/>
            <a:tailEnd/>
          </a:ln>
        </p:spPr>
        <p:txBody>
          <a:bodyPr wrap="none">
            <a:spAutoFit/>
          </a:bodyPr>
          <a:lstStyle/>
          <a:p>
            <a:r>
              <a:rPr lang="zh-CN" altLang="en-US" b="1" dirty="0">
                <a:latin typeface="微软雅黑" pitchFamily="34" charset="-122"/>
                <a:ea typeface="微软雅黑" pitchFamily="34" charset="-122"/>
              </a:rPr>
              <a:t>磁盘阵列</a:t>
            </a:r>
            <a:endParaRPr lang="zh-CN" altLang="zh-CN" b="1" dirty="0">
              <a:latin typeface="微软雅黑" pitchFamily="34" charset="-122"/>
              <a:ea typeface="微软雅黑" pitchFamily="34" charset="-122"/>
            </a:endParaRPr>
          </a:p>
        </p:txBody>
      </p:sp>
    </p:spTree>
    <p:extLst>
      <p:ext uri="{BB962C8B-B14F-4D97-AF65-F5344CB8AC3E}">
        <p14:creationId xmlns:p14="http://schemas.microsoft.com/office/powerpoint/2010/main" val="3122813065"/>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idx="4294967295"/>
          </p:nvPr>
        </p:nvSpPr>
        <p:spPr>
          <a:xfrm>
            <a:off x="406400" y="1115747"/>
            <a:ext cx="6840141" cy="377429"/>
          </a:xfrm>
        </p:spPr>
        <p:txBody>
          <a:bodyPr/>
          <a:lstStyle/>
          <a:p>
            <a:pPr eaLnBrk="1" hangingPunct="1"/>
            <a:r>
              <a:rPr lang="zh-CN" altLang="en-US" dirty="0" smtClean="0"/>
              <a:t>磁盘阵列</a:t>
            </a:r>
          </a:p>
        </p:txBody>
      </p:sp>
      <p:sp>
        <p:nvSpPr>
          <p:cNvPr id="161795" name="Rectangle 3"/>
          <p:cNvSpPr>
            <a:spLocks noGrp="1" noChangeArrowheads="1"/>
          </p:cNvSpPr>
          <p:nvPr>
            <p:ph idx="4294967295"/>
          </p:nvPr>
        </p:nvSpPr>
        <p:spPr>
          <a:xfrm>
            <a:off x="725091" y="1701403"/>
            <a:ext cx="8418909" cy="3995738"/>
          </a:xfrm>
          <a:prstGeom prst="rect">
            <a:avLst/>
          </a:prstGeom>
        </p:spPr>
        <p:txBody>
          <a:bodyPr/>
          <a:lstStyle/>
          <a:p>
            <a:pPr eaLnBrk="1" hangingPunct="1"/>
            <a:r>
              <a:rPr lang="zh-CN" altLang="en-US" smtClean="0"/>
              <a:t>用于安防系统中的存储扩展</a:t>
            </a:r>
          </a:p>
          <a:p>
            <a:pPr eaLnBrk="1" hangingPunct="1"/>
            <a:r>
              <a:rPr lang="zh-CN" altLang="en-US" smtClean="0"/>
              <a:t>安防应用中的磁盘阵列</a:t>
            </a:r>
            <a:r>
              <a:rPr lang="en-US" altLang="zh-CN" smtClean="0"/>
              <a:t>I/O</a:t>
            </a:r>
            <a:r>
              <a:rPr lang="zh-CN" altLang="en-US" smtClean="0"/>
              <a:t>模式为“多写，少读”；与标准</a:t>
            </a:r>
            <a:r>
              <a:rPr lang="en-US" altLang="zh-CN" smtClean="0"/>
              <a:t>IT</a:t>
            </a:r>
            <a:r>
              <a:rPr lang="zh-CN" altLang="en-US" smtClean="0"/>
              <a:t>应用的</a:t>
            </a:r>
            <a:r>
              <a:rPr lang="en-US" altLang="zh-CN" smtClean="0"/>
              <a:t>I/O</a:t>
            </a:r>
            <a:r>
              <a:rPr lang="zh-CN" altLang="en-US" smtClean="0"/>
              <a:t>模式不同</a:t>
            </a:r>
          </a:p>
        </p:txBody>
      </p:sp>
      <p:grpSp>
        <p:nvGrpSpPr>
          <p:cNvPr id="2" name="组合 57"/>
          <p:cNvGrpSpPr>
            <a:grpSpLocks/>
          </p:cNvGrpSpPr>
          <p:nvPr/>
        </p:nvGrpSpPr>
        <p:grpSpPr bwMode="auto">
          <a:xfrm>
            <a:off x="6010409" y="2894278"/>
            <a:ext cx="1714500" cy="1232297"/>
            <a:chOff x="5929322" y="2906935"/>
            <a:chExt cx="1506831" cy="1643074"/>
          </a:xfrm>
        </p:grpSpPr>
        <p:pic>
          <p:nvPicPr>
            <p:cNvPr id="161799" name="Picture 4" descr="R24侧投影"/>
            <p:cNvPicPr>
              <a:picLocks noChangeAspect="1" noChangeArrowheads="1"/>
            </p:cNvPicPr>
            <p:nvPr/>
          </p:nvPicPr>
          <p:blipFill>
            <a:blip r:embed="rId2" cstate="print"/>
            <a:srcRect/>
            <a:stretch>
              <a:fillRect/>
            </a:stretch>
          </p:blipFill>
          <p:spPr bwMode="auto">
            <a:xfrm>
              <a:off x="5929322" y="2906935"/>
              <a:ext cx="1506831" cy="1643074"/>
            </a:xfrm>
            <a:prstGeom prst="rect">
              <a:avLst/>
            </a:prstGeom>
            <a:noFill/>
            <a:ln w="9525">
              <a:noFill/>
              <a:miter lim="800000"/>
              <a:headEnd/>
              <a:tailEnd/>
            </a:ln>
          </p:spPr>
        </p:pic>
        <p:cxnSp>
          <p:nvCxnSpPr>
            <p:cNvPr id="9" name="直接连接符 8"/>
            <p:cNvCxnSpPr/>
            <p:nvPr/>
          </p:nvCxnSpPr>
          <p:spPr>
            <a:xfrm rot="5400000">
              <a:off x="5107785" y="3728473"/>
              <a:ext cx="16430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929322" y="2906935"/>
              <a:ext cx="15005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1797" name="图片 10" descr="DS-A9-B（新外观）.png"/>
          <p:cNvPicPr>
            <a:picLocks noChangeAspect="1"/>
          </p:cNvPicPr>
          <p:nvPr/>
        </p:nvPicPr>
        <p:blipFill>
          <a:blip r:embed="rId3" cstate="print"/>
          <a:srcRect/>
          <a:stretch>
            <a:fillRect/>
          </a:stretch>
        </p:blipFill>
        <p:spPr bwMode="auto">
          <a:xfrm>
            <a:off x="1103182" y="3083058"/>
            <a:ext cx="1134665" cy="551259"/>
          </a:xfrm>
          <a:prstGeom prst="rect">
            <a:avLst/>
          </a:prstGeom>
          <a:noFill/>
          <a:ln w="9525">
            <a:noFill/>
            <a:miter lim="800000"/>
            <a:headEnd/>
            <a:tailEnd/>
          </a:ln>
        </p:spPr>
      </p:pic>
      <p:pic>
        <p:nvPicPr>
          <p:cNvPr id="161798" name="图片 11" descr="DS-A1016R新外观.png"/>
          <p:cNvPicPr>
            <a:picLocks noChangeAspect="1"/>
          </p:cNvPicPr>
          <p:nvPr/>
        </p:nvPicPr>
        <p:blipFill>
          <a:blip r:embed="rId4" cstate="print"/>
          <a:srcRect/>
          <a:stretch>
            <a:fillRect/>
          </a:stretch>
        </p:blipFill>
        <p:spPr bwMode="auto">
          <a:xfrm>
            <a:off x="3381906" y="3063346"/>
            <a:ext cx="1427560" cy="696516"/>
          </a:xfrm>
          <a:prstGeom prst="rect">
            <a:avLst/>
          </a:prstGeom>
          <a:noFill/>
          <a:ln w="9525">
            <a:noFill/>
            <a:miter lim="800000"/>
            <a:headEnd/>
            <a:tailEnd/>
          </a:ln>
        </p:spPr>
      </p:pic>
    </p:spTree>
    <p:extLst>
      <p:ext uri="{BB962C8B-B14F-4D97-AF65-F5344CB8AC3E}">
        <p14:creationId xmlns:p14="http://schemas.microsoft.com/office/powerpoint/2010/main" val="2331823062"/>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6"/>
          <p:cNvSpPr>
            <a:spLocks noGrp="1"/>
          </p:cNvSpPr>
          <p:nvPr>
            <p:ph sz="quarter" idx="4294967295"/>
          </p:nvPr>
        </p:nvSpPr>
        <p:spPr>
          <a:xfrm>
            <a:off x="719668" y="3127244"/>
            <a:ext cx="3183731" cy="2536031"/>
          </a:xfrm>
          <a:prstGeom prst="rect">
            <a:avLst/>
          </a:prstGeom>
        </p:spPr>
        <p:txBody>
          <a:bodyPr/>
          <a:lstStyle/>
          <a:p>
            <a:pPr eaLnBrk="1" hangingPunct="1">
              <a:defRPr/>
            </a:pPr>
            <a:r>
              <a:rPr lang="en-US" altLang="zh-CN" dirty="0"/>
              <a:t>DAS</a:t>
            </a:r>
            <a:r>
              <a:rPr lang="zh-CN" altLang="en-US" dirty="0"/>
              <a:t>的使用环境：</a:t>
            </a:r>
            <a:endParaRPr lang="en-US" altLang="zh-CN" dirty="0"/>
          </a:p>
          <a:p>
            <a:pPr marL="600075" lvl="1" indent="-257175">
              <a:buFont typeface="+mj-lt"/>
              <a:buAutoNum type="alphaLcParenR"/>
              <a:defRPr/>
            </a:pPr>
            <a:r>
              <a:rPr lang="zh-CN" altLang="en-US" dirty="0"/>
              <a:t>服务器在地理分布上很分散</a:t>
            </a:r>
          </a:p>
          <a:p>
            <a:pPr marL="600075" lvl="1" indent="-257175">
              <a:buFont typeface="+mj-lt"/>
              <a:buAutoNum type="alphaLcParenR"/>
              <a:defRPr/>
            </a:pPr>
            <a:r>
              <a:rPr lang="zh-CN" altLang="en-US" dirty="0"/>
              <a:t>存储系统必须被直接连接到应用服务器上</a:t>
            </a:r>
          </a:p>
          <a:p>
            <a:pPr marL="600075" lvl="1" indent="-257175">
              <a:buFont typeface="+mj-lt"/>
              <a:buAutoNum type="alphaLcParenR"/>
              <a:defRPr/>
            </a:pPr>
            <a:r>
              <a:rPr lang="zh-CN" altLang="en-US" dirty="0"/>
              <a:t>包括许多数据库应用和应用服务器在内的应用</a:t>
            </a:r>
            <a:endParaRPr lang="zh-CN" altLang="en-US" sz="788" dirty="0"/>
          </a:p>
        </p:txBody>
      </p:sp>
      <p:sp>
        <p:nvSpPr>
          <p:cNvPr id="162819" name="内容占位符 2"/>
          <p:cNvSpPr>
            <a:spLocks noGrp="1"/>
          </p:cNvSpPr>
          <p:nvPr>
            <p:ph idx="4294967295"/>
          </p:nvPr>
        </p:nvSpPr>
        <p:spPr>
          <a:xfrm>
            <a:off x="725091" y="1701403"/>
            <a:ext cx="8418909" cy="3995738"/>
          </a:xfrm>
          <a:prstGeom prst="rect">
            <a:avLst/>
          </a:prstGeom>
        </p:spPr>
        <p:txBody>
          <a:bodyPr/>
          <a:lstStyle/>
          <a:p>
            <a:pPr eaLnBrk="1" hangingPunct="1"/>
            <a:r>
              <a:rPr lang="en-US" altLang="zh-CN" dirty="0"/>
              <a:t>DAS</a:t>
            </a:r>
            <a:r>
              <a:rPr lang="zh-CN" altLang="en-US" dirty="0"/>
              <a:t>（</a:t>
            </a:r>
            <a:r>
              <a:rPr lang="en-US" altLang="zh-CN" dirty="0"/>
              <a:t>Direct Attached Storage</a:t>
            </a:r>
            <a:r>
              <a:rPr lang="zh-CN" altLang="en-US" dirty="0"/>
              <a:t>）直接附加存储或直连存储</a:t>
            </a:r>
            <a:endParaRPr lang="en-US" altLang="zh-CN" dirty="0"/>
          </a:p>
          <a:p>
            <a:pPr eaLnBrk="1" hangingPunct="1"/>
            <a:r>
              <a:rPr lang="zh-CN" altLang="en-US" dirty="0"/>
              <a:t>定义：存储设备通过电缆直接连接到应用服务器</a:t>
            </a:r>
            <a:endParaRPr lang="en-US" altLang="zh-CN" dirty="0"/>
          </a:p>
          <a:p>
            <a:pPr eaLnBrk="1" hangingPunct="1"/>
            <a:r>
              <a:rPr lang="zh-CN" altLang="en-US" dirty="0"/>
              <a:t>数据电缆：</a:t>
            </a:r>
            <a:r>
              <a:rPr lang="en-US" altLang="zh-CN" dirty="0"/>
              <a:t>SCSI</a:t>
            </a:r>
            <a:r>
              <a:rPr lang="zh-CN" altLang="en-US" dirty="0"/>
              <a:t>、</a:t>
            </a:r>
            <a:r>
              <a:rPr lang="en-US" altLang="zh-CN" dirty="0"/>
              <a:t>SAS</a:t>
            </a:r>
            <a:r>
              <a:rPr lang="zh-CN" altLang="en-US" dirty="0"/>
              <a:t>、</a:t>
            </a:r>
            <a:r>
              <a:rPr lang="en-US" altLang="zh-CN" dirty="0"/>
              <a:t>FC</a:t>
            </a:r>
            <a:r>
              <a:rPr lang="zh-CN" altLang="en-US" dirty="0"/>
              <a:t>、</a:t>
            </a:r>
            <a:r>
              <a:rPr lang="en-US" altLang="zh-CN" dirty="0"/>
              <a:t>IDE</a:t>
            </a:r>
            <a:r>
              <a:rPr lang="zh-CN" altLang="en-US" dirty="0"/>
              <a:t>、</a:t>
            </a:r>
            <a:r>
              <a:rPr lang="en-US" altLang="zh-CN" dirty="0"/>
              <a:t>SATA</a:t>
            </a:r>
            <a:r>
              <a:rPr lang="zh-CN" altLang="en-US" dirty="0"/>
              <a:t>、</a:t>
            </a:r>
            <a:r>
              <a:rPr lang="en-US" altLang="zh-CN" dirty="0"/>
              <a:t>1394</a:t>
            </a:r>
            <a:r>
              <a:rPr lang="zh-CN" altLang="en-US" dirty="0"/>
              <a:t>、</a:t>
            </a:r>
            <a:r>
              <a:rPr lang="en-US" altLang="zh-CN" dirty="0"/>
              <a:t>USB</a:t>
            </a:r>
          </a:p>
          <a:p>
            <a:pPr eaLnBrk="1" hangingPunct="1"/>
            <a:endParaRPr lang="en-US" altLang="zh-CN" dirty="0"/>
          </a:p>
        </p:txBody>
      </p:sp>
      <p:pic>
        <p:nvPicPr>
          <p:cNvPr id="162821" name="图片 25" descr="DAS存储结构.png"/>
          <p:cNvPicPr>
            <a:picLocks noChangeAspect="1"/>
          </p:cNvPicPr>
          <p:nvPr/>
        </p:nvPicPr>
        <p:blipFill>
          <a:blip r:embed="rId2" cstate="print"/>
          <a:srcRect/>
          <a:stretch>
            <a:fillRect/>
          </a:stretch>
        </p:blipFill>
        <p:spPr bwMode="auto">
          <a:xfrm>
            <a:off x="4895850" y="3267076"/>
            <a:ext cx="2752725" cy="2294335"/>
          </a:xfrm>
          <a:prstGeom prst="rect">
            <a:avLst/>
          </a:prstGeom>
          <a:noFill/>
          <a:ln w="9525">
            <a:noFill/>
            <a:miter lim="800000"/>
            <a:headEnd/>
            <a:tailEnd/>
          </a:ln>
        </p:spPr>
      </p:pic>
      <p:sp>
        <p:nvSpPr>
          <p:cNvPr id="7" name="Rectangle 2"/>
          <p:cNvSpPr txBox="1">
            <a:spLocks noChangeArrowheads="1"/>
          </p:cNvSpPr>
          <p:nvPr/>
        </p:nvSpPr>
        <p:spPr bwMode="auto">
          <a:xfrm>
            <a:off x="1439467" y="1107281"/>
            <a:ext cx="5130403" cy="3774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p>
            <a:pPr lvl="0"/>
            <a:r>
              <a:rPr lang="zh-CN" altLang="en-US" sz="1950" b="1" dirty="0">
                <a:latin typeface="Verdana" pitchFamily="34" charset="0"/>
                <a:ea typeface="+mj-ea"/>
              </a:rPr>
              <a:t>存储扩展结构</a:t>
            </a:r>
            <a:r>
              <a:rPr lang="en-US" altLang="zh-CN" sz="1950" b="1" dirty="0">
                <a:latin typeface="Verdana" pitchFamily="34" charset="0"/>
                <a:ea typeface="+mj-ea"/>
              </a:rPr>
              <a:t>——DAS</a:t>
            </a:r>
            <a:endParaRPr lang="zh-CN" altLang="en-US" sz="1950" b="1" kern="0" dirty="0">
              <a:solidFill>
                <a:schemeClr val="tx2"/>
              </a:solidFill>
              <a:latin typeface="Verdana" pitchFamily="34" charset="0"/>
              <a:ea typeface="+mj-ea"/>
              <a:cs typeface="+mj-cs"/>
            </a:endParaRPr>
          </a:p>
        </p:txBody>
      </p:sp>
    </p:spTree>
    <p:extLst>
      <p:ext uri="{BB962C8B-B14F-4D97-AF65-F5344CB8AC3E}">
        <p14:creationId xmlns:p14="http://schemas.microsoft.com/office/powerpoint/2010/main" val="1753189072"/>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4" name="内容占位符 86"/>
          <p:cNvSpPr>
            <a:spLocks noGrp="1"/>
          </p:cNvSpPr>
          <p:nvPr>
            <p:ph sz="quarter" idx="4294967295"/>
          </p:nvPr>
        </p:nvSpPr>
        <p:spPr>
          <a:xfrm>
            <a:off x="355600" y="3532717"/>
            <a:ext cx="3420533" cy="2164424"/>
          </a:xfrm>
          <a:prstGeom prst="rect">
            <a:avLst/>
          </a:prstGeom>
        </p:spPr>
        <p:txBody>
          <a:bodyPr/>
          <a:lstStyle/>
          <a:p>
            <a:pPr eaLnBrk="1" hangingPunct="1"/>
            <a:r>
              <a:rPr lang="en-US" altLang="zh-CN" dirty="0"/>
              <a:t>NAS</a:t>
            </a:r>
            <a:r>
              <a:rPr lang="zh-CN" altLang="en-US" dirty="0"/>
              <a:t>的使用环境</a:t>
            </a:r>
            <a:endParaRPr lang="en-US" altLang="zh-CN" dirty="0"/>
          </a:p>
          <a:p>
            <a:pPr lvl="1" eaLnBrk="1" hangingPunct="1"/>
            <a:r>
              <a:rPr lang="zh-CN" altLang="en-US" dirty="0"/>
              <a:t>异构平台的文件级共享</a:t>
            </a:r>
            <a:endParaRPr lang="en-US" altLang="zh-CN" dirty="0"/>
          </a:p>
          <a:p>
            <a:pPr lvl="1" eaLnBrk="1" hangingPunct="1"/>
            <a:r>
              <a:rPr lang="zh-CN" altLang="en-US" dirty="0"/>
              <a:t>非数据库应用环境</a:t>
            </a:r>
            <a:endParaRPr lang="en-US" altLang="zh-CN" dirty="0"/>
          </a:p>
        </p:txBody>
      </p:sp>
      <p:sp>
        <p:nvSpPr>
          <p:cNvPr id="163843" name="内容占位符 2"/>
          <p:cNvSpPr>
            <a:spLocks noGrp="1"/>
          </p:cNvSpPr>
          <p:nvPr>
            <p:ph idx="4294967295"/>
          </p:nvPr>
        </p:nvSpPr>
        <p:spPr>
          <a:xfrm>
            <a:off x="338668" y="1686984"/>
            <a:ext cx="3801533" cy="1989667"/>
          </a:xfrm>
          <a:prstGeom prst="rect">
            <a:avLst/>
          </a:prstGeom>
        </p:spPr>
        <p:txBody>
          <a:bodyPr/>
          <a:lstStyle/>
          <a:p>
            <a:pPr eaLnBrk="1" hangingPunct="1"/>
            <a:r>
              <a:rPr lang="en-US" altLang="zh-CN" dirty="0"/>
              <a:t>NAS</a:t>
            </a:r>
            <a:r>
              <a:rPr lang="zh-CN" altLang="en-US" dirty="0"/>
              <a:t>（</a:t>
            </a:r>
            <a:r>
              <a:rPr lang="en-US" altLang="zh-CN" dirty="0"/>
              <a:t>Network Attached Storage</a:t>
            </a:r>
            <a:r>
              <a:rPr lang="zh-CN" altLang="en-US" dirty="0"/>
              <a:t>）网络附加存储</a:t>
            </a:r>
            <a:endParaRPr lang="en-US" altLang="zh-CN" dirty="0"/>
          </a:p>
          <a:p>
            <a:pPr eaLnBrk="1" hangingPunct="1"/>
            <a:r>
              <a:rPr lang="zh-CN" altLang="en-US" dirty="0"/>
              <a:t>定义：局域网文件存储服务器，供用户共享不同种类数据</a:t>
            </a:r>
            <a:endParaRPr lang="en-US" altLang="zh-CN" dirty="0"/>
          </a:p>
          <a:p>
            <a:pPr eaLnBrk="1" hangingPunct="1"/>
            <a:r>
              <a:rPr lang="zh-CN" altLang="en-US" dirty="0"/>
              <a:t>协议：</a:t>
            </a:r>
            <a:r>
              <a:rPr lang="en-US" altLang="zh-CN" dirty="0"/>
              <a:t>NFS</a:t>
            </a:r>
            <a:r>
              <a:rPr lang="zh-CN" altLang="en-US" dirty="0"/>
              <a:t>、</a:t>
            </a:r>
            <a:r>
              <a:rPr lang="en-US" altLang="zh-CN" dirty="0"/>
              <a:t>CIFS</a:t>
            </a:r>
            <a:r>
              <a:rPr lang="zh-CN" altLang="en-US" dirty="0"/>
              <a:t>、</a:t>
            </a:r>
            <a:r>
              <a:rPr lang="en-US" altLang="zh-CN" dirty="0"/>
              <a:t>FTP……</a:t>
            </a:r>
          </a:p>
        </p:txBody>
      </p:sp>
      <p:pic>
        <p:nvPicPr>
          <p:cNvPr id="163845" name="图片 35" descr="NAS存储结构.png"/>
          <p:cNvPicPr>
            <a:picLocks noChangeAspect="1"/>
          </p:cNvPicPr>
          <p:nvPr/>
        </p:nvPicPr>
        <p:blipFill>
          <a:blip r:embed="rId2" cstate="print"/>
          <a:srcRect/>
          <a:stretch>
            <a:fillRect/>
          </a:stretch>
        </p:blipFill>
        <p:spPr bwMode="auto">
          <a:xfrm>
            <a:off x="3924300" y="1873250"/>
            <a:ext cx="4754033" cy="3477419"/>
          </a:xfrm>
          <a:prstGeom prst="rect">
            <a:avLst/>
          </a:prstGeom>
          <a:noFill/>
          <a:ln w="9525">
            <a:noFill/>
            <a:miter lim="800000"/>
            <a:headEnd/>
            <a:tailEnd/>
          </a:ln>
        </p:spPr>
      </p:pic>
      <p:sp>
        <p:nvSpPr>
          <p:cNvPr id="7" name="Rectangle 2"/>
          <p:cNvSpPr txBox="1">
            <a:spLocks noChangeArrowheads="1"/>
          </p:cNvSpPr>
          <p:nvPr/>
        </p:nvSpPr>
        <p:spPr bwMode="auto">
          <a:xfrm>
            <a:off x="1439467" y="1107281"/>
            <a:ext cx="5130403" cy="3774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p>
            <a:pPr lvl="0"/>
            <a:r>
              <a:rPr lang="zh-CN" altLang="en-US" sz="1950" b="1" dirty="0">
                <a:latin typeface="Verdana" pitchFamily="34" charset="0"/>
                <a:ea typeface="+mj-ea"/>
              </a:rPr>
              <a:t>存储扩展结构</a:t>
            </a:r>
            <a:r>
              <a:rPr lang="en-US" altLang="zh-CN" sz="1950" b="1" dirty="0">
                <a:latin typeface="Verdana" pitchFamily="34" charset="0"/>
                <a:ea typeface="+mj-ea"/>
              </a:rPr>
              <a:t>——NAS</a:t>
            </a:r>
            <a:endParaRPr lang="zh-CN" altLang="en-US" sz="1950" b="1" kern="0" dirty="0">
              <a:solidFill>
                <a:schemeClr val="tx2"/>
              </a:solidFill>
              <a:latin typeface="Verdana" pitchFamily="34" charset="0"/>
              <a:ea typeface="+mj-ea"/>
              <a:cs typeface="+mj-cs"/>
            </a:endParaRPr>
          </a:p>
        </p:txBody>
      </p:sp>
    </p:spTree>
    <p:extLst>
      <p:ext uri="{BB962C8B-B14F-4D97-AF65-F5344CB8AC3E}">
        <p14:creationId xmlns:p14="http://schemas.microsoft.com/office/powerpoint/2010/main" val="2998357738"/>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内容占位符 23"/>
          <p:cNvSpPr>
            <a:spLocks noGrp="1"/>
          </p:cNvSpPr>
          <p:nvPr>
            <p:ph sz="quarter" idx="4294967295"/>
          </p:nvPr>
        </p:nvSpPr>
        <p:spPr>
          <a:xfrm>
            <a:off x="423333" y="1934369"/>
            <a:ext cx="2972991" cy="3661172"/>
          </a:xfrm>
          <a:prstGeom prst="rect">
            <a:avLst/>
          </a:prstGeom>
        </p:spPr>
        <p:txBody>
          <a:bodyPr/>
          <a:lstStyle/>
          <a:p>
            <a:pPr eaLnBrk="1" hangingPunct="1"/>
            <a:r>
              <a:rPr lang="zh-CN" altLang="en-US" sz="1500" dirty="0"/>
              <a:t>定义：将存储网络从业务网络中独立出来，采用</a:t>
            </a:r>
            <a:r>
              <a:rPr lang="en-US" altLang="zh-CN" sz="1500" dirty="0" err="1"/>
              <a:t>iSCSI</a:t>
            </a:r>
            <a:r>
              <a:rPr lang="zh-CN" altLang="en-US" sz="1500" dirty="0"/>
              <a:t>、</a:t>
            </a:r>
            <a:r>
              <a:rPr lang="en-US" altLang="zh-CN" sz="1500" dirty="0"/>
              <a:t>FC</a:t>
            </a:r>
            <a:r>
              <a:rPr lang="zh-CN" altLang="en-US" sz="1500" dirty="0"/>
              <a:t>等协议实现数据块级高速访问</a:t>
            </a:r>
            <a:endParaRPr lang="en-US" altLang="zh-CN" sz="1500" dirty="0"/>
          </a:p>
          <a:p>
            <a:pPr eaLnBrk="1" hangingPunct="1"/>
            <a:r>
              <a:rPr lang="zh-CN" altLang="en-US" sz="1500" dirty="0"/>
              <a:t>协议：</a:t>
            </a:r>
            <a:r>
              <a:rPr lang="en-US" altLang="zh-CN" sz="1500" dirty="0" err="1"/>
              <a:t>iSCSI</a:t>
            </a:r>
            <a:r>
              <a:rPr lang="zh-CN" altLang="en-US" sz="1500" dirty="0"/>
              <a:t>、</a:t>
            </a:r>
            <a:r>
              <a:rPr lang="en-US" altLang="zh-CN" sz="1500" dirty="0"/>
              <a:t>FC</a:t>
            </a:r>
          </a:p>
          <a:p>
            <a:pPr eaLnBrk="1" hangingPunct="1"/>
            <a:endParaRPr lang="en-US" altLang="zh-CN" sz="1500" dirty="0"/>
          </a:p>
          <a:p>
            <a:pPr eaLnBrk="1" hangingPunct="1"/>
            <a:r>
              <a:rPr lang="en-US" altLang="zh-CN" dirty="0"/>
              <a:t>SAN</a:t>
            </a:r>
            <a:r>
              <a:rPr lang="zh-CN" altLang="en-US" dirty="0"/>
              <a:t>的使用环境</a:t>
            </a:r>
            <a:endParaRPr lang="en-US" altLang="zh-CN" dirty="0"/>
          </a:p>
          <a:p>
            <a:pPr lvl="1" eaLnBrk="1" hangingPunct="1"/>
            <a:r>
              <a:rPr lang="zh-CN" altLang="en-US" sz="1350" dirty="0"/>
              <a:t>大规模存储扩展</a:t>
            </a:r>
            <a:endParaRPr lang="en-US" altLang="zh-CN" sz="1350" dirty="0"/>
          </a:p>
          <a:p>
            <a:pPr lvl="1" eaLnBrk="1" hangingPunct="1"/>
            <a:r>
              <a:rPr lang="zh-CN" altLang="en-US" sz="1350" dirty="0"/>
              <a:t>高性能存储访问</a:t>
            </a:r>
          </a:p>
        </p:txBody>
      </p:sp>
      <p:sp>
        <p:nvSpPr>
          <p:cNvPr id="164867" name="内容占位符 2"/>
          <p:cNvSpPr>
            <a:spLocks noGrp="1"/>
          </p:cNvSpPr>
          <p:nvPr>
            <p:ph idx="4294967295"/>
          </p:nvPr>
        </p:nvSpPr>
        <p:spPr>
          <a:xfrm>
            <a:off x="516467" y="4548716"/>
            <a:ext cx="2099733" cy="1055291"/>
          </a:xfrm>
          <a:prstGeom prst="rect">
            <a:avLst/>
          </a:prstGeom>
        </p:spPr>
        <p:txBody>
          <a:bodyPr/>
          <a:lstStyle/>
          <a:p>
            <a:pPr eaLnBrk="1" hangingPunct="1"/>
            <a:r>
              <a:rPr lang="en-US" altLang="zh-CN" dirty="0"/>
              <a:t>SAN</a:t>
            </a:r>
            <a:r>
              <a:rPr lang="zh-CN" altLang="en-US" dirty="0"/>
              <a:t>（</a:t>
            </a:r>
            <a:r>
              <a:rPr lang="en-US" altLang="zh-CN" dirty="0"/>
              <a:t>Storage Area Network</a:t>
            </a:r>
            <a:r>
              <a:rPr lang="zh-CN" altLang="en-US" dirty="0"/>
              <a:t>）存储区域网络</a:t>
            </a:r>
            <a:endParaRPr lang="en-US" altLang="zh-CN" dirty="0"/>
          </a:p>
        </p:txBody>
      </p:sp>
      <p:pic>
        <p:nvPicPr>
          <p:cNvPr id="164869" name="图片 46" descr="SAN存储结构.png"/>
          <p:cNvPicPr>
            <a:picLocks noChangeAspect="1"/>
          </p:cNvPicPr>
          <p:nvPr/>
        </p:nvPicPr>
        <p:blipFill>
          <a:blip r:embed="rId3" cstate="print"/>
          <a:srcRect/>
          <a:stretch>
            <a:fillRect/>
          </a:stretch>
        </p:blipFill>
        <p:spPr bwMode="auto">
          <a:xfrm>
            <a:off x="3479800" y="1750356"/>
            <a:ext cx="5300135" cy="4023516"/>
          </a:xfrm>
          <a:prstGeom prst="rect">
            <a:avLst/>
          </a:prstGeom>
          <a:noFill/>
          <a:ln w="9525">
            <a:noFill/>
            <a:miter lim="800000"/>
            <a:headEnd/>
            <a:tailEnd/>
          </a:ln>
        </p:spPr>
      </p:pic>
      <p:sp>
        <p:nvSpPr>
          <p:cNvPr id="7" name="Rectangle 2"/>
          <p:cNvSpPr txBox="1">
            <a:spLocks noChangeArrowheads="1"/>
          </p:cNvSpPr>
          <p:nvPr/>
        </p:nvSpPr>
        <p:spPr bwMode="auto">
          <a:xfrm>
            <a:off x="1439467" y="1107281"/>
            <a:ext cx="5130403" cy="3774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p>
            <a:pPr lvl="0"/>
            <a:r>
              <a:rPr lang="zh-CN" altLang="en-US" sz="1950" b="1" dirty="0">
                <a:latin typeface="Verdana" pitchFamily="34" charset="0"/>
                <a:ea typeface="+mj-ea"/>
              </a:rPr>
              <a:t>存储扩展结构</a:t>
            </a:r>
            <a:r>
              <a:rPr lang="en-US" altLang="zh-CN" sz="1950" b="1" dirty="0">
                <a:latin typeface="Verdana" pitchFamily="34" charset="0"/>
                <a:ea typeface="+mj-ea"/>
              </a:rPr>
              <a:t>——SAN</a:t>
            </a:r>
            <a:endParaRPr lang="zh-CN" altLang="en-US" sz="1950" b="1" kern="0" dirty="0">
              <a:solidFill>
                <a:schemeClr val="tx2"/>
              </a:solidFill>
              <a:latin typeface="Verdana" pitchFamily="34" charset="0"/>
              <a:ea typeface="+mj-ea"/>
              <a:cs typeface="+mj-cs"/>
            </a:endParaRPr>
          </a:p>
        </p:txBody>
      </p:sp>
    </p:spTree>
    <p:extLst>
      <p:ext uri="{BB962C8B-B14F-4D97-AF65-F5344CB8AC3E}">
        <p14:creationId xmlns:p14="http://schemas.microsoft.com/office/powerpoint/2010/main" val="2442894475"/>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idx="4294967295"/>
          </p:nvPr>
        </p:nvSpPr>
        <p:spPr>
          <a:xfrm>
            <a:off x="389467" y="1132681"/>
            <a:ext cx="6840141" cy="377429"/>
          </a:xfrm>
        </p:spPr>
        <p:txBody>
          <a:bodyPr>
            <a:normAutofit fontScale="90000"/>
          </a:bodyPr>
          <a:lstStyle/>
          <a:p>
            <a:pPr eaLnBrk="1" hangingPunct="1"/>
            <a:r>
              <a:rPr lang="en-US" altLang="zh-CN" dirty="0" smtClean="0">
                <a:latin typeface="Verdana" pitchFamily="34" charset="0"/>
              </a:rPr>
              <a:t>IP-SAN</a:t>
            </a:r>
            <a:r>
              <a:rPr lang="zh-CN" altLang="en-US" dirty="0" smtClean="0">
                <a:latin typeface="Verdana" pitchFamily="34" charset="0"/>
              </a:rPr>
              <a:t>和</a:t>
            </a:r>
            <a:r>
              <a:rPr lang="en-US" altLang="zh-CN" dirty="0" smtClean="0">
                <a:latin typeface="Verdana" pitchFamily="34" charset="0"/>
              </a:rPr>
              <a:t>FC-SAN</a:t>
            </a:r>
            <a:endParaRPr lang="zh-CN" altLang="en-US" dirty="0" smtClean="0">
              <a:latin typeface="Verdana" pitchFamily="34" charset="0"/>
            </a:endParaRPr>
          </a:p>
        </p:txBody>
      </p:sp>
      <p:pic>
        <p:nvPicPr>
          <p:cNvPr id="165891" name="内容占位符 88" descr="IP-SAN存储结构.png"/>
          <p:cNvPicPr>
            <a:picLocks noGrp="1" noChangeAspect="1"/>
          </p:cNvPicPr>
          <p:nvPr>
            <p:ph idx="4294967295"/>
          </p:nvPr>
        </p:nvPicPr>
        <p:blipFill>
          <a:blip r:embed="rId2" cstate="print"/>
          <a:stretch>
            <a:fillRect/>
          </a:stretch>
        </p:blipFill>
        <p:spPr>
          <a:xfrm>
            <a:off x="4191662" y="1908572"/>
            <a:ext cx="3242072" cy="3886200"/>
          </a:xfrm>
          <a:prstGeom prst="rect">
            <a:avLst/>
          </a:prstGeom>
        </p:spPr>
      </p:pic>
      <p:pic>
        <p:nvPicPr>
          <p:cNvPr id="165892" name="图片 89" descr="FC-SAN存储结构.png"/>
          <p:cNvPicPr>
            <a:picLocks noChangeAspect="1"/>
          </p:cNvPicPr>
          <p:nvPr/>
        </p:nvPicPr>
        <p:blipFill>
          <a:blip r:embed="rId3" cstate="print"/>
          <a:srcRect/>
          <a:stretch>
            <a:fillRect/>
          </a:stretch>
        </p:blipFill>
        <p:spPr bwMode="auto">
          <a:xfrm>
            <a:off x="616084" y="1915847"/>
            <a:ext cx="3245644" cy="3886200"/>
          </a:xfrm>
          <a:prstGeom prst="rect">
            <a:avLst/>
          </a:prstGeom>
          <a:noFill/>
          <a:ln w="9525">
            <a:noFill/>
            <a:miter lim="800000"/>
            <a:headEnd/>
            <a:tailEnd/>
          </a:ln>
        </p:spPr>
      </p:pic>
    </p:spTree>
    <p:extLst>
      <p:ext uri="{BB962C8B-B14F-4D97-AF65-F5344CB8AC3E}">
        <p14:creationId xmlns:p14="http://schemas.microsoft.com/office/powerpoint/2010/main" val="3320384897"/>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图片 86" descr="NASorIP-SAN之NAS.png"/>
          <p:cNvPicPr>
            <a:picLocks noChangeAspect="1"/>
          </p:cNvPicPr>
          <p:nvPr/>
        </p:nvPicPr>
        <p:blipFill>
          <a:blip r:embed="rId2" cstate="print"/>
          <a:srcRect/>
          <a:stretch>
            <a:fillRect/>
          </a:stretch>
        </p:blipFill>
        <p:spPr bwMode="auto">
          <a:xfrm>
            <a:off x="545042" y="2692401"/>
            <a:ext cx="3387329" cy="2455069"/>
          </a:xfrm>
          <a:prstGeom prst="rect">
            <a:avLst/>
          </a:prstGeom>
          <a:noFill/>
          <a:ln w="9525">
            <a:noFill/>
            <a:miter lim="800000"/>
            <a:headEnd/>
            <a:tailEnd/>
          </a:ln>
        </p:spPr>
      </p:pic>
      <p:pic>
        <p:nvPicPr>
          <p:cNvPr id="166915" name="图片 84" descr="NASorIP-SAN之IP-SAN.png"/>
          <p:cNvPicPr>
            <a:picLocks noChangeAspect="1"/>
          </p:cNvPicPr>
          <p:nvPr/>
        </p:nvPicPr>
        <p:blipFill>
          <a:blip r:embed="rId3" cstate="print"/>
          <a:srcRect/>
          <a:stretch>
            <a:fillRect/>
          </a:stretch>
        </p:blipFill>
        <p:spPr bwMode="auto">
          <a:xfrm>
            <a:off x="4368800" y="2738836"/>
            <a:ext cx="3382566" cy="2455069"/>
          </a:xfrm>
          <a:prstGeom prst="rect">
            <a:avLst/>
          </a:prstGeom>
          <a:noFill/>
          <a:ln w="9525">
            <a:noFill/>
            <a:miter lim="800000"/>
            <a:headEnd/>
            <a:tailEnd/>
          </a:ln>
        </p:spPr>
      </p:pic>
      <p:sp>
        <p:nvSpPr>
          <p:cNvPr id="166916" name="标题 1"/>
          <p:cNvSpPr>
            <a:spLocks noGrp="1"/>
          </p:cNvSpPr>
          <p:nvPr>
            <p:ph type="title" idx="4294967295"/>
          </p:nvPr>
        </p:nvSpPr>
        <p:spPr>
          <a:xfrm>
            <a:off x="372533" y="1124214"/>
            <a:ext cx="6840141" cy="377429"/>
          </a:xfrm>
        </p:spPr>
        <p:txBody>
          <a:bodyPr>
            <a:normAutofit fontScale="90000"/>
          </a:bodyPr>
          <a:lstStyle/>
          <a:p>
            <a:pPr eaLnBrk="1" hangingPunct="1"/>
            <a:r>
              <a:rPr lang="zh-CN" altLang="en-US" dirty="0" smtClean="0">
                <a:latin typeface="Verdana" pitchFamily="34" charset="0"/>
              </a:rPr>
              <a:t>区分</a:t>
            </a:r>
            <a:r>
              <a:rPr lang="en-US" altLang="zh-CN" dirty="0" smtClean="0">
                <a:latin typeface="Verdana" pitchFamily="34" charset="0"/>
              </a:rPr>
              <a:t>NAS</a:t>
            </a:r>
            <a:r>
              <a:rPr lang="zh-CN" altLang="en-US" dirty="0" smtClean="0">
                <a:latin typeface="Verdana" pitchFamily="34" charset="0"/>
              </a:rPr>
              <a:t>和</a:t>
            </a:r>
            <a:r>
              <a:rPr lang="en-US" altLang="zh-CN" dirty="0" smtClean="0">
                <a:latin typeface="Verdana" pitchFamily="34" charset="0"/>
              </a:rPr>
              <a:t>IP-SAN</a:t>
            </a:r>
            <a:endParaRPr lang="zh-CN" altLang="en-US" dirty="0" smtClean="0">
              <a:latin typeface="Verdana" pitchFamily="34" charset="0"/>
            </a:endParaRPr>
          </a:p>
        </p:txBody>
      </p:sp>
      <p:sp>
        <p:nvSpPr>
          <p:cNvPr id="86" name="文本占位符 85"/>
          <p:cNvSpPr>
            <a:spLocks noGrp="1"/>
          </p:cNvSpPr>
          <p:nvPr>
            <p:ph idx="4294967295"/>
          </p:nvPr>
        </p:nvSpPr>
        <p:spPr>
          <a:xfrm>
            <a:off x="725091" y="1701403"/>
            <a:ext cx="8418909" cy="3995738"/>
          </a:xfrm>
          <a:prstGeom prst="rect">
            <a:avLst/>
          </a:prstGeom>
        </p:spPr>
        <p:txBody>
          <a:bodyPr/>
          <a:lstStyle/>
          <a:p>
            <a:pPr eaLnBrk="1" hangingPunct="1"/>
            <a:r>
              <a:rPr lang="zh-CN" altLang="en-US"/>
              <a:t>看协议</a:t>
            </a:r>
            <a:endParaRPr lang="en-US" altLang="zh-CN"/>
          </a:p>
          <a:p>
            <a:pPr eaLnBrk="1" hangingPunct="1"/>
            <a:r>
              <a:rPr lang="zh-CN" altLang="en-US"/>
              <a:t>看数据流向</a:t>
            </a:r>
            <a:endParaRPr lang="en-US" altLang="zh-CN"/>
          </a:p>
        </p:txBody>
      </p:sp>
      <p:grpSp>
        <p:nvGrpSpPr>
          <p:cNvPr id="2" name="组合 72"/>
          <p:cNvGrpSpPr>
            <a:grpSpLocks/>
          </p:cNvGrpSpPr>
          <p:nvPr/>
        </p:nvGrpSpPr>
        <p:grpSpPr bwMode="auto">
          <a:xfrm>
            <a:off x="2406253" y="2732486"/>
            <a:ext cx="879872" cy="291703"/>
            <a:chOff x="1920395" y="4857760"/>
            <a:chExt cx="1172414" cy="388955"/>
          </a:xfrm>
        </p:grpSpPr>
        <p:sp>
          <p:nvSpPr>
            <p:cNvPr id="69" name="TextBox 68"/>
            <p:cNvSpPr txBox="1"/>
            <p:nvPr/>
          </p:nvSpPr>
          <p:spPr>
            <a:xfrm>
              <a:off x="2602585" y="4921391"/>
              <a:ext cx="326817" cy="161677"/>
            </a:xfrm>
            <a:prstGeom prst="rect">
              <a:avLst/>
            </a:prstGeom>
            <a:noFill/>
            <a:ln>
              <a:noFill/>
            </a:ln>
          </p:spPr>
          <p:txBody>
            <a:bodyPr lIns="0" tIns="0" rIns="0" bIns="0" anchor="ctr" anchorCtr="1">
              <a:spAutoFit/>
            </a:bodyPr>
            <a:lstStyle/>
            <a:p>
              <a:pPr>
                <a:defRPr/>
              </a:pPr>
              <a:r>
                <a:rPr lang="en-US" altLang="zh-CN" sz="788" dirty="0">
                  <a:latin typeface="微软雅黑" pitchFamily="34" charset="-122"/>
                  <a:ea typeface="微软雅黑" pitchFamily="34" charset="-122"/>
                </a:rPr>
                <a:t>CIFS</a:t>
              </a:r>
              <a:endParaRPr lang="zh-CN" altLang="en-US" sz="788" dirty="0">
                <a:latin typeface="微软雅黑" pitchFamily="34" charset="-122"/>
                <a:ea typeface="微软雅黑" pitchFamily="34" charset="-122"/>
              </a:endParaRPr>
            </a:p>
          </p:txBody>
        </p:sp>
        <p:sp>
          <p:nvSpPr>
            <p:cNvPr id="70" name="TextBox 69"/>
            <p:cNvSpPr txBox="1"/>
            <p:nvPr/>
          </p:nvSpPr>
          <p:spPr>
            <a:xfrm>
              <a:off x="2096495" y="4921391"/>
              <a:ext cx="260185" cy="161677"/>
            </a:xfrm>
            <a:prstGeom prst="rect">
              <a:avLst/>
            </a:prstGeom>
            <a:noFill/>
            <a:ln>
              <a:noFill/>
            </a:ln>
          </p:spPr>
          <p:txBody>
            <a:bodyPr lIns="0" tIns="0" rIns="0" bIns="0" anchor="ctr" anchorCtr="1">
              <a:spAutoFit/>
            </a:bodyPr>
            <a:lstStyle/>
            <a:p>
              <a:pPr>
                <a:defRPr/>
              </a:pPr>
              <a:r>
                <a:rPr lang="en-US" altLang="zh-CN" sz="788" dirty="0">
                  <a:latin typeface="微软雅黑" pitchFamily="34" charset="-122"/>
                  <a:ea typeface="微软雅黑" pitchFamily="34" charset="-122"/>
                </a:rPr>
                <a:t>NFS</a:t>
              </a:r>
              <a:endParaRPr lang="zh-CN" altLang="en-US" sz="788" dirty="0">
                <a:latin typeface="微软雅黑" pitchFamily="34" charset="-122"/>
                <a:ea typeface="微软雅黑" pitchFamily="34" charset="-122"/>
              </a:endParaRPr>
            </a:p>
          </p:txBody>
        </p:sp>
        <p:cxnSp>
          <p:nvCxnSpPr>
            <p:cNvPr id="71" name="肘形连接符 70"/>
            <p:cNvCxnSpPr/>
            <p:nvPr/>
          </p:nvCxnSpPr>
          <p:spPr>
            <a:xfrm>
              <a:off x="1920395" y="4857760"/>
              <a:ext cx="520368" cy="388955"/>
            </a:xfrm>
            <a:prstGeom prst="bentConnector3">
              <a:avLst>
                <a:gd name="adj1" fmla="val 99886"/>
              </a:avLst>
            </a:prstGeom>
            <a:ln w="19050">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肘形连接符 71"/>
            <p:cNvCxnSpPr/>
            <p:nvPr/>
          </p:nvCxnSpPr>
          <p:spPr>
            <a:xfrm flipH="1">
              <a:off x="2572441" y="4857760"/>
              <a:ext cx="520368" cy="388955"/>
            </a:xfrm>
            <a:prstGeom prst="bentConnector3">
              <a:avLst>
                <a:gd name="adj1" fmla="val 99886"/>
              </a:avLst>
            </a:prstGeom>
            <a:ln w="19050">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 name="组合 83"/>
          <p:cNvGrpSpPr>
            <a:grpSpLocks/>
          </p:cNvGrpSpPr>
          <p:nvPr/>
        </p:nvGrpSpPr>
        <p:grpSpPr bwMode="auto">
          <a:xfrm>
            <a:off x="5268516" y="3214783"/>
            <a:ext cx="1875234" cy="161829"/>
            <a:chOff x="5500694" y="3143376"/>
            <a:chExt cx="2500330" cy="215774"/>
          </a:xfrm>
        </p:grpSpPr>
        <p:sp>
          <p:nvSpPr>
            <p:cNvPr id="75" name="TextBox 74"/>
            <p:cNvSpPr txBox="1"/>
            <p:nvPr/>
          </p:nvSpPr>
          <p:spPr>
            <a:xfrm>
              <a:off x="7572396" y="3143376"/>
              <a:ext cx="325440" cy="161671"/>
            </a:xfrm>
            <a:prstGeom prst="rect">
              <a:avLst/>
            </a:prstGeom>
            <a:noFill/>
            <a:ln>
              <a:noFill/>
            </a:ln>
          </p:spPr>
          <p:txBody>
            <a:bodyPr lIns="0" tIns="0" rIns="0" bIns="0" anchor="ctr" anchorCtr="1">
              <a:spAutoFit/>
            </a:bodyPr>
            <a:lstStyle/>
            <a:p>
              <a:pPr>
                <a:defRPr/>
              </a:pPr>
              <a:r>
                <a:rPr lang="en-US" altLang="zh-CN" sz="788" dirty="0" err="1">
                  <a:latin typeface="微软雅黑" pitchFamily="34" charset="-122"/>
                  <a:ea typeface="微软雅黑" pitchFamily="34" charset="-122"/>
                </a:rPr>
                <a:t>iSCSI</a:t>
              </a:r>
              <a:endParaRPr lang="zh-CN" altLang="en-US" sz="788" dirty="0">
                <a:latin typeface="微软雅黑" pitchFamily="34" charset="-122"/>
                <a:ea typeface="微软雅黑" pitchFamily="34" charset="-122"/>
              </a:endParaRPr>
            </a:p>
          </p:txBody>
        </p:sp>
        <p:cxnSp>
          <p:nvCxnSpPr>
            <p:cNvPr id="80" name="直接箭头连接符 79"/>
            <p:cNvCxnSpPr/>
            <p:nvPr/>
          </p:nvCxnSpPr>
          <p:spPr>
            <a:xfrm>
              <a:off x="7429520" y="3357563"/>
              <a:ext cx="571504" cy="1587"/>
            </a:xfrm>
            <a:prstGeom prst="straightConnector1">
              <a:avLst/>
            </a:prstGeom>
            <a:ln w="28575">
              <a:solidFill>
                <a:srgbClr val="00B0F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786445" y="3143376"/>
              <a:ext cx="325438" cy="161671"/>
            </a:xfrm>
            <a:prstGeom prst="rect">
              <a:avLst/>
            </a:prstGeom>
            <a:noFill/>
            <a:ln>
              <a:noFill/>
            </a:ln>
          </p:spPr>
          <p:txBody>
            <a:bodyPr lIns="0" tIns="0" rIns="0" bIns="0" anchor="ctr" anchorCtr="1">
              <a:spAutoFit/>
            </a:bodyPr>
            <a:lstStyle/>
            <a:p>
              <a:pPr>
                <a:defRPr/>
              </a:pPr>
              <a:r>
                <a:rPr lang="en-US" altLang="zh-CN" sz="788" dirty="0" err="1">
                  <a:latin typeface="微软雅黑" pitchFamily="34" charset="-122"/>
                  <a:ea typeface="微软雅黑" pitchFamily="34" charset="-122"/>
                </a:rPr>
                <a:t>iSCSI</a:t>
              </a:r>
              <a:endParaRPr lang="zh-CN" altLang="en-US" sz="788" dirty="0">
                <a:latin typeface="微软雅黑" pitchFamily="34" charset="-122"/>
                <a:ea typeface="微软雅黑" pitchFamily="34" charset="-122"/>
              </a:endParaRPr>
            </a:p>
          </p:txBody>
        </p:sp>
        <p:cxnSp>
          <p:nvCxnSpPr>
            <p:cNvPr id="82" name="直接箭头连接符 81"/>
            <p:cNvCxnSpPr/>
            <p:nvPr/>
          </p:nvCxnSpPr>
          <p:spPr>
            <a:xfrm>
              <a:off x="5500694" y="3357563"/>
              <a:ext cx="928694" cy="1587"/>
            </a:xfrm>
            <a:prstGeom prst="straightConnector1">
              <a:avLst/>
            </a:prstGeom>
            <a:ln w="28575">
              <a:solidFill>
                <a:srgbClr val="00B0F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4" name="组合 113"/>
          <p:cNvGrpSpPr>
            <a:grpSpLocks/>
          </p:cNvGrpSpPr>
          <p:nvPr/>
        </p:nvGrpSpPr>
        <p:grpSpPr bwMode="auto">
          <a:xfrm>
            <a:off x="1732360" y="2464594"/>
            <a:ext cx="5786438" cy="858441"/>
            <a:chOff x="785786" y="2143116"/>
            <a:chExt cx="7715336" cy="1144596"/>
          </a:xfrm>
        </p:grpSpPr>
        <p:grpSp>
          <p:nvGrpSpPr>
            <p:cNvPr id="5" name="组合 100"/>
            <p:cNvGrpSpPr>
              <a:grpSpLocks/>
            </p:cNvGrpSpPr>
            <p:nvPr/>
          </p:nvGrpSpPr>
          <p:grpSpPr bwMode="auto">
            <a:xfrm>
              <a:off x="785786" y="2285992"/>
              <a:ext cx="2857520" cy="1001720"/>
              <a:chOff x="785786" y="2285992"/>
              <a:chExt cx="2857520" cy="1001720"/>
            </a:xfrm>
          </p:grpSpPr>
          <p:cxnSp>
            <p:nvCxnSpPr>
              <p:cNvPr id="88" name="直接箭头连接符 87"/>
              <p:cNvCxnSpPr/>
              <p:nvPr/>
            </p:nvCxnSpPr>
            <p:spPr>
              <a:xfrm rot="10800000">
                <a:off x="928663" y="3286124"/>
                <a:ext cx="785821"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2786058" y="3286124"/>
                <a:ext cx="571506"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rot="10800000">
                <a:off x="785786" y="2285992"/>
                <a:ext cx="1214451" cy="8588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rot="16200000" flipV="1">
                <a:off x="1500170" y="2428868"/>
                <a:ext cx="785818" cy="5000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rot="5400000" flipH="1" flipV="1">
                <a:off x="2285198" y="2429660"/>
                <a:ext cx="787406" cy="50006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2571743" y="2285992"/>
                <a:ext cx="1071575" cy="8572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组合 112"/>
            <p:cNvGrpSpPr>
              <a:grpSpLocks/>
            </p:cNvGrpSpPr>
            <p:nvPr/>
          </p:nvGrpSpPr>
          <p:grpSpPr bwMode="auto">
            <a:xfrm>
              <a:off x="5214148" y="2143116"/>
              <a:ext cx="3286974" cy="1144596"/>
              <a:chOff x="5214148" y="2143116"/>
              <a:chExt cx="3286974" cy="1144596"/>
            </a:xfrm>
          </p:grpSpPr>
          <p:cxnSp>
            <p:nvCxnSpPr>
              <p:cNvPr id="102" name="直接箭头连接符 101"/>
              <p:cNvCxnSpPr/>
              <p:nvPr/>
            </p:nvCxnSpPr>
            <p:spPr>
              <a:xfrm rot="10800000">
                <a:off x="5572151" y="3284537"/>
                <a:ext cx="785822" cy="15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7429547" y="3286124"/>
                <a:ext cx="571506"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rot="5400000" flipH="1" flipV="1">
                <a:off x="4927620" y="2501894"/>
                <a:ext cx="573092"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rot="5400000" flipH="1" flipV="1">
                <a:off x="5285605" y="2286786"/>
                <a:ext cx="644530" cy="5000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rot="5400000" flipH="1" flipV="1">
                <a:off x="8214576" y="2429662"/>
                <a:ext cx="57309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rot="16200000" flipV="1">
                <a:off x="7786740" y="2285991"/>
                <a:ext cx="642942" cy="35719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51802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35" presetClass="emph" presetSubtype="0" fill="hold" nodeType="afterEffect">
                                  <p:stCondLst>
                                    <p:cond delay="0"/>
                                  </p:stCondLst>
                                  <p:childTnLst>
                                    <p:anim calcmode="discrete" valueType="str">
                                      <p:cBhvr>
                                        <p:cTn id="13" dur="1000" fill="hold"/>
                                        <p:tgtEl>
                                          <p:spTgt spid="2"/>
                                        </p:tgtEl>
                                        <p:attrNameLst>
                                          <p:attrName>style.visibility</p:attrName>
                                        </p:attrNameLst>
                                      </p:cBhvr>
                                      <p:tavLst>
                                        <p:tav tm="0">
                                          <p:val>
                                            <p:strVal val="hidden"/>
                                          </p:val>
                                        </p:tav>
                                        <p:tav tm="50000">
                                          <p:val>
                                            <p:strVal val="visible"/>
                                          </p:val>
                                        </p:tav>
                                      </p:tavLst>
                                    </p:anim>
                                  </p:childTnLst>
                                </p:cTn>
                              </p:par>
                              <p:par>
                                <p:cTn id="14" presetID="35" presetClass="emph" presetSubtype="0" fill="hold" nodeType="withEffect">
                                  <p:stCondLst>
                                    <p:cond delay="0"/>
                                  </p:stCondLst>
                                  <p:childTnLst>
                                    <p:anim calcmode="discrete" valueType="str">
                                      <p:cBhvr>
                                        <p:cTn id="15" dur="1000" fill="hold"/>
                                        <p:tgtEl>
                                          <p:spTgt spid="3"/>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35" presetClass="emph" presetSubtype="0" fill="hold" nodeType="afterEffect">
                                  <p:stCondLst>
                                    <p:cond delay="0"/>
                                  </p:stCondLst>
                                  <p:childTnLst>
                                    <p:anim calcmode="discrete" valueType="str">
                                      <p:cBhvr>
                                        <p:cTn id="18" dur="1000" fill="hold"/>
                                        <p:tgtEl>
                                          <p:spTgt spid="2"/>
                                        </p:tgtEl>
                                        <p:attrNameLst>
                                          <p:attrName>style.visibility</p:attrName>
                                        </p:attrNameLst>
                                      </p:cBhvr>
                                      <p:tavLst>
                                        <p:tav tm="0">
                                          <p:val>
                                            <p:strVal val="hidden"/>
                                          </p:val>
                                        </p:tav>
                                        <p:tav tm="50000">
                                          <p:val>
                                            <p:strVal val="visible"/>
                                          </p:val>
                                        </p:tav>
                                      </p:tavLst>
                                    </p:anim>
                                  </p:childTnLst>
                                </p:cTn>
                              </p:par>
                              <p:par>
                                <p:cTn id="19" presetID="35" presetClass="emph" presetSubtype="0" fill="hold" nodeType="withEffect">
                                  <p:stCondLst>
                                    <p:cond delay="0"/>
                                  </p:stCondLst>
                                  <p:childTnLst>
                                    <p:anim calcmode="discrete" valueType="str">
                                      <p:cBhvr>
                                        <p:cTn id="20" dur="1000" fill="hold"/>
                                        <p:tgtEl>
                                          <p:spTgt spid="3"/>
                                        </p:tgtEl>
                                        <p:attrNameLst>
                                          <p:attrName>style.visibility</p:attrName>
                                        </p:attrNameLst>
                                      </p:cBhvr>
                                      <p:tavLst>
                                        <p:tav tm="0">
                                          <p:val>
                                            <p:strVal val="hidden"/>
                                          </p:val>
                                        </p:tav>
                                        <p:tav tm="50000">
                                          <p:val>
                                            <p:strVal val="visible"/>
                                          </p:val>
                                        </p:tav>
                                      </p:tavLst>
                                    </p:anim>
                                  </p:childTnLst>
                                </p:cTn>
                              </p:par>
                            </p:childTnLst>
                          </p:cTn>
                        </p:par>
                        <p:par>
                          <p:cTn id="21" fill="hold">
                            <p:stCondLst>
                              <p:cond delay="2000"/>
                            </p:stCondLst>
                            <p:childTnLst>
                              <p:par>
                                <p:cTn id="22" presetID="35" presetClass="emph" presetSubtype="0" fill="hold" nodeType="afterEffect">
                                  <p:stCondLst>
                                    <p:cond delay="0"/>
                                  </p:stCondLst>
                                  <p:childTnLst>
                                    <p:anim calcmode="discrete" valueType="str">
                                      <p:cBhvr>
                                        <p:cTn id="23" dur="1000" fill="hold"/>
                                        <p:tgtEl>
                                          <p:spTgt spid="2"/>
                                        </p:tgtEl>
                                        <p:attrNameLst>
                                          <p:attrName>style.visibility</p:attrName>
                                        </p:attrNameLst>
                                      </p:cBhvr>
                                      <p:tavLst>
                                        <p:tav tm="0">
                                          <p:val>
                                            <p:strVal val="hidden"/>
                                          </p:val>
                                        </p:tav>
                                        <p:tav tm="50000">
                                          <p:val>
                                            <p:strVal val="visible"/>
                                          </p:val>
                                        </p:tav>
                                      </p:tavLst>
                                    </p:anim>
                                  </p:childTnLst>
                                </p:cTn>
                              </p:par>
                              <p:par>
                                <p:cTn id="24" presetID="35" presetClass="emph" presetSubtype="0" fill="hold" nodeType="withEffect">
                                  <p:stCondLst>
                                    <p:cond delay="0"/>
                                  </p:stCondLst>
                                  <p:childTnLst>
                                    <p:anim calcmode="discrete" valueType="str">
                                      <p:cBhvr>
                                        <p:cTn id="25"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6">
                                            <p:txEl>
                                              <p:pRg st="1" end="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par>
                          <p:cTn id="32" fill="hold">
                            <p:stCondLst>
                              <p:cond delay="0"/>
                            </p:stCondLst>
                            <p:childTnLst>
                              <p:par>
                                <p:cTn id="33" presetID="35" presetClass="emph" presetSubtype="0" fill="hold" nodeType="afterEffect">
                                  <p:stCondLst>
                                    <p:cond delay="0"/>
                                  </p:stCondLst>
                                  <p:childTnLst>
                                    <p:anim calcmode="discrete" valueType="str">
                                      <p:cBhvr>
                                        <p:cTn id="34" dur="1000" fill="hold"/>
                                        <p:tgtEl>
                                          <p:spTgt spid="4"/>
                                        </p:tgtEl>
                                        <p:attrNameLst>
                                          <p:attrName>style.visibility</p:attrName>
                                        </p:attrNameLst>
                                      </p:cBhvr>
                                      <p:tavLst>
                                        <p:tav tm="0">
                                          <p:val>
                                            <p:strVal val="hidden"/>
                                          </p:val>
                                        </p:tav>
                                        <p:tav tm="50000">
                                          <p:val>
                                            <p:strVal val="visible"/>
                                          </p:val>
                                        </p:tav>
                                      </p:tavLst>
                                    </p:anim>
                                  </p:childTnLst>
                                </p:cTn>
                              </p:par>
                            </p:childTnLst>
                          </p:cTn>
                        </p:par>
                        <p:par>
                          <p:cTn id="35" fill="hold">
                            <p:stCondLst>
                              <p:cond delay="1000"/>
                            </p:stCondLst>
                            <p:childTnLst>
                              <p:par>
                                <p:cTn id="36" presetID="35" presetClass="emph" presetSubtype="0" fill="hold" nodeType="afterEffect">
                                  <p:stCondLst>
                                    <p:cond delay="0"/>
                                  </p:stCondLst>
                                  <p:childTnLst>
                                    <p:anim calcmode="discrete" valueType="str">
                                      <p:cBhvr>
                                        <p:cTn id="37" dur="1000" fill="hold"/>
                                        <p:tgtEl>
                                          <p:spTgt spid="4"/>
                                        </p:tgtEl>
                                        <p:attrNameLst>
                                          <p:attrName>style.visibility</p:attrName>
                                        </p:attrNameLst>
                                      </p:cBhvr>
                                      <p:tavLst>
                                        <p:tav tm="0">
                                          <p:val>
                                            <p:strVal val="hidden"/>
                                          </p:val>
                                        </p:tav>
                                        <p:tav tm="50000">
                                          <p:val>
                                            <p:strVal val="visible"/>
                                          </p:val>
                                        </p:tav>
                                      </p:tavLst>
                                    </p:anim>
                                  </p:childTnLst>
                                </p:cTn>
                              </p:par>
                            </p:childTnLst>
                          </p:cTn>
                        </p:par>
                        <p:par>
                          <p:cTn id="38" fill="hold">
                            <p:stCondLst>
                              <p:cond delay="2000"/>
                            </p:stCondLst>
                            <p:childTnLst>
                              <p:par>
                                <p:cTn id="39" presetID="35" presetClass="emph" presetSubtype="0" fill="hold" nodeType="afterEffect">
                                  <p:stCondLst>
                                    <p:cond delay="0"/>
                                  </p:stCondLst>
                                  <p:childTnLst>
                                    <p:anim calcmode="discrete" valueType="str">
                                      <p:cBhvr>
                                        <p:cTn id="40"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idx="4294967295"/>
          </p:nvPr>
        </p:nvSpPr>
        <p:spPr>
          <a:xfrm>
            <a:off x="355601" y="1141148"/>
            <a:ext cx="6840141" cy="377429"/>
          </a:xfrm>
        </p:spPr>
        <p:txBody>
          <a:bodyPr>
            <a:normAutofit fontScale="90000"/>
          </a:bodyPr>
          <a:lstStyle/>
          <a:p>
            <a:pPr eaLnBrk="1" hangingPunct="1"/>
            <a:r>
              <a:rPr lang="zh-CN" altLang="en-US" dirty="0" smtClean="0"/>
              <a:t>几种存储架构的比较</a:t>
            </a:r>
          </a:p>
        </p:txBody>
      </p:sp>
      <p:graphicFrame>
        <p:nvGraphicFramePr>
          <p:cNvPr id="5" name="Group 317"/>
          <p:cNvGraphicFramePr>
            <a:graphicFrameLocks noGrp="1"/>
          </p:cNvGraphicFramePr>
          <p:nvPr/>
        </p:nvGraphicFramePr>
        <p:xfrm>
          <a:off x="1518048" y="1764506"/>
          <a:ext cx="6054328" cy="3568307"/>
        </p:xfrm>
        <a:graphic>
          <a:graphicData uri="http://schemas.openxmlformats.org/drawingml/2006/table">
            <a:tbl>
              <a:tblPr/>
              <a:tblGrid>
                <a:gridCol w="1221581"/>
                <a:gridCol w="1208484"/>
                <a:gridCol w="1208485"/>
                <a:gridCol w="1207294"/>
                <a:gridCol w="1208484"/>
              </a:tblGrid>
              <a:tr h="467916">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endParaRPr kumimoji="0" lang="zh-CN" altLang="en-US" sz="1400" b="0" i="0" u="none" strike="noStrike" cap="none" normalizeH="0" baseline="0" dirty="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400" b="0" i="0" u="none" strike="noStrike" cap="none" normalizeH="0" baseline="0" smtClean="0">
                          <a:ln>
                            <a:noFill/>
                          </a:ln>
                          <a:solidFill>
                            <a:schemeClr val="tx1"/>
                          </a:solidFill>
                          <a:effectLst/>
                          <a:latin typeface="Verdana" pitchFamily="34" charset="0"/>
                          <a:ea typeface="宋体" pitchFamily="2" charset="-122"/>
                        </a:rPr>
                        <a:t>DAS</a:t>
                      </a: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400" b="0" i="0" u="none" strike="noStrike" cap="none" normalizeH="0" baseline="0" smtClean="0">
                          <a:ln>
                            <a:noFill/>
                          </a:ln>
                          <a:solidFill>
                            <a:schemeClr val="tx1"/>
                          </a:solidFill>
                          <a:effectLst/>
                          <a:latin typeface="Verdana" pitchFamily="34" charset="0"/>
                          <a:ea typeface="宋体" pitchFamily="2" charset="-122"/>
                        </a:rPr>
                        <a:t>NAS</a:t>
                      </a: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400" b="0" i="0" u="none" strike="noStrike" cap="none" normalizeH="0" baseline="0" smtClean="0">
                          <a:ln>
                            <a:noFill/>
                          </a:ln>
                          <a:solidFill>
                            <a:schemeClr val="tx1"/>
                          </a:solidFill>
                          <a:effectLst/>
                          <a:latin typeface="Verdana" pitchFamily="34" charset="0"/>
                          <a:ea typeface="宋体" pitchFamily="2" charset="-122"/>
                        </a:rPr>
                        <a:t>FC SAN</a:t>
                      </a: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400" b="0" i="0" u="none" strike="noStrike" cap="none" normalizeH="0" baseline="0" smtClean="0">
                          <a:ln>
                            <a:noFill/>
                          </a:ln>
                          <a:solidFill>
                            <a:schemeClr val="tx1"/>
                          </a:solidFill>
                          <a:effectLst/>
                          <a:latin typeface="Verdana" pitchFamily="34" charset="0"/>
                          <a:ea typeface="宋体" pitchFamily="2" charset="-122"/>
                        </a:rPr>
                        <a:t>IP SAN </a:t>
                      </a:r>
                      <a:r>
                        <a:rPr kumimoji="0" lang="en-US" altLang="zh-CN" sz="1100" b="0" i="0" u="none" strike="noStrike" cap="none" normalizeH="0" baseline="0" smtClean="0">
                          <a:ln>
                            <a:noFill/>
                          </a:ln>
                          <a:solidFill>
                            <a:schemeClr val="tx1"/>
                          </a:solidFill>
                          <a:effectLst/>
                          <a:latin typeface="Verdana" pitchFamily="34" charset="0"/>
                          <a:ea typeface="宋体" pitchFamily="2" charset="-122"/>
                        </a:rPr>
                        <a:t>(iSCSI)</a:t>
                      </a:r>
                      <a:endParaRPr kumimoji="0" lang="en-US" altLang="zh-CN" sz="1400" b="0" i="0" u="none" strike="noStrike" cap="none" normalizeH="0" baseline="0" smtClean="0">
                        <a:ln>
                          <a:noFill/>
                        </a:ln>
                        <a:solidFill>
                          <a:schemeClr val="tx1"/>
                        </a:solidFill>
                        <a:effectLst/>
                        <a:latin typeface="Verdana" pitchFamily="34" charset="0"/>
                        <a:ea typeface="宋体" pitchFamily="2" charset="-122"/>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78276">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表现形式</a:t>
                      </a: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100" b="0" i="0" u="none" strike="noStrike" cap="none" normalizeH="0" baseline="0" smtClean="0">
                          <a:ln>
                            <a:noFill/>
                          </a:ln>
                          <a:solidFill>
                            <a:srgbClr val="000000"/>
                          </a:solidFill>
                          <a:effectLst/>
                          <a:latin typeface="Verdana" pitchFamily="34" charset="0"/>
                          <a:ea typeface="宋体" pitchFamily="2" charset="-122"/>
                        </a:rPr>
                        <a:t>DVR</a:t>
                      </a: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，服务器内</a:t>
                      </a:r>
                      <a:r>
                        <a:rPr kumimoji="0" lang="en-US" altLang="zh-CN" sz="1100" b="0" i="0" u="none" strike="noStrike" cap="none" normalizeH="0" baseline="0" smtClean="0">
                          <a:ln>
                            <a:noFill/>
                          </a:ln>
                          <a:solidFill>
                            <a:srgbClr val="000000"/>
                          </a:solidFill>
                          <a:effectLst/>
                          <a:latin typeface="Verdana" pitchFamily="34" charset="0"/>
                          <a:ea typeface="宋体" pitchFamily="2" charset="-122"/>
                        </a:rPr>
                        <a:t>/</a:t>
                      </a: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rPr>
                        <a:t>外挂的</a:t>
                      </a:r>
                      <a:r>
                        <a:rPr kumimoji="0" lang="en-US" altLang="zh-CN" sz="1100" b="0" i="0" u="none" strike="noStrike" cap="none" normalizeH="0" baseline="0" smtClean="0">
                          <a:ln>
                            <a:noFill/>
                          </a:ln>
                          <a:solidFill>
                            <a:srgbClr val="000000"/>
                          </a:solidFill>
                          <a:effectLst/>
                          <a:latin typeface="Verdana" pitchFamily="34" charset="0"/>
                          <a:ea typeface="宋体" pitchFamily="2" charset="-122"/>
                        </a:rPr>
                        <a:t>SCSI</a:t>
                      </a: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rPr>
                        <a:t>、</a:t>
                      </a:r>
                      <a:r>
                        <a:rPr kumimoji="0" lang="en-US" altLang="zh-CN" sz="1100" b="0" i="0" u="none" strike="noStrike" cap="none" normalizeH="0" baseline="0" smtClean="0">
                          <a:ln>
                            <a:noFill/>
                          </a:ln>
                          <a:solidFill>
                            <a:srgbClr val="000000"/>
                          </a:solidFill>
                          <a:effectLst/>
                          <a:latin typeface="Verdana" pitchFamily="34" charset="0"/>
                          <a:ea typeface="宋体" pitchFamily="2" charset="-122"/>
                        </a:rPr>
                        <a:t>SATA</a:t>
                      </a: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rPr>
                        <a:t>、</a:t>
                      </a:r>
                      <a:r>
                        <a:rPr kumimoji="0" lang="en-US" altLang="zh-CN" sz="1100" b="0" i="0" u="none" strike="noStrike" cap="none" normalizeH="0" baseline="0" smtClean="0">
                          <a:ln>
                            <a:noFill/>
                          </a:ln>
                          <a:solidFill>
                            <a:srgbClr val="000000"/>
                          </a:solidFill>
                          <a:effectLst/>
                          <a:latin typeface="Verdana" pitchFamily="34" charset="0"/>
                          <a:ea typeface="宋体" pitchFamily="2" charset="-122"/>
                        </a:rPr>
                        <a:t>1394</a:t>
                      </a: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rPr>
                        <a:t>扩展柜等</a:t>
                      </a:r>
                      <a:endParaRPr kumimoji="0" lang="zh-CN" altLang="en-US" sz="1100" b="0" i="0" u="none" strike="noStrike" cap="none" normalizeH="0" baseline="0" smtClean="0">
                        <a:ln>
                          <a:noFill/>
                        </a:ln>
                        <a:solidFill>
                          <a:schemeClr val="tx1"/>
                        </a:solidFill>
                        <a:effectLst/>
                        <a:latin typeface="Verdana" pitchFamily="34" charset="0"/>
                        <a:ea typeface="微软雅黑" pitchFamily="34" charset="-122"/>
                      </a:endParaRPr>
                    </a:p>
                  </a:txBody>
                  <a:tcPr marL="67500" marR="67500" marT="35100" marB="35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基于以太网络的存储设备，提供文件级服务</a:t>
                      </a:r>
                      <a:endParaRPr kumimoji="0" lang="zh-CN" altLang="en-US" sz="11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基于光纤网络的存储设备，提供块设备级服务</a:t>
                      </a:r>
                      <a:endParaRPr kumimoji="0" lang="zh-CN" altLang="en-US" sz="11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基于以太网络的存储设备，提供块设备级服务</a:t>
                      </a:r>
                      <a:endParaRPr kumimoji="0" lang="zh-CN" altLang="en-US" sz="11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423863">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容量扩展</a:t>
                      </a: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低</a:t>
                      </a:r>
                      <a:endPar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dirty="0" smtClean="0">
                          <a:ln>
                            <a:noFill/>
                          </a:ln>
                          <a:solidFill>
                            <a:srgbClr val="000000"/>
                          </a:solidFill>
                          <a:effectLst/>
                          <a:latin typeface="Verdana" pitchFamily="34" charset="0"/>
                          <a:ea typeface="微软雅黑" pitchFamily="34" charset="-122"/>
                          <a:cs typeface="Verdana" pitchFamily="34" charset="0"/>
                        </a:rPr>
                        <a:t>较高</a:t>
                      </a:r>
                      <a:endParaRPr kumimoji="0" lang="zh-CN" altLang="en-US" sz="1200" b="0" i="0" u="none" strike="noStrike" cap="none" normalizeH="0" baseline="0" dirty="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2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r h="377429">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共享能力</a:t>
                      </a: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低</a:t>
                      </a:r>
                      <a:endPar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2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2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377429">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扩展距离</a:t>
                      </a: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小</a:t>
                      </a: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大</a:t>
                      </a:r>
                      <a:endParaRPr kumimoji="0" lang="zh-CN" altLang="en-US" sz="12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中</a:t>
                      </a:r>
                      <a:endPar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大</a:t>
                      </a:r>
                      <a:endParaRPr kumimoji="0" lang="zh-CN" altLang="en-US" sz="12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r h="435769">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集中存储管理</a:t>
                      </a: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否</a:t>
                      </a:r>
                      <a:endPar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是</a:t>
                      </a:r>
                      <a:endParaRPr kumimoji="0" lang="zh-CN" altLang="en-US" sz="12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是</a:t>
                      </a:r>
                      <a:endPar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是</a:t>
                      </a:r>
                      <a:endParaRPr kumimoji="0" lang="zh-CN" altLang="en-US" sz="12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r h="435769">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周边设备</a:t>
                      </a: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en-US" altLang="zh-CN" sz="1100" b="0" i="0" u="none" strike="noStrike" cap="none" normalizeH="0" baseline="0" smtClean="0">
                          <a:ln>
                            <a:noFill/>
                          </a:ln>
                          <a:solidFill>
                            <a:srgbClr val="000000"/>
                          </a:solidFill>
                          <a:effectLst/>
                          <a:latin typeface="Verdana" pitchFamily="34" charset="0"/>
                          <a:ea typeface="宋体" pitchFamily="2" charset="-122"/>
                        </a:rPr>
                        <a:t>SCSI</a:t>
                      </a: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卡，</a:t>
                      </a:r>
                      <a:r>
                        <a:rPr kumimoji="0" lang="en-US" altLang="zh-CN" sz="1100" b="0" i="0" u="none" strike="noStrike" cap="none" normalizeH="0" baseline="0" smtClean="0">
                          <a:ln>
                            <a:noFill/>
                          </a:ln>
                          <a:solidFill>
                            <a:srgbClr val="000000"/>
                          </a:solidFill>
                          <a:effectLst/>
                          <a:latin typeface="Verdana" pitchFamily="34" charset="0"/>
                          <a:ea typeface="宋体" pitchFamily="2" charset="-122"/>
                        </a:rPr>
                        <a:t>1394</a:t>
                      </a: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rPr>
                        <a:t>卡等</a:t>
                      </a:r>
                      <a:endParaRPr kumimoji="0" lang="zh-CN" altLang="en-US" sz="1100" b="0" i="0" u="none" strike="noStrike" cap="none" normalizeH="0" baseline="0" smtClean="0">
                        <a:ln>
                          <a:noFill/>
                        </a:ln>
                        <a:solidFill>
                          <a:schemeClr val="tx1"/>
                        </a:solidFill>
                        <a:effectLst/>
                        <a:latin typeface="Verdana" pitchFamily="34" charset="0"/>
                        <a:ea typeface="微软雅黑" pitchFamily="34" charset="-122"/>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100000"/>
                        </a:lnSpc>
                        <a:spcBef>
                          <a:spcPct val="70000"/>
                        </a:spcBef>
                        <a:spcAft>
                          <a:spcPct val="0"/>
                        </a:spcAft>
                        <a:buClr>
                          <a:schemeClr val="tx2"/>
                        </a:buClr>
                        <a:buSzPct val="75000"/>
                        <a:buFont typeface="Wingdings" pitchFamily="2" charset="2"/>
                        <a:buNone/>
                        <a:tabLst/>
                      </a:pP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以太网卡、以太网交换机</a:t>
                      </a:r>
                      <a:endParaRPr kumimoji="0" lang="zh-CN" altLang="en-US" sz="11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100000"/>
                        </a:lnSpc>
                        <a:spcBef>
                          <a:spcPct val="70000"/>
                        </a:spcBef>
                        <a:spcAft>
                          <a:spcPct val="0"/>
                        </a:spcAft>
                        <a:buClr>
                          <a:schemeClr val="tx2"/>
                        </a:buClr>
                        <a:buSzPct val="75000"/>
                        <a:buFont typeface="Wingdings" pitchFamily="2" charset="2"/>
                        <a:buNone/>
                        <a:tabLst/>
                      </a:pP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光纤通道卡、光纤通道交换机</a:t>
                      </a:r>
                      <a:endParaRPr kumimoji="0" lang="zh-CN" altLang="en-US" sz="11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0" fontAlgn="base" latinLnBrk="0" hangingPunct="0">
                        <a:lnSpc>
                          <a:spcPct val="100000"/>
                        </a:lnSpc>
                        <a:spcBef>
                          <a:spcPct val="70000"/>
                        </a:spcBef>
                        <a:spcAft>
                          <a:spcPct val="0"/>
                        </a:spcAft>
                        <a:buClr>
                          <a:schemeClr val="tx2"/>
                        </a:buClr>
                        <a:buSzPct val="75000"/>
                        <a:buFont typeface="Wingdings" pitchFamily="2" charset="2"/>
                        <a:buNone/>
                        <a:tabLst/>
                      </a:pPr>
                      <a:r>
                        <a:rPr kumimoji="0" lang="zh-CN" altLang="en-US" sz="11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以太网卡、以太网交换机</a:t>
                      </a:r>
                      <a:endParaRPr kumimoji="0" lang="zh-CN" altLang="en-US" sz="11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r>
              <a:tr h="342900">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rPr>
                        <a:t>成  本</a:t>
                      </a: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低</a:t>
                      </a:r>
                      <a:endPar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中低</a:t>
                      </a:r>
                      <a:endParaRPr kumimoji="0" lang="zh-CN" altLang="en-US" sz="12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高</a:t>
                      </a:r>
                      <a:endParaRPr kumimoji="0" lang="zh-CN" altLang="en-US" sz="1200" b="0" i="0" u="none" strike="noStrike" cap="none" normalizeH="0" baseline="0" smtClean="0">
                        <a:ln>
                          <a:noFill/>
                        </a:ln>
                        <a:solidFill>
                          <a:schemeClr val="tx1"/>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0" fontAlgn="base" latinLnBrk="0" hangingPunct="0">
                        <a:lnSpc>
                          <a:spcPct val="95000"/>
                        </a:lnSpc>
                        <a:spcBef>
                          <a:spcPct val="70000"/>
                        </a:spcBef>
                        <a:spcAft>
                          <a:spcPct val="0"/>
                        </a:spcAft>
                        <a:buClr>
                          <a:schemeClr val="tx2"/>
                        </a:buClr>
                        <a:buSzPct val="75000"/>
                        <a:buFont typeface="Wingdings" pitchFamily="2" charset="2"/>
                        <a:buNone/>
                        <a:tabLst/>
                      </a:pPr>
                      <a:r>
                        <a:rPr kumimoji="0" lang="zh-CN" altLang="en-US" sz="1200" b="0" i="0" u="none" strike="noStrike" cap="none" normalizeH="0" baseline="0" smtClean="0">
                          <a:ln>
                            <a:noFill/>
                          </a:ln>
                          <a:solidFill>
                            <a:srgbClr val="000000"/>
                          </a:solidFill>
                          <a:effectLst/>
                          <a:latin typeface="Verdana" pitchFamily="34" charset="0"/>
                          <a:ea typeface="微软雅黑" pitchFamily="34" charset="-122"/>
                          <a:cs typeface="Verdana" pitchFamily="34" charset="0"/>
                        </a:rPr>
                        <a:t>中低</a:t>
                      </a:r>
                      <a:endParaRPr kumimoji="0" lang="zh-CN" altLang="en-US" sz="1200" b="0" i="0" u="none" strike="noStrike" cap="none" normalizeH="0" baseline="0" smtClean="0">
                        <a:ln>
                          <a:noFill/>
                        </a:ln>
                        <a:solidFill>
                          <a:srgbClr val="FF0000"/>
                        </a:solidFill>
                        <a:effectLst/>
                        <a:latin typeface="Verdana" pitchFamily="34" charset="0"/>
                        <a:ea typeface="微软雅黑" pitchFamily="34" charset="-122"/>
                        <a:cs typeface="Verdana" pitchFamily="34" charset="0"/>
                      </a:endParaRPr>
                    </a:p>
                  </a:txBody>
                  <a:tcPr marL="67500" marR="67500" marT="35100" marB="351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r>
            </a:tbl>
          </a:graphicData>
        </a:graphic>
      </p:graphicFrame>
    </p:spTree>
    <p:extLst>
      <p:ext uri="{BB962C8B-B14F-4D97-AF65-F5344CB8AC3E}">
        <p14:creationId xmlns:p14="http://schemas.microsoft.com/office/powerpoint/2010/main" val="1042394105"/>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381000" y="1141147"/>
            <a:ext cx="6840141" cy="377429"/>
          </a:xfrm>
        </p:spPr>
        <p:txBody>
          <a:bodyPr>
            <a:normAutofit fontScale="90000"/>
          </a:bodyPr>
          <a:lstStyle/>
          <a:p>
            <a:r>
              <a:rPr lang="en-US" altLang="zh-CN" dirty="0" smtClean="0"/>
              <a:t>RAID</a:t>
            </a:r>
            <a:r>
              <a:rPr lang="zh-CN" altLang="en-US" dirty="0" smtClean="0"/>
              <a:t>技术</a:t>
            </a:r>
            <a:endParaRPr lang="zh-CN" altLang="en-US" dirty="0"/>
          </a:p>
        </p:txBody>
      </p:sp>
      <p:sp>
        <p:nvSpPr>
          <p:cNvPr id="168963" name="内容占位符 2"/>
          <p:cNvSpPr>
            <a:spLocks noGrp="1"/>
          </p:cNvSpPr>
          <p:nvPr>
            <p:ph idx="4294967295"/>
          </p:nvPr>
        </p:nvSpPr>
        <p:spPr>
          <a:xfrm>
            <a:off x="725091" y="1701403"/>
            <a:ext cx="8418909" cy="3995738"/>
          </a:xfrm>
          <a:prstGeom prst="rect">
            <a:avLst/>
          </a:prstGeom>
        </p:spPr>
        <p:txBody>
          <a:bodyPr/>
          <a:lstStyle/>
          <a:p>
            <a:pPr eaLnBrk="1" hangingPunct="1"/>
            <a:r>
              <a:rPr lang="en-US" altLang="zh-CN" dirty="0"/>
              <a:t>RAID</a:t>
            </a:r>
            <a:r>
              <a:rPr lang="zh-CN" altLang="en-US" dirty="0"/>
              <a:t>（</a:t>
            </a:r>
            <a:r>
              <a:rPr lang="en-US" altLang="zh-CN" dirty="0">
                <a:solidFill>
                  <a:srgbClr val="FF0000"/>
                </a:solidFill>
              </a:rPr>
              <a:t>R</a:t>
            </a:r>
            <a:r>
              <a:rPr lang="en-US" altLang="zh-CN" dirty="0"/>
              <a:t>edundant </a:t>
            </a:r>
            <a:r>
              <a:rPr lang="en-US" altLang="zh-CN" dirty="0">
                <a:solidFill>
                  <a:srgbClr val="FF0000"/>
                </a:solidFill>
              </a:rPr>
              <a:t>A</a:t>
            </a:r>
            <a:r>
              <a:rPr lang="en-US" altLang="zh-CN" dirty="0"/>
              <a:t>rray of </a:t>
            </a:r>
            <a:r>
              <a:rPr lang="en-US" altLang="zh-CN" dirty="0">
                <a:solidFill>
                  <a:srgbClr val="FF0000"/>
                </a:solidFill>
              </a:rPr>
              <a:t>I</a:t>
            </a:r>
            <a:r>
              <a:rPr lang="en-US" altLang="zh-CN" dirty="0"/>
              <a:t>ndependent </a:t>
            </a:r>
            <a:r>
              <a:rPr lang="en-US" altLang="zh-CN" dirty="0">
                <a:solidFill>
                  <a:srgbClr val="FF0000"/>
                </a:solidFill>
              </a:rPr>
              <a:t>D</a:t>
            </a:r>
            <a:r>
              <a:rPr lang="en-US" altLang="zh-CN" dirty="0"/>
              <a:t>isk</a:t>
            </a:r>
            <a:r>
              <a:rPr lang="zh-CN" altLang="en-US" dirty="0"/>
              <a:t>）独立冗余磁盘阵列</a:t>
            </a:r>
            <a:endParaRPr lang="en-US" altLang="zh-CN" dirty="0"/>
          </a:p>
          <a:p>
            <a:pPr eaLnBrk="1" hangingPunct="1"/>
            <a:r>
              <a:rPr lang="zh-CN" altLang="en-US" dirty="0"/>
              <a:t>常见</a:t>
            </a:r>
            <a:r>
              <a:rPr lang="en-US" altLang="zh-CN" dirty="0"/>
              <a:t>RAID</a:t>
            </a:r>
            <a:r>
              <a:rPr lang="zh-CN" altLang="en-US" dirty="0"/>
              <a:t>级别</a:t>
            </a:r>
            <a:endParaRPr lang="en-US" altLang="zh-CN" dirty="0"/>
          </a:p>
          <a:p>
            <a:pPr lvl="1" eaLnBrk="1" hangingPunct="1"/>
            <a:r>
              <a:rPr lang="en-US" altLang="zh-CN" dirty="0"/>
              <a:t>RAID 0</a:t>
            </a:r>
          </a:p>
          <a:p>
            <a:pPr lvl="1" eaLnBrk="1" hangingPunct="1"/>
            <a:r>
              <a:rPr lang="en-US" altLang="zh-CN" dirty="0"/>
              <a:t>RAID 1</a:t>
            </a:r>
          </a:p>
          <a:p>
            <a:pPr lvl="1" eaLnBrk="1" hangingPunct="1"/>
            <a:r>
              <a:rPr lang="en-US" altLang="zh-CN" dirty="0"/>
              <a:t>RAID 4</a:t>
            </a:r>
            <a:r>
              <a:rPr lang="zh-CN" altLang="en-US" dirty="0"/>
              <a:t>（淘汰）</a:t>
            </a:r>
            <a:endParaRPr lang="en-US" altLang="zh-CN" dirty="0"/>
          </a:p>
          <a:p>
            <a:pPr lvl="1" eaLnBrk="1" hangingPunct="1"/>
            <a:r>
              <a:rPr lang="en-US" altLang="zh-CN" dirty="0"/>
              <a:t>RAID 5</a:t>
            </a:r>
          </a:p>
          <a:p>
            <a:pPr lvl="1" eaLnBrk="1" hangingPunct="1"/>
            <a:r>
              <a:rPr lang="en-US" altLang="zh-CN" dirty="0"/>
              <a:t>RAID 6</a:t>
            </a:r>
          </a:p>
          <a:p>
            <a:pPr lvl="1" eaLnBrk="1" hangingPunct="1"/>
            <a:r>
              <a:rPr lang="en-US" altLang="zh-CN" dirty="0"/>
              <a:t>RAID 10</a:t>
            </a:r>
          </a:p>
          <a:p>
            <a:pPr lvl="1" eaLnBrk="1" hangingPunct="1"/>
            <a:r>
              <a:rPr lang="en-US" altLang="zh-CN" dirty="0"/>
              <a:t>RAID 50</a:t>
            </a:r>
          </a:p>
          <a:p>
            <a:pPr lvl="1" eaLnBrk="1" hangingPunct="1"/>
            <a:r>
              <a:rPr lang="en-US" altLang="zh-CN" dirty="0"/>
              <a:t>RAID 60</a:t>
            </a:r>
            <a:endParaRPr lang="zh-CN" altLang="en-US" dirty="0"/>
          </a:p>
        </p:txBody>
      </p:sp>
    </p:spTree>
    <p:extLst>
      <p:ext uri="{BB962C8B-B14F-4D97-AF65-F5344CB8AC3E}">
        <p14:creationId xmlns:p14="http://schemas.microsoft.com/office/powerpoint/2010/main" val="595736075"/>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idx="4294967295"/>
          </p:nvPr>
        </p:nvSpPr>
        <p:spPr>
          <a:xfrm>
            <a:off x="372533" y="1132681"/>
            <a:ext cx="6840141" cy="377429"/>
          </a:xfrm>
        </p:spPr>
        <p:txBody>
          <a:bodyPr>
            <a:normAutofit fontScale="90000"/>
          </a:bodyPr>
          <a:lstStyle/>
          <a:p>
            <a:pPr eaLnBrk="1" hangingPunct="1"/>
            <a:r>
              <a:rPr lang="en-US" altLang="zh-CN" dirty="0" smtClean="0"/>
              <a:t>RAID 0</a:t>
            </a:r>
            <a:endParaRPr lang="zh-CN" altLang="en-US" dirty="0" smtClean="0"/>
          </a:p>
        </p:txBody>
      </p:sp>
      <p:sp>
        <p:nvSpPr>
          <p:cNvPr id="169987" name="内容占位符 2"/>
          <p:cNvSpPr>
            <a:spLocks noGrp="1"/>
          </p:cNvSpPr>
          <p:nvPr>
            <p:ph idx="4294967295"/>
          </p:nvPr>
        </p:nvSpPr>
        <p:spPr>
          <a:xfrm>
            <a:off x="725091" y="1701403"/>
            <a:ext cx="8418909" cy="3995738"/>
          </a:xfrm>
          <a:prstGeom prst="rect">
            <a:avLst/>
          </a:prstGeom>
        </p:spPr>
        <p:txBody>
          <a:bodyPr/>
          <a:lstStyle/>
          <a:p>
            <a:pPr eaLnBrk="1" hangingPunct="1"/>
            <a:r>
              <a:rPr lang="zh-CN" altLang="en-US"/>
              <a:t>并行读写</a:t>
            </a:r>
            <a:r>
              <a:rPr lang="en-US" altLang="zh-CN"/>
              <a:t>,</a:t>
            </a:r>
            <a:r>
              <a:rPr lang="zh-CN" altLang="en-US"/>
              <a:t>速度快</a:t>
            </a:r>
          </a:p>
          <a:p>
            <a:pPr eaLnBrk="1" hangingPunct="1"/>
            <a:r>
              <a:rPr lang="zh-CN" altLang="en-US"/>
              <a:t>最大数据容量</a:t>
            </a:r>
          </a:p>
          <a:p>
            <a:pPr eaLnBrk="1" hangingPunct="1"/>
            <a:r>
              <a:rPr lang="zh-CN" altLang="en-US"/>
              <a:t>没有冗余</a:t>
            </a:r>
          </a:p>
          <a:p>
            <a:pPr eaLnBrk="1" hangingPunct="1"/>
            <a:r>
              <a:rPr lang="zh-CN" altLang="en-US"/>
              <a:t>低可靠性</a:t>
            </a:r>
          </a:p>
          <a:p>
            <a:pPr eaLnBrk="1" hangingPunct="1">
              <a:buFont typeface="Wingdings" pitchFamily="2" charset="2"/>
              <a:buNone/>
            </a:pPr>
            <a:endParaRPr lang="zh-CN" altLang="en-US"/>
          </a:p>
        </p:txBody>
      </p:sp>
      <p:pic>
        <p:nvPicPr>
          <p:cNvPr id="169988" name="Picture 4" descr="raid0"/>
          <p:cNvPicPr>
            <a:picLocks noChangeAspect="1" noChangeArrowheads="1"/>
          </p:cNvPicPr>
          <p:nvPr/>
        </p:nvPicPr>
        <p:blipFill>
          <a:blip r:embed="rId2" cstate="print"/>
          <a:srcRect/>
          <a:stretch>
            <a:fillRect/>
          </a:stretch>
        </p:blipFill>
        <p:spPr bwMode="auto">
          <a:xfrm>
            <a:off x="2107406" y="3804047"/>
            <a:ext cx="4953000" cy="1685925"/>
          </a:xfrm>
          <a:prstGeom prst="rect">
            <a:avLst/>
          </a:prstGeom>
          <a:noFill/>
          <a:ln w="9525">
            <a:noFill/>
            <a:miter lim="800000"/>
            <a:headEnd/>
            <a:tailEnd/>
          </a:ln>
        </p:spPr>
      </p:pic>
    </p:spTree>
    <p:extLst>
      <p:ext uri="{BB962C8B-B14F-4D97-AF65-F5344CB8AC3E}">
        <p14:creationId xmlns:p14="http://schemas.microsoft.com/office/powerpoint/2010/main" val="411845664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海康威视PPT模板-2011（微软雅黑+Vedana）">
  <a:themeElements>
    <a:clrScheme name="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6627</Words>
  <Application>Microsoft Office PowerPoint</Application>
  <PresentationFormat>全屏显示(4:3)</PresentationFormat>
  <Paragraphs>1143</Paragraphs>
  <Slides>105</Slides>
  <Notes>22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105</vt:i4>
      </vt:variant>
    </vt:vector>
  </HeadingPairs>
  <TitlesOfParts>
    <vt:vector size="119" baseType="lpstr">
      <vt:lpstr>黑体</vt:lpstr>
      <vt:lpstr>楷体_GB2312</vt:lpstr>
      <vt:lpstr>宋体</vt:lpstr>
      <vt:lpstr>微软雅黑</vt:lpstr>
      <vt:lpstr>幼圆</vt:lpstr>
      <vt:lpstr>Arial</vt:lpstr>
      <vt:lpstr>Arial Narrow</vt:lpstr>
      <vt:lpstr>Calibri</vt:lpstr>
      <vt:lpstr>Times New Roman</vt:lpstr>
      <vt:lpstr>Verdana</vt:lpstr>
      <vt:lpstr>Wingdings</vt:lpstr>
      <vt:lpstr>Wingdings 2</vt:lpstr>
      <vt:lpstr>海康威视PPT模板-2011（微软雅黑+Vedana）</vt:lpstr>
      <vt:lpstr>Visio</vt:lpstr>
      <vt:lpstr>视频监控原理</vt:lpstr>
      <vt:lpstr>课程说明</vt:lpstr>
      <vt:lpstr>内容概要</vt:lpstr>
      <vt:lpstr>安全防范基本概念</vt:lpstr>
      <vt:lpstr>三种基本手段</vt:lpstr>
      <vt:lpstr>三种基本手段-人防、物防、技防</vt:lpstr>
      <vt:lpstr>三个基本要素</vt:lpstr>
      <vt:lpstr>三个基本手段与三个基本要素</vt:lpstr>
      <vt:lpstr>安全防范系统设计依据</vt:lpstr>
      <vt:lpstr>安全防范产品</vt:lpstr>
      <vt:lpstr>安全技术防范（工程）系统</vt:lpstr>
      <vt:lpstr>复习与思考</vt:lpstr>
      <vt:lpstr>内容概要</vt:lpstr>
      <vt:lpstr>视频监控基本定义</vt:lpstr>
      <vt:lpstr>CCTV系统的基本结构</vt:lpstr>
      <vt:lpstr>模拟视频监控系统</vt:lpstr>
      <vt:lpstr>网络视频监控的基本结构</vt:lpstr>
      <vt:lpstr>基本概念－图像、视频和码流</vt:lpstr>
      <vt:lpstr>基本概念－图像</vt:lpstr>
      <vt:lpstr>扫描方式</vt:lpstr>
      <vt:lpstr>视频制式</vt:lpstr>
      <vt:lpstr>分辨率</vt:lpstr>
      <vt:lpstr>分辨率</vt:lpstr>
      <vt:lpstr>高清分辨率</vt:lpstr>
      <vt:lpstr>数码监控的基础技术：编码和压缩</vt:lpstr>
      <vt:lpstr>压缩基本原理</vt:lpstr>
      <vt:lpstr>压缩标准</vt:lpstr>
      <vt:lpstr>监控中压缩标准的选择</vt:lpstr>
      <vt:lpstr>M-JPEG</vt:lpstr>
      <vt:lpstr>MPEG-4</vt:lpstr>
      <vt:lpstr>H.264</vt:lpstr>
      <vt:lpstr>视频监控中视音频压缩的实现方式</vt:lpstr>
      <vt:lpstr>DSP基本概念</vt:lpstr>
      <vt:lpstr>352×288</vt:lpstr>
      <vt:lpstr>704×576</vt:lpstr>
      <vt:lpstr>PowerPoint 演示文稿</vt:lpstr>
      <vt:lpstr>码率的选择</vt:lpstr>
      <vt:lpstr>复习与思考</vt:lpstr>
      <vt:lpstr>内容概要</vt:lpstr>
      <vt:lpstr>摄像机基础</vt:lpstr>
      <vt:lpstr>模拟摄像机基本概念</vt:lpstr>
      <vt:lpstr>网络摄像机基本概念</vt:lpstr>
      <vt:lpstr>球机基本概念</vt:lpstr>
      <vt:lpstr>摄像机主要性能指标——图像传感器</vt:lpstr>
      <vt:lpstr>CCD的诞生</vt:lpstr>
      <vt:lpstr>第一台数码相机</vt:lpstr>
      <vt:lpstr>摄像机主要性能指标——分辨力</vt:lpstr>
      <vt:lpstr>摄像机主要性能指标——日夜转换模式</vt:lpstr>
      <vt:lpstr>摄像机主要性能指标——最低照度</vt:lpstr>
      <vt:lpstr>摄像机主要性能指标——自动增益</vt:lpstr>
      <vt:lpstr>摄像机主要性能指标——白平衡</vt:lpstr>
      <vt:lpstr>摄像机特殊功能——背光补偿</vt:lpstr>
      <vt:lpstr>摄像机特殊功能——宽动态</vt:lpstr>
      <vt:lpstr>摄像机特殊功能——低照度</vt:lpstr>
      <vt:lpstr>网络摄像机的其它特性</vt:lpstr>
      <vt:lpstr>IP防护等级</vt:lpstr>
      <vt:lpstr>摄像机基础</vt:lpstr>
      <vt:lpstr>镜头景深选择</vt:lpstr>
      <vt:lpstr>镜头视场角选择</vt:lpstr>
      <vt:lpstr>镜头焦距的选择</vt:lpstr>
      <vt:lpstr>监控距离与焦距的关系</vt:lpstr>
      <vt:lpstr>内容概要</vt:lpstr>
      <vt:lpstr>硬盘录像机</vt:lpstr>
      <vt:lpstr>PC式网络硬盘录像机系统构成</vt:lpstr>
      <vt:lpstr>PC式硬盘录像机特点</vt:lpstr>
      <vt:lpstr>视频卡分类</vt:lpstr>
      <vt:lpstr>硬盘录像机</vt:lpstr>
      <vt:lpstr>DVR</vt:lpstr>
      <vt:lpstr>什么是嵌入式？</vt:lpstr>
      <vt:lpstr>嵌入式网络硬盘录像机系统结构</vt:lpstr>
      <vt:lpstr>嵌入式DVR软件结构</vt:lpstr>
      <vt:lpstr>硬盘录像机</vt:lpstr>
      <vt:lpstr>关键技术——视频编码技术</vt:lpstr>
      <vt:lpstr>关键技术——硬盘记录技术</vt:lpstr>
      <vt:lpstr>关键技术——网络传输技术</vt:lpstr>
      <vt:lpstr>关键技术——网络传输技术（续）</vt:lpstr>
      <vt:lpstr>关键技术——互联互通</vt:lpstr>
      <vt:lpstr>关键技术——应用技术</vt:lpstr>
      <vt:lpstr>DVR专用硬盘</vt:lpstr>
      <vt:lpstr>硬盘管理策略</vt:lpstr>
      <vt:lpstr>硬盘管理策略</vt:lpstr>
      <vt:lpstr>为什么使用SMART？</vt:lpstr>
      <vt:lpstr>硬盘录像机</vt:lpstr>
      <vt:lpstr>网络视频录像机（NVR）</vt:lpstr>
      <vt:lpstr>网络视频录像机（NVR）</vt:lpstr>
      <vt:lpstr>混合型网络硬盘录像机（H-DVR）</vt:lpstr>
      <vt:lpstr>什么是Hybrid（混合）</vt:lpstr>
      <vt:lpstr>混合型DVR的典型应用</vt:lpstr>
      <vt:lpstr>NVR与H-DVR对比</vt:lpstr>
      <vt:lpstr>内容概要</vt:lpstr>
      <vt:lpstr>磁盘阵列</vt:lpstr>
      <vt:lpstr>PowerPoint 演示文稿</vt:lpstr>
      <vt:lpstr>PowerPoint 演示文稿</vt:lpstr>
      <vt:lpstr>PowerPoint 演示文稿</vt:lpstr>
      <vt:lpstr>IP-SAN和FC-SAN</vt:lpstr>
      <vt:lpstr>区分NAS和IP-SAN</vt:lpstr>
      <vt:lpstr>几种存储架构的比较</vt:lpstr>
      <vt:lpstr>RAID技术</vt:lpstr>
      <vt:lpstr>RAID 0</vt:lpstr>
      <vt:lpstr>RAID 1</vt:lpstr>
      <vt:lpstr>RAID 4</vt:lpstr>
      <vt:lpstr>RAID 5</vt:lpstr>
      <vt:lpstr>RAID 6</vt:lpstr>
      <vt:lpstr>结束语：内容回顾</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视频监控原理</dc:title>
  <dc:creator>肖崇伟</dc:creator>
  <cp:lastModifiedBy>Administrator</cp:lastModifiedBy>
  <cp:revision>21</cp:revision>
  <dcterms:created xsi:type="dcterms:W3CDTF">2015-06-23T01:37:19Z</dcterms:created>
  <dcterms:modified xsi:type="dcterms:W3CDTF">2015-07-09T09:20:42Z</dcterms:modified>
</cp:coreProperties>
</file>